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2"/>
  </p:notesMasterIdLst>
  <p:handoutMasterIdLst>
    <p:handoutMasterId r:id="rId13"/>
  </p:handoutMasterIdLst>
  <p:sldIdLst>
    <p:sldId id="256" r:id="rId2"/>
    <p:sldId id="257" r:id="rId3"/>
    <p:sldId id="260" r:id="rId4"/>
    <p:sldId id="261" r:id="rId5"/>
    <p:sldId id="262" r:id="rId6"/>
    <p:sldId id="264" r:id="rId7"/>
    <p:sldId id="265" r:id="rId8"/>
    <p:sldId id="266" r:id="rId9"/>
    <p:sldId id="267" r:id="rId10"/>
    <p:sldId id="268"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964" autoAdjust="0"/>
  </p:normalViewPr>
  <p:slideViewPr>
    <p:cSldViewPr>
      <p:cViewPr>
        <p:scale>
          <a:sx n="66" d="100"/>
          <a:sy n="66" d="100"/>
        </p:scale>
        <p:origin x="-142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CC54791-2B02-4C7A-9106-FD9280A3F60C}" type="datetimeFigureOut">
              <a:rPr kumimoji="1" lang="ja-JP" altLang="en-US" smtClean="0"/>
              <a:t>2012/8/18</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67D2930-D2C3-4F12-B92D-8DA534ECC0D3}" type="slidenum">
              <a:rPr kumimoji="1" lang="ja-JP" altLang="en-US" smtClean="0"/>
              <a:t>‹#›</a:t>
            </a:fld>
            <a:endParaRPr kumimoji="1" lang="ja-JP" altLang="en-US"/>
          </a:p>
        </p:txBody>
      </p:sp>
    </p:spTree>
    <p:extLst>
      <p:ext uri="{BB962C8B-B14F-4D97-AF65-F5344CB8AC3E}">
        <p14:creationId xmlns:p14="http://schemas.microsoft.com/office/powerpoint/2010/main" val="30121480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F8BC8D-C20A-4045-AB94-8CB0088C7CD4}" type="datetimeFigureOut">
              <a:rPr kumimoji="1" lang="ja-JP" altLang="en-US" smtClean="0"/>
              <a:t>2012/8/18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108877-0951-406C-945D-46E019AB3C25}" type="slidenum">
              <a:rPr kumimoji="1" lang="ja-JP" altLang="en-US" smtClean="0"/>
              <a:t>‹#›</a:t>
            </a:fld>
            <a:endParaRPr kumimoji="1" lang="ja-JP" altLang="en-US"/>
          </a:p>
        </p:txBody>
      </p:sp>
    </p:spTree>
    <p:extLst>
      <p:ext uri="{BB962C8B-B14F-4D97-AF65-F5344CB8AC3E}">
        <p14:creationId xmlns:p14="http://schemas.microsoft.com/office/powerpoint/2010/main" val="96153004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108877-0951-406C-945D-46E019AB3C25}" type="slidenum">
              <a:rPr kumimoji="1" lang="ja-JP" altLang="en-US" smtClean="0"/>
              <a:t>1</a:t>
            </a:fld>
            <a:endParaRPr kumimoji="1" lang="ja-JP" altLang="en-US"/>
          </a:p>
        </p:txBody>
      </p:sp>
    </p:spTree>
    <p:extLst>
      <p:ext uri="{BB962C8B-B14F-4D97-AF65-F5344CB8AC3E}">
        <p14:creationId xmlns:p14="http://schemas.microsoft.com/office/powerpoint/2010/main" val="3301552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2"/>
            <a:ext cx="7848600" cy="1927225"/>
          </a:xfrm>
        </p:spPr>
        <p:txBody>
          <a:bodyPr anchor="b">
            <a:noAutofit/>
          </a:bodyPr>
          <a:lstStyle>
            <a:lvl1pPr>
              <a:defRPr sz="5400" cap="all"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D4E72FC-C88A-4841-AFFF-EB03FCAE8037}" type="datetime1">
              <a:rPr kumimoji="1" lang="ja-JP" altLang="en-US" smtClean="0"/>
              <a:t>2012/8/18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F147B56D-E452-414D-A74D-DB58D11C7F5C}" type="datetime1">
              <a:rPr kumimoji="1" lang="ja-JP" altLang="en-US" smtClean="0"/>
              <a:t>2012/8/18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60F2A40-9123-4B3E-87FC-14109DC83D6B}" type="datetime1">
              <a:rPr kumimoji="1" lang="ja-JP" altLang="en-US" smtClean="0"/>
              <a:t>2012/8/18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51FC0F32-24D4-415B-9182-F178B00D56A4}" type="datetime1">
              <a:rPr kumimoji="1" lang="ja-JP" altLang="en-US" smtClean="0"/>
              <a:t>2012/8/18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22313" y="4626866"/>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C5556E8-2636-4689-8684-BBEA179D94A6}" type="datetime1">
              <a:rPr kumimoji="1" lang="ja-JP" altLang="en-US" smtClean="0"/>
              <a:t>2012/8/18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AB96B82-559B-4CB5-AAFE-7D2C0A7704A7}" type="datetime1">
              <a:rPr kumimoji="1" lang="ja-JP" altLang="en-US" smtClean="0"/>
              <a:t>2012/8/18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4D47370-92A2-41A3-80C4-906B1B0FD53F}" type="datetime1">
              <a:rPr kumimoji="1" lang="ja-JP" altLang="en-US" smtClean="0"/>
              <a:t>2012/8/18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1D17DE6F-E1BE-4A29-9A94-19EA82237C2F}" type="datetime1">
              <a:rPr kumimoji="1" lang="ja-JP" altLang="en-US" smtClean="0"/>
              <a:t>2012/8/18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6ADF01-C652-49D6-A6BD-91237290B940}" type="datetime1">
              <a:rPr kumimoji="1" lang="ja-JP" altLang="en-US" smtClean="0"/>
              <a:t>2012/8/18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1" y="2130554"/>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4D543BA-40A5-4146-A82B-6D110CEC558B}" type="datetime1">
              <a:rPr kumimoji="1" lang="ja-JP" altLang="en-US" smtClean="0"/>
              <a:t>2012/8/18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p:cNvSpPr>
          <p:nvPr>
            <p:ph type="pic" idx="1"/>
          </p:nvPr>
        </p:nvSpPr>
        <p:spPr>
          <a:xfrm>
            <a:off x="2858611" y="838203"/>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E2EA4B3-304B-4036-BEF6-CFE919118861}" type="datetime1">
              <a:rPr kumimoji="1" lang="ja-JP" altLang="en-US" smtClean="0"/>
              <a:t>2012/8/18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4B621BE-E7CA-4A80-BC37-37000716C990}"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4842BE9-55DB-4426-936D-1F09E50BA1CE}" type="datetime1">
              <a:rPr kumimoji="1" lang="ja-JP" altLang="en-US" smtClean="0"/>
              <a:t>2012/8/18</a:t>
            </a:fld>
            <a:endParaRPr kumimoji="1" lang="ja-JP" alt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4B621BE-E7CA-4A80-BC37-37000716C990}"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iming>
    <p:tnLst>
      <p:par>
        <p:cTn id="1" dur="indefinite" restart="never" nodeType="tmRoot"/>
      </p:par>
    </p:tnLst>
  </p:timing>
  <p:hf hdr="0" ftr="0" dt="0"/>
  <p:txStyles>
    <p:titleStyle>
      <a:lvl1pPr algn="l" defTabSz="914400" rtl="0" eaLnBrk="1" latinLnBrk="0" hangingPunct="1">
        <a:spcBef>
          <a:spcPct val="0"/>
        </a:spcBef>
        <a:buNone/>
        <a:defRPr kumimoji="1"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kumimoji="1"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kumimoji="1"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kumimoji="1"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kumimoji="1"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kumimoji="1"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kumimoji="1" sz="13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Data%20Collection/Data/Rasch-Analysis/CBL/Comparison_Item_0-2.xlsx" TargetMode="Externa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hyperlink" Target="Data%20Collection/Data/Rasch-Analysis/Total/Item_total.xlsx" TargetMode="Externa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hyperlink" Target="Data%20Collection/Data/Rasch-Analysis/CBL/Comparison_Item_0-2.xlsx" TargetMode="Externa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idx="4294967295"/>
          </p:nvPr>
        </p:nvSpPr>
        <p:spPr>
          <a:xfrm>
            <a:off x="261254" y="718692"/>
            <a:ext cx="8559220" cy="2881312"/>
          </a:xfrm>
        </p:spPr>
        <p:txBody>
          <a:bodyPr>
            <a:noAutofit/>
          </a:bodyPr>
          <a:lstStyle/>
          <a:p>
            <a:pPr algn="ctr"/>
            <a:r>
              <a:rPr lang="ja-JP" altLang="en-US" sz="6600" b="1" dirty="0" smtClean="0"/>
              <a:t>「日本語を読むための語彙量テスト」の開発</a:t>
            </a:r>
            <a:endParaRPr kumimoji="1" lang="ja-JP" altLang="en-US" sz="6600" b="1" cap="none" dirty="0"/>
          </a:p>
        </p:txBody>
      </p:sp>
      <p:sp>
        <p:nvSpPr>
          <p:cNvPr id="3" name="サブタイトル 2"/>
          <p:cNvSpPr>
            <a:spLocks noGrp="1"/>
          </p:cNvSpPr>
          <p:nvPr>
            <p:ph type="subTitle" idx="4294967295"/>
          </p:nvPr>
        </p:nvSpPr>
        <p:spPr>
          <a:xfrm>
            <a:off x="178389" y="3861049"/>
            <a:ext cx="8820472" cy="2736602"/>
          </a:xfrm>
        </p:spPr>
        <p:txBody>
          <a:bodyPr>
            <a:noAutofit/>
          </a:bodyPr>
          <a:lstStyle/>
          <a:p>
            <a:pPr marL="0" indent="0" algn="ctr">
              <a:buNone/>
            </a:pPr>
            <a:r>
              <a:rPr lang="ja-JP" altLang="en-US" sz="4800" dirty="0" smtClean="0"/>
              <a:t>松下達彦</a:t>
            </a:r>
            <a:r>
              <a:rPr lang="ja-JP" altLang="en-US" sz="4800" dirty="0"/>
              <a:t>（東京大学教養学部</a:t>
            </a:r>
            <a:r>
              <a:rPr lang="ja-JP" altLang="en-US" sz="4800" dirty="0" smtClean="0"/>
              <a:t>）</a:t>
            </a:r>
            <a:endParaRPr lang="en-US" altLang="ja-JP" sz="4800" dirty="0" smtClean="0"/>
          </a:p>
          <a:p>
            <a:pPr marL="0" indent="0" algn="ctr">
              <a:buNone/>
            </a:pPr>
            <a:endParaRPr lang="en-US" altLang="ja-JP" sz="1200" dirty="0" smtClean="0"/>
          </a:p>
          <a:p>
            <a:pPr marL="0" indent="0" algn="ctr">
              <a:buNone/>
            </a:pPr>
            <a:r>
              <a:rPr lang="en-US" altLang="ja-JP" sz="3200" dirty="0" smtClean="0"/>
              <a:t>matsushita@global.c.u-tokyo.ac.jp</a:t>
            </a:r>
          </a:p>
          <a:p>
            <a:pPr marL="0" indent="0" algn="ctr">
              <a:buNone/>
            </a:pPr>
            <a:r>
              <a:rPr lang="en-US" altLang="ja-JP" sz="3200" dirty="0" smtClean="0">
                <a:solidFill>
                  <a:schemeClr val="accent1">
                    <a:lumMod val="50000"/>
                  </a:schemeClr>
                </a:solidFill>
              </a:rPr>
              <a:t>2012</a:t>
            </a:r>
            <a:r>
              <a:rPr lang="ja-JP" altLang="en-US" sz="3200" dirty="0" smtClean="0">
                <a:solidFill>
                  <a:schemeClr val="accent1">
                    <a:lumMod val="50000"/>
                  </a:schemeClr>
                </a:solidFill>
              </a:rPr>
              <a:t>年 日本語</a:t>
            </a:r>
            <a:r>
              <a:rPr lang="ja-JP" altLang="en-US" sz="3200" dirty="0">
                <a:solidFill>
                  <a:schemeClr val="accent1">
                    <a:lumMod val="50000"/>
                  </a:schemeClr>
                </a:solidFill>
              </a:rPr>
              <a:t>教育国際研究</a:t>
            </a:r>
            <a:r>
              <a:rPr lang="ja-JP" altLang="en-US" sz="3200" dirty="0" smtClean="0">
                <a:solidFill>
                  <a:schemeClr val="accent1">
                    <a:lumMod val="50000"/>
                  </a:schemeClr>
                </a:solidFill>
              </a:rPr>
              <a:t>大会</a:t>
            </a:r>
            <a:endParaRPr lang="en-US" altLang="ja-JP" sz="3200" dirty="0" smtClean="0">
              <a:solidFill>
                <a:schemeClr val="accent1">
                  <a:lumMod val="50000"/>
                </a:schemeClr>
              </a:solidFill>
            </a:endParaRPr>
          </a:p>
          <a:p>
            <a:pPr marL="0" indent="0" algn="ctr">
              <a:buNone/>
            </a:pPr>
            <a:r>
              <a:rPr lang="en-US" altLang="ja-JP" sz="2800" dirty="0" smtClean="0">
                <a:solidFill>
                  <a:schemeClr val="accent1">
                    <a:lumMod val="50000"/>
                  </a:schemeClr>
                </a:solidFill>
              </a:rPr>
              <a:t>2012</a:t>
            </a:r>
            <a:r>
              <a:rPr lang="ja-JP" altLang="en-US" sz="2800" dirty="0">
                <a:solidFill>
                  <a:schemeClr val="accent1">
                    <a:lumMod val="50000"/>
                  </a:schemeClr>
                </a:solidFill>
              </a:rPr>
              <a:t>年</a:t>
            </a:r>
            <a:r>
              <a:rPr lang="en-US" altLang="ja-JP" sz="2800" dirty="0">
                <a:solidFill>
                  <a:schemeClr val="accent1">
                    <a:lumMod val="50000"/>
                  </a:schemeClr>
                </a:solidFill>
              </a:rPr>
              <a:t>8</a:t>
            </a:r>
            <a:r>
              <a:rPr lang="ja-JP" altLang="en-US" sz="2800" dirty="0">
                <a:solidFill>
                  <a:schemeClr val="accent1">
                    <a:lumMod val="50000"/>
                  </a:schemeClr>
                </a:solidFill>
              </a:rPr>
              <a:t>月</a:t>
            </a:r>
            <a:r>
              <a:rPr lang="en-US" altLang="ja-JP" sz="2800" dirty="0">
                <a:solidFill>
                  <a:schemeClr val="accent1">
                    <a:lumMod val="50000"/>
                  </a:schemeClr>
                </a:solidFill>
              </a:rPr>
              <a:t>18</a:t>
            </a:r>
            <a:r>
              <a:rPr lang="ja-JP" altLang="en-US" sz="2800" dirty="0">
                <a:solidFill>
                  <a:schemeClr val="accent1">
                    <a:lumMod val="50000"/>
                  </a:schemeClr>
                </a:solidFill>
              </a:rPr>
              <a:t>日</a:t>
            </a:r>
            <a:r>
              <a:rPr lang="en-US" altLang="ja-JP" sz="2800" dirty="0">
                <a:solidFill>
                  <a:schemeClr val="accent1">
                    <a:lumMod val="50000"/>
                  </a:schemeClr>
                </a:solidFill>
              </a:rPr>
              <a:t>(</a:t>
            </a:r>
            <a:r>
              <a:rPr lang="ja-JP" altLang="en-US" sz="2800" dirty="0">
                <a:solidFill>
                  <a:schemeClr val="accent1">
                    <a:lumMod val="50000"/>
                  </a:schemeClr>
                </a:solidFill>
              </a:rPr>
              <a:t>土</a:t>
            </a:r>
            <a:r>
              <a:rPr lang="en-US" altLang="ja-JP" sz="2800" dirty="0">
                <a:solidFill>
                  <a:schemeClr val="accent1">
                    <a:lumMod val="50000"/>
                  </a:schemeClr>
                </a:solidFill>
              </a:rPr>
              <a:t>) </a:t>
            </a:r>
            <a:r>
              <a:rPr lang="ja-JP" altLang="en-US" sz="2800" dirty="0">
                <a:solidFill>
                  <a:schemeClr val="accent1">
                    <a:lumMod val="50000"/>
                  </a:schemeClr>
                </a:solidFill>
              </a:rPr>
              <a:t>　名古屋大学</a:t>
            </a:r>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1</a:t>
            </a:fld>
            <a:endParaRPr kumimoji="1" lang="ja-JP" altLang="en-US"/>
          </a:p>
        </p:txBody>
      </p:sp>
    </p:spTree>
    <p:extLst>
      <p:ext uri="{BB962C8B-B14F-4D97-AF65-F5344CB8AC3E}">
        <p14:creationId xmlns:p14="http://schemas.microsoft.com/office/powerpoint/2010/main" val="2588356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4718"/>
            <a:ext cx="8229600" cy="924042"/>
          </a:xfrm>
        </p:spPr>
        <p:txBody>
          <a:bodyPr/>
          <a:lstStyle/>
          <a:p>
            <a:r>
              <a:rPr lang="ja-JP" altLang="en-US" dirty="0" smtClean="0"/>
              <a:t>結果のまとめ、対策、改善点</a:t>
            </a:r>
            <a:endParaRPr kumimoji="1" lang="ja-JP" altLang="en-US" dirty="0"/>
          </a:p>
        </p:txBody>
      </p:sp>
      <p:sp>
        <p:nvSpPr>
          <p:cNvPr id="3" name="コンテンツ プレースホルダー 2"/>
          <p:cNvSpPr>
            <a:spLocks noGrp="1"/>
          </p:cNvSpPr>
          <p:nvPr>
            <p:ph idx="1"/>
          </p:nvPr>
        </p:nvSpPr>
        <p:spPr>
          <a:xfrm>
            <a:off x="251520" y="1268760"/>
            <a:ext cx="8640960" cy="5208240"/>
          </a:xfrm>
        </p:spPr>
        <p:txBody>
          <a:bodyPr>
            <a:normAutofit fontScale="92500"/>
          </a:bodyPr>
          <a:lstStyle/>
          <a:p>
            <a:r>
              <a:rPr lang="ja-JP" altLang="en-US" sz="2800" dirty="0" smtClean="0"/>
              <a:t>明らかな第一言語（中国語、英語）の影響　　</a:t>
            </a:r>
            <a:r>
              <a:rPr lang="ja-JP" altLang="en-US" sz="2800" dirty="0">
                <a:hlinkClick r:id="rId3" action="ppaction://hlinkfile"/>
              </a:rPr>
              <a:t>表</a:t>
            </a:r>
            <a:r>
              <a:rPr lang="en-US" altLang="ja-JP" sz="2800" dirty="0" smtClean="0">
                <a:hlinkClick r:id="rId3" action="ppaction://hlinkfile"/>
              </a:rPr>
              <a:t>2</a:t>
            </a:r>
            <a:endParaRPr lang="en-US" altLang="ja-JP" sz="2800" dirty="0" smtClean="0"/>
          </a:p>
          <a:p>
            <a:r>
              <a:rPr lang="ja-JP" altLang="en-US" sz="2800" dirty="0" smtClean="0"/>
              <a:t>日本語Ｌ２理解語彙</a:t>
            </a:r>
            <a:r>
              <a:rPr lang="ja-JP" altLang="en-US" sz="2800" dirty="0"/>
              <a:t>テスト</a:t>
            </a:r>
            <a:r>
              <a:rPr lang="ja-JP" altLang="en-US" sz="2800" dirty="0" smtClean="0"/>
              <a:t>で一元性の想定は無理</a:t>
            </a:r>
            <a:endParaRPr lang="en-US" altLang="ja-JP" sz="2800" dirty="0" smtClean="0"/>
          </a:p>
          <a:p>
            <a:r>
              <a:rPr lang="ja-JP" altLang="en-US" sz="2800" dirty="0"/>
              <a:t>かと</a:t>
            </a:r>
            <a:r>
              <a:rPr lang="ja-JP" altLang="en-US" sz="2800" dirty="0" smtClean="0"/>
              <a:t>いって現実を曲げることもできない</a:t>
            </a:r>
            <a:endParaRPr lang="en-US" altLang="ja-JP" sz="2800" dirty="0" smtClean="0"/>
          </a:p>
          <a:p>
            <a:pPr marL="0" indent="0">
              <a:buNone/>
            </a:pPr>
            <a:r>
              <a:rPr lang="ja-JP" altLang="en-US" sz="2800" dirty="0" smtClean="0">
                <a:solidFill>
                  <a:srgbClr val="FF0000"/>
                </a:solidFill>
                <a:sym typeface="Wingdings" pitchFamily="2" charset="2"/>
              </a:rPr>
              <a:t>　</a:t>
            </a:r>
            <a:r>
              <a:rPr lang="en-US" altLang="ja-JP" sz="2800" dirty="0" smtClean="0">
                <a:solidFill>
                  <a:srgbClr val="FF0000"/>
                </a:solidFill>
                <a:sym typeface="Wingdings" pitchFamily="2" charset="2"/>
              </a:rPr>
              <a:t> </a:t>
            </a:r>
            <a:r>
              <a:rPr lang="en-US" altLang="ja-JP" sz="2800" dirty="0">
                <a:solidFill>
                  <a:srgbClr val="FF0000"/>
                </a:solidFill>
                <a:sym typeface="Wingdings" pitchFamily="2" charset="2"/>
              </a:rPr>
              <a:t>CAT</a:t>
            </a:r>
            <a:r>
              <a:rPr lang="ja-JP" altLang="en-US" sz="2800" dirty="0" smtClean="0">
                <a:solidFill>
                  <a:srgbClr val="FF0000"/>
                </a:solidFill>
                <a:sym typeface="Wingdings" pitchFamily="2" charset="2"/>
              </a:rPr>
              <a:t>などで少ない問題項目数で済ますためには</a:t>
            </a:r>
            <a:endParaRPr lang="en-US" altLang="ja-JP" sz="2800" dirty="0" smtClean="0">
              <a:solidFill>
                <a:srgbClr val="FF0000"/>
              </a:solidFill>
              <a:sym typeface="Wingdings" pitchFamily="2" charset="2"/>
            </a:endParaRPr>
          </a:p>
          <a:p>
            <a:pPr marL="0" indent="0">
              <a:buNone/>
            </a:pPr>
            <a:r>
              <a:rPr lang="ja-JP" altLang="en-US" sz="2800" dirty="0" smtClean="0">
                <a:solidFill>
                  <a:srgbClr val="FF0000"/>
                </a:solidFill>
                <a:sym typeface="Wingdings" pitchFamily="2" charset="2"/>
              </a:rPr>
              <a:t>　　　テストを学習者Ｌ１タイプ別に作る必要があるかも</a:t>
            </a:r>
            <a:endParaRPr lang="en-US" altLang="ja-JP" sz="2800" dirty="0" smtClean="0">
              <a:solidFill>
                <a:srgbClr val="FF0000"/>
              </a:solidFill>
              <a:sym typeface="Wingdings" pitchFamily="2" charset="2"/>
            </a:endParaRPr>
          </a:p>
          <a:p>
            <a:pPr marL="0" indent="0">
              <a:buNone/>
            </a:pPr>
            <a:r>
              <a:rPr lang="ja-JP" altLang="en-US" sz="2800" dirty="0" smtClean="0">
                <a:solidFill>
                  <a:srgbClr val="FF0000"/>
                </a:solidFill>
              </a:rPr>
              <a:t>　</a:t>
            </a:r>
            <a:r>
              <a:rPr lang="en-US" altLang="ja-JP" sz="2800" dirty="0" smtClean="0">
                <a:solidFill>
                  <a:srgbClr val="FF0000"/>
                </a:solidFill>
                <a:sym typeface="Wingdings" pitchFamily="2" charset="2"/>
              </a:rPr>
              <a:t> </a:t>
            </a:r>
            <a:r>
              <a:rPr lang="ja-JP" altLang="en-US" sz="2800" dirty="0" smtClean="0">
                <a:solidFill>
                  <a:srgbClr val="FF0000"/>
                </a:solidFill>
                <a:sym typeface="Wingdings" pitchFamily="2" charset="2"/>
              </a:rPr>
              <a:t>または、問題数を無理に減らさずに語彙量を推定</a:t>
            </a:r>
            <a:endParaRPr lang="en-US" altLang="ja-JP" sz="2800" dirty="0" smtClean="0">
              <a:solidFill>
                <a:srgbClr val="FF0000"/>
              </a:solidFill>
            </a:endParaRPr>
          </a:p>
          <a:p>
            <a:pPr>
              <a:buClr>
                <a:srgbClr val="00B050"/>
              </a:buClr>
            </a:pPr>
            <a:r>
              <a:rPr lang="ja-JP" altLang="en-US" sz="2800" dirty="0"/>
              <a:t>Ｌ１</a:t>
            </a:r>
            <a:r>
              <a:rPr lang="ja-JP" altLang="en-US" sz="2800" dirty="0" smtClean="0"/>
              <a:t>の</a:t>
            </a:r>
            <a:r>
              <a:rPr lang="ja-JP" altLang="en-US" sz="2800" dirty="0"/>
              <a:t>影響のコントロールは、単に語種を見るだけでなく、選択肢も含めた漢字の使用法を丁寧に検討する</a:t>
            </a:r>
            <a:r>
              <a:rPr lang="ja-JP" altLang="en-US" sz="2800" dirty="0" smtClean="0"/>
              <a:t>必要あり</a:t>
            </a:r>
            <a:endParaRPr lang="en-US" altLang="ja-JP" sz="2800" dirty="0" smtClean="0"/>
          </a:p>
          <a:p>
            <a:pPr>
              <a:buClr>
                <a:srgbClr val="00B050"/>
              </a:buClr>
            </a:pPr>
            <a:r>
              <a:rPr lang="ja-JP" altLang="ja-JP" sz="2800" dirty="0"/>
              <a:t>錯乱肢の</a:t>
            </a:r>
            <a:r>
              <a:rPr lang="ja-JP" altLang="ja-JP" sz="2800" dirty="0" smtClean="0"/>
              <a:t>作成法に</a:t>
            </a:r>
            <a:r>
              <a:rPr lang="ja-JP" altLang="en-US" sz="2800" dirty="0" smtClean="0"/>
              <a:t>も</a:t>
            </a:r>
            <a:r>
              <a:rPr lang="ja-JP" altLang="ja-JP" sz="2800" dirty="0" smtClean="0"/>
              <a:t>一貫性</a:t>
            </a:r>
            <a:r>
              <a:rPr lang="ja-JP" altLang="ja-JP" sz="2800" dirty="0"/>
              <a:t>が</a:t>
            </a:r>
            <a:r>
              <a:rPr lang="ja-JP" altLang="ja-JP" sz="2800" dirty="0" smtClean="0"/>
              <a:t>必要</a:t>
            </a:r>
            <a:r>
              <a:rPr lang="ja-JP" altLang="en-US" sz="2800" dirty="0" smtClean="0"/>
              <a:t>（紛らわしさのレベル等）</a:t>
            </a:r>
            <a:endParaRPr lang="en-US" altLang="ja-JP" sz="2800" dirty="0" smtClean="0"/>
          </a:p>
          <a:p>
            <a:pPr>
              <a:buClr>
                <a:srgbClr val="00B050"/>
              </a:buClr>
            </a:pPr>
            <a:r>
              <a:rPr lang="ja-JP" altLang="ja-JP" sz="2800" dirty="0" smtClean="0"/>
              <a:t>品詞は</a:t>
            </a:r>
            <a:r>
              <a:rPr lang="ja-JP" altLang="en-US" sz="2800" dirty="0" smtClean="0"/>
              <a:t>（単純な語理解では）</a:t>
            </a:r>
            <a:r>
              <a:rPr lang="ja-JP" altLang="ja-JP" sz="2800" dirty="0" smtClean="0"/>
              <a:t>副詞</a:t>
            </a:r>
            <a:r>
              <a:rPr lang="ja-JP" altLang="en-US" sz="2800" dirty="0" smtClean="0"/>
              <a:t>等ごく</a:t>
            </a:r>
            <a:r>
              <a:rPr lang="ja-JP" altLang="ja-JP" sz="2800" dirty="0" smtClean="0"/>
              <a:t>一部を除き影響</a:t>
            </a:r>
            <a:r>
              <a:rPr lang="ja-JP" altLang="en-US" sz="2800" dirty="0" smtClean="0"/>
              <a:t>なし</a:t>
            </a:r>
            <a:endParaRPr lang="en-US" altLang="ja-JP" sz="2800" dirty="0" smtClean="0"/>
          </a:p>
          <a:p>
            <a:endParaRPr lang="en-US" altLang="ja-JP" sz="28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10</a:t>
            </a:fld>
            <a:endParaRPr kumimoji="1" lang="ja-JP" altLang="en-US"/>
          </a:p>
        </p:txBody>
      </p:sp>
    </p:spTree>
    <p:extLst>
      <p:ext uri="{BB962C8B-B14F-4D97-AF65-F5344CB8AC3E}">
        <p14:creationId xmlns:p14="http://schemas.microsoft.com/office/powerpoint/2010/main" val="296285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87310"/>
            <a:ext cx="8363272" cy="807368"/>
          </a:xfrm>
        </p:spPr>
        <p:txBody>
          <a:bodyPr>
            <a:normAutofit/>
          </a:bodyPr>
          <a:lstStyle/>
          <a:p>
            <a:r>
              <a:rPr kumimoji="1" lang="ja-JP" altLang="en-US" b="1" dirty="0" smtClean="0"/>
              <a:t>研究動機・本発表の目的</a:t>
            </a:r>
            <a:endParaRPr kumimoji="1" lang="ja-JP" altLang="en-US" b="1" dirty="0"/>
          </a:p>
        </p:txBody>
      </p:sp>
      <p:sp>
        <p:nvSpPr>
          <p:cNvPr id="3" name="コンテンツ プレースホルダー 2"/>
          <p:cNvSpPr>
            <a:spLocks noGrp="1"/>
          </p:cNvSpPr>
          <p:nvPr>
            <p:ph idx="1"/>
          </p:nvPr>
        </p:nvSpPr>
        <p:spPr>
          <a:xfrm>
            <a:off x="279987" y="1182239"/>
            <a:ext cx="8568952" cy="5544616"/>
          </a:xfrm>
        </p:spPr>
        <p:txBody>
          <a:bodyPr>
            <a:normAutofit fontScale="85000" lnSpcReduction="10000"/>
          </a:bodyPr>
          <a:lstStyle/>
          <a:p>
            <a:pPr>
              <a:lnSpc>
                <a:spcPct val="120000"/>
              </a:lnSpc>
              <a:spcBef>
                <a:spcPts val="0"/>
              </a:spcBef>
            </a:pPr>
            <a:r>
              <a:rPr lang="ja-JP" altLang="en-US" sz="3000" dirty="0"/>
              <a:t>Ｌ２</a:t>
            </a:r>
            <a:r>
              <a:rPr lang="ja-JP" altLang="ja-JP" sz="3000" dirty="0" smtClean="0"/>
              <a:t>日本語の</a:t>
            </a:r>
            <a:r>
              <a:rPr lang="ja-JP" altLang="ja-JP" sz="3000" dirty="0"/>
              <a:t>語彙量の</a:t>
            </a:r>
            <a:r>
              <a:rPr lang="ja-JP" altLang="ja-JP" sz="3000" dirty="0" smtClean="0"/>
              <a:t>発達</a:t>
            </a:r>
            <a:r>
              <a:rPr lang="ja-JP" altLang="en-US" sz="3000" dirty="0" smtClean="0"/>
              <a:t>の</a:t>
            </a:r>
            <a:r>
              <a:rPr lang="ja-JP" altLang="ja-JP" sz="3000" dirty="0" smtClean="0"/>
              <a:t>研究</a:t>
            </a:r>
            <a:r>
              <a:rPr lang="ja-JP" altLang="ja-JP" sz="3000" dirty="0"/>
              <a:t>が</a:t>
            </a:r>
            <a:r>
              <a:rPr lang="ja-JP" altLang="ja-JP" sz="3000" dirty="0" smtClean="0"/>
              <a:t>乏しい</a:t>
            </a:r>
            <a:endParaRPr lang="en-US" altLang="ja-JP" sz="3000" dirty="0" smtClean="0"/>
          </a:p>
          <a:p>
            <a:pPr marL="0" indent="0">
              <a:lnSpc>
                <a:spcPct val="120000"/>
              </a:lnSpc>
              <a:spcBef>
                <a:spcPts val="0"/>
              </a:spcBef>
              <a:buNone/>
            </a:pPr>
            <a:r>
              <a:rPr lang="en-US" altLang="ja-JP" sz="3000" dirty="0" smtClean="0">
                <a:sym typeface="Wingdings" pitchFamily="2" charset="2"/>
              </a:rPr>
              <a:t>  </a:t>
            </a:r>
            <a:r>
              <a:rPr lang="en-US" altLang="ja-JP" sz="3000" dirty="0"/>
              <a:t>Vocabulary Size </a:t>
            </a:r>
            <a:r>
              <a:rPr lang="en-US" altLang="ja-JP" sz="3000" dirty="0" smtClean="0"/>
              <a:t>Test </a:t>
            </a:r>
            <a:r>
              <a:rPr lang="ja-JP" altLang="ja-JP" sz="3000" dirty="0" smtClean="0"/>
              <a:t>（</a:t>
            </a:r>
            <a:r>
              <a:rPr lang="en-US" altLang="ja-JP" sz="3000" dirty="0"/>
              <a:t>Nation &amp; </a:t>
            </a:r>
            <a:r>
              <a:rPr lang="en-US" altLang="ja-JP" sz="3000" dirty="0" err="1"/>
              <a:t>Beglar</a:t>
            </a:r>
            <a:r>
              <a:rPr lang="en-US" altLang="ja-JP" sz="3000" dirty="0"/>
              <a:t>, 2007</a:t>
            </a:r>
            <a:r>
              <a:rPr lang="ja-JP" altLang="ja-JP" sz="3000" dirty="0" smtClean="0"/>
              <a:t>）</a:t>
            </a:r>
            <a:endParaRPr lang="en-US" altLang="ja-JP" sz="3000" dirty="0" smtClean="0"/>
          </a:p>
          <a:p>
            <a:pPr marL="0" indent="0">
              <a:lnSpc>
                <a:spcPct val="120000"/>
              </a:lnSpc>
              <a:spcBef>
                <a:spcPts val="0"/>
              </a:spcBef>
              <a:buNone/>
            </a:pPr>
            <a:r>
              <a:rPr lang="ja-JP" altLang="en-US" sz="3000" dirty="0"/>
              <a:t>　</a:t>
            </a:r>
            <a:r>
              <a:rPr lang="ja-JP" altLang="en-US" sz="3000" dirty="0" smtClean="0"/>
              <a:t>　 </a:t>
            </a:r>
            <a:r>
              <a:rPr lang="ja-JP" altLang="ja-JP" sz="3000" dirty="0" smtClean="0"/>
              <a:t>のような</a:t>
            </a:r>
            <a:r>
              <a:rPr lang="ja-JP" altLang="ja-JP" sz="3000" dirty="0"/>
              <a:t>テスト</a:t>
            </a:r>
            <a:r>
              <a:rPr lang="ja-JP" altLang="ja-JP" sz="3000" dirty="0" smtClean="0"/>
              <a:t>が</a:t>
            </a:r>
            <a:r>
              <a:rPr lang="ja-JP" altLang="en-US" sz="3000" dirty="0" smtClean="0"/>
              <a:t>日本語には</a:t>
            </a:r>
            <a:r>
              <a:rPr lang="ja-JP" altLang="ja-JP" sz="3000" dirty="0" smtClean="0"/>
              <a:t>ない</a:t>
            </a:r>
            <a:endParaRPr lang="en-US" altLang="ja-JP" sz="3000" dirty="0" smtClean="0"/>
          </a:p>
          <a:p>
            <a:pPr marL="0" indent="0">
              <a:lnSpc>
                <a:spcPct val="120000"/>
              </a:lnSpc>
              <a:spcBef>
                <a:spcPts val="0"/>
              </a:spcBef>
              <a:buNone/>
            </a:pPr>
            <a:endParaRPr lang="en-AU" altLang="ja-JP" sz="1300" dirty="0"/>
          </a:p>
          <a:p>
            <a:pPr>
              <a:lnSpc>
                <a:spcPct val="120000"/>
              </a:lnSpc>
              <a:spcBef>
                <a:spcPts val="0"/>
              </a:spcBef>
            </a:pPr>
            <a:r>
              <a:rPr lang="ja-JP" altLang="en-US" sz="3000" dirty="0" smtClean="0"/>
              <a:t>書籍等の語彙頻度上位</a:t>
            </a:r>
            <a:r>
              <a:rPr lang="ja-JP" altLang="en-US" sz="3000" dirty="0"/>
              <a:t>２</a:t>
            </a:r>
            <a:r>
              <a:rPr lang="ja-JP" altLang="en-US" sz="3000" dirty="0" smtClean="0"/>
              <a:t>万語のうち</a:t>
            </a:r>
            <a:endParaRPr lang="en-US" altLang="ja-JP" sz="3000" dirty="0" smtClean="0"/>
          </a:p>
          <a:p>
            <a:pPr marL="0" indent="0">
              <a:lnSpc>
                <a:spcPct val="120000"/>
              </a:lnSpc>
              <a:spcBef>
                <a:spcPts val="0"/>
              </a:spcBef>
              <a:buNone/>
            </a:pPr>
            <a:r>
              <a:rPr lang="ja-JP" altLang="en-US" sz="3000" dirty="0"/>
              <a:t>　</a:t>
            </a:r>
            <a:r>
              <a:rPr lang="en-US" altLang="ja-JP" sz="3000" dirty="0" smtClean="0"/>
              <a:t>50.4</a:t>
            </a:r>
            <a:r>
              <a:rPr lang="ja-JP" altLang="en-US" sz="3000" dirty="0" smtClean="0"/>
              <a:t>％が漢語、</a:t>
            </a:r>
            <a:r>
              <a:rPr lang="en-US" altLang="ja-JP" sz="3000" dirty="0" smtClean="0"/>
              <a:t>10.0%</a:t>
            </a:r>
            <a:r>
              <a:rPr lang="ja-JP" altLang="en-US" sz="3000" dirty="0" smtClean="0"/>
              <a:t>が外来語</a:t>
            </a:r>
            <a:endParaRPr lang="en-AU" altLang="ja-JP" sz="3000" dirty="0"/>
          </a:p>
          <a:p>
            <a:pPr>
              <a:lnSpc>
                <a:spcPct val="120000"/>
              </a:lnSpc>
              <a:spcBef>
                <a:spcPts val="0"/>
              </a:spcBef>
            </a:pPr>
            <a:r>
              <a:rPr lang="ja-JP" altLang="en-US" sz="3000" b="1" dirty="0" smtClean="0"/>
              <a:t>語彙</a:t>
            </a:r>
            <a:r>
              <a:rPr lang="ja-JP" altLang="en-US" sz="3000" b="1" dirty="0"/>
              <a:t>テスト結果に影響すると思われる主な変数</a:t>
            </a:r>
            <a:r>
              <a:rPr lang="ja-JP" altLang="en-US" sz="3000" b="1" dirty="0" smtClean="0"/>
              <a:t>：</a:t>
            </a:r>
            <a:endParaRPr lang="en-US" altLang="ja-JP" sz="3000" b="1" dirty="0"/>
          </a:p>
          <a:p>
            <a:pPr lvl="1">
              <a:lnSpc>
                <a:spcPct val="120000"/>
              </a:lnSpc>
              <a:spcBef>
                <a:spcPts val="0"/>
              </a:spcBef>
            </a:pPr>
            <a:r>
              <a:rPr lang="ja-JP" altLang="en-US" sz="3000" dirty="0" smtClean="0"/>
              <a:t>一般的語彙習得</a:t>
            </a:r>
            <a:r>
              <a:rPr lang="ja-JP" altLang="en-US" sz="3000" dirty="0"/>
              <a:t>レベル</a:t>
            </a:r>
            <a:r>
              <a:rPr lang="en-US" altLang="ja-JP" sz="3000" dirty="0"/>
              <a:t>×</a:t>
            </a:r>
            <a:r>
              <a:rPr lang="ja-JP" altLang="en-US" sz="3000" dirty="0"/>
              <a:t>語種</a:t>
            </a:r>
            <a:r>
              <a:rPr lang="en-US" altLang="ja-JP" sz="3000" dirty="0"/>
              <a:t>×</a:t>
            </a:r>
            <a:r>
              <a:rPr lang="ja-JP" altLang="en-US" sz="3000" dirty="0"/>
              <a:t>学習者の第一言語</a:t>
            </a:r>
            <a:endParaRPr lang="en-AU" altLang="ja-JP" sz="3000" dirty="0"/>
          </a:p>
          <a:p>
            <a:pPr marL="363538" indent="-363538">
              <a:lnSpc>
                <a:spcPct val="120000"/>
              </a:lnSpc>
              <a:spcBef>
                <a:spcPts val="0"/>
              </a:spcBef>
              <a:buNone/>
            </a:pPr>
            <a:r>
              <a:rPr lang="ja-JP" altLang="en-US" sz="3000" dirty="0" smtClean="0"/>
              <a:t>＝異なる言語背景の学習者間における読みの語彙知識のギャップはどのぐらい？　語種によってどの程度異なる？</a:t>
            </a:r>
            <a:endParaRPr lang="en-US" altLang="ja-JP" sz="3000" dirty="0" smtClean="0"/>
          </a:p>
          <a:p>
            <a:pPr marL="0" indent="363538">
              <a:lnSpc>
                <a:spcPct val="120000"/>
              </a:lnSpc>
              <a:spcBef>
                <a:spcPts val="0"/>
              </a:spcBef>
              <a:buNone/>
            </a:pPr>
            <a:endParaRPr lang="en-US" altLang="ja-JP" sz="1500" dirty="0"/>
          </a:p>
          <a:p>
            <a:pPr marL="2424113" indent="-2424113">
              <a:lnSpc>
                <a:spcPct val="120000"/>
              </a:lnSpc>
              <a:spcBef>
                <a:spcPts val="0"/>
              </a:spcBef>
              <a:buNone/>
            </a:pPr>
            <a:r>
              <a:rPr lang="ja-JP" altLang="en-US" sz="3800" b="1" dirty="0" smtClean="0">
                <a:sym typeface="Wingdings" pitchFamily="2" charset="2"/>
              </a:rPr>
              <a:t>本発表の目的：　</a:t>
            </a:r>
            <a:r>
              <a:rPr lang="ja-JP" altLang="en-US" sz="3800" b="1" dirty="0" smtClean="0">
                <a:solidFill>
                  <a:srgbClr val="FF0000"/>
                </a:solidFill>
                <a:sym typeface="Wingdings" pitchFamily="2" charset="2"/>
              </a:rPr>
              <a:t>語彙量テストを開発・検証し、</a:t>
            </a:r>
            <a:endParaRPr lang="en-US" altLang="ja-JP" sz="3800" b="1" dirty="0" smtClean="0">
              <a:solidFill>
                <a:srgbClr val="FF0000"/>
              </a:solidFill>
              <a:sym typeface="Wingdings" pitchFamily="2" charset="2"/>
            </a:endParaRPr>
          </a:p>
          <a:p>
            <a:pPr marL="2424113" indent="-2424113">
              <a:lnSpc>
                <a:spcPct val="120000"/>
              </a:lnSpc>
              <a:spcBef>
                <a:spcPts val="0"/>
              </a:spcBef>
              <a:buNone/>
            </a:pPr>
            <a:r>
              <a:rPr lang="ja-JP" altLang="en-US" sz="3800" b="1" dirty="0" smtClean="0">
                <a:solidFill>
                  <a:srgbClr val="FF0000"/>
                </a:solidFill>
                <a:sym typeface="Wingdings" pitchFamily="2" charset="2"/>
              </a:rPr>
              <a:t>　　　　　　　　項目を改善する手掛かりを得る</a:t>
            </a:r>
            <a:r>
              <a:rPr lang="ja-JP" altLang="en-US" sz="3800" b="1" dirty="0" smtClean="0">
                <a:sym typeface="Wingdings" pitchFamily="2" charset="2"/>
              </a:rPr>
              <a:t>こと</a:t>
            </a:r>
            <a:endParaRPr lang="ja-JP" altLang="en-US" sz="28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2</a:t>
            </a:fld>
            <a:endParaRPr kumimoji="1" lang="ja-JP" altLang="en-US"/>
          </a:p>
        </p:txBody>
      </p:sp>
    </p:spTree>
    <p:extLst>
      <p:ext uri="{BB962C8B-B14F-4D97-AF65-F5344CB8AC3E}">
        <p14:creationId xmlns:p14="http://schemas.microsoft.com/office/powerpoint/2010/main" val="3227424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31803"/>
            <a:ext cx="8229600" cy="807368"/>
          </a:xfrm>
        </p:spPr>
        <p:txBody>
          <a:bodyPr>
            <a:normAutofit/>
          </a:bodyPr>
          <a:lstStyle/>
          <a:p>
            <a:r>
              <a:rPr kumimoji="1" lang="ja-JP" altLang="en-US" dirty="0" smtClean="0"/>
              <a:t>日本語を読むための語彙量テスト</a:t>
            </a:r>
            <a:endParaRPr kumimoji="1" lang="ja-JP" altLang="en-US" dirty="0"/>
          </a:p>
        </p:txBody>
      </p:sp>
      <p:sp>
        <p:nvSpPr>
          <p:cNvPr id="3" name="コンテンツ プレースホルダー 2"/>
          <p:cNvSpPr>
            <a:spLocks noGrp="1"/>
          </p:cNvSpPr>
          <p:nvPr>
            <p:ph idx="1"/>
          </p:nvPr>
        </p:nvSpPr>
        <p:spPr>
          <a:xfrm>
            <a:off x="251520" y="1340768"/>
            <a:ext cx="8640960" cy="5400600"/>
          </a:xfrm>
        </p:spPr>
        <p:txBody>
          <a:bodyPr>
            <a:normAutofit lnSpcReduction="10000"/>
          </a:bodyPr>
          <a:lstStyle/>
          <a:p>
            <a:r>
              <a:rPr lang="ja-JP" altLang="en-US" sz="2800" dirty="0"/>
              <a:t>書きことば語彙の受容的</a:t>
            </a:r>
            <a:r>
              <a:rPr lang="ja-JP" altLang="en-US" sz="2800" dirty="0" smtClean="0"/>
              <a:t>知識（読みの語彙知識）を</a:t>
            </a:r>
            <a:r>
              <a:rPr lang="ja-JP" altLang="en-US" sz="2800" dirty="0"/>
              <a:t>測定</a:t>
            </a:r>
            <a:endParaRPr lang="en-US" altLang="ja-JP" sz="2800" dirty="0"/>
          </a:p>
          <a:p>
            <a:r>
              <a:rPr kumimoji="1" lang="en-US" altLang="ja-JP" sz="2800" dirty="0" smtClean="0">
                <a:solidFill>
                  <a:srgbClr val="FF0000"/>
                </a:solidFill>
              </a:rPr>
              <a:t>150 </a:t>
            </a:r>
            <a:r>
              <a:rPr lang="ja-JP" altLang="en-US" sz="2800" dirty="0" smtClean="0">
                <a:solidFill>
                  <a:srgbClr val="FF0000"/>
                </a:solidFill>
              </a:rPr>
              <a:t>問</a:t>
            </a:r>
            <a:r>
              <a:rPr lang="ja-JP" altLang="en-US" sz="2800" dirty="0" smtClean="0"/>
              <a:t>：</a:t>
            </a:r>
            <a:r>
              <a:rPr kumimoji="1" lang="en-US" altLang="ja-JP" sz="2800" dirty="0" smtClean="0"/>
              <a:t> 15000</a:t>
            </a:r>
            <a:r>
              <a:rPr kumimoji="1" lang="ja-JP" altLang="en-US" sz="2800" dirty="0" smtClean="0"/>
              <a:t>語レベルまで測定</a:t>
            </a:r>
            <a:endParaRPr kumimoji="1" lang="en-US" altLang="ja-JP" sz="2800" dirty="0" smtClean="0"/>
          </a:p>
          <a:p>
            <a:pPr marL="0" indent="0">
              <a:buNone/>
            </a:pPr>
            <a:r>
              <a:rPr lang="ja-JP" altLang="en-US" sz="2800" dirty="0"/>
              <a:t>　</a:t>
            </a:r>
            <a:r>
              <a:rPr kumimoji="1" lang="en-US" altLang="ja-JP" sz="2800" dirty="0" smtClean="0"/>
              <a:t>1000</a:t>
            </a:r>
            <a:r>
              <a:rPr kumimoji="1" lang="ja-JP" altLang="en-US" sz="2800" dirty="0" smtClean="0"/>
              <a:t>語あたり</a:t>
            </a:r>
            <a:r>
              <a:rPr kumimoji="1" lang="en-US" altLang="ja-JP" sz="2800" dirty="0" smtClean="0"/>
              <a:t>10</a:t>
            </a:r>
            <a:r>
              <a:rPr kumimoji="1" lang="ja-JP" altLang="en-US" sz="2800" dirty="0" smtClean="0"/>
              <a:t>問 </a:t>
            </a:r>
            <a:r>
              <a:rPr kumimoji="1" lang="ja-JP" altLang="en-US" sz="2600" dirty="0" smtClean="0"/>
              <a:t>（松下</a:t>
            </a:r>
            <a:r>
              <a:rPr kumimoji="1" lang="en-US" altLang="ja-JP" sz="2600" dirty="0" smtClean="0"/>
              <a:t>2011</a:t>
            </a:r>
            <a:r>
              <a:rPr kumimoji="1" lang="ja-JP" altLang="en-US" sz="2600" dirty="0" smtClean="0"/>
              <a:t>の語彙表を参照）</a:t>
            </a:r>
            <a:endParaRPr kumimoji="1" lang="en-US" altLang="ja-JP" sz="2600" dirty="0" smtClean="0"/>
          </a:p>
          <a:p>
            <a:r>
              <a:rPr lang="ja-JP" altLang="en-US" sz="2800" dirty="0">
                <a:solidFill>
                  <a:srgbClr val="FF0000"/>
                </a:solidFill>
              </a:rPr>
              <a:t>語種、品詞の比率</a:t>
            </a:r>
            <a:r>
              <a:rPr lang="ja-JP" altLang="en-US" sz="2800" dirty="0" smtClean="0">
                <a:solidFill>
                  <a:srgbClr val="FF0000"/>
                </a:solidFill>
              </a:rPr>
              <a:t>を統制 </a:t>
            </a:r>
            <a:r>
              <a:rPr lang="en-US" altLang="ja-JP" sz="2800" dirty="0" smtClean="0"/>
              <a:t>---</a:t>
            </a:r>
            <a:r>
              <a:rPr lang="ja-JP" altLang="en-US" sz="2800" dirty="0" smtClean="0"/>
              <a:t>頻度</a:t>
            </a:r>
            <a:r>
              <a:rPr lang="ja-JP" altLang="en-US" sz="2800" dirty="0"/>
              <a:t>レベル</a:t>
            </a:r>
            <a:r>
              <a:rPr lang="en-US" altLang="ja-JP" sz="2800" dirty="0"/>
              <a:t>1000</a:t>
            </a:r>
            <a:r>
              <a:rPr lang="ja-JP" altLang="en-US" sz="2800" dirty="0"/>
              <a:t>語ごと</a:t>
            </a:r>
            <a:r>
              <a:rPr lang="ja-JP" altLang="en-US" sz="2800" dirty="0" smtClean="0"/>
              <a:t>に</a:t>
            </a:r>
            <a:endParaRPr lang="en-US" altLang="ja-JP" sz="2800" dirty="0"/>
          </a:p>
          <a:p>
            <a:pPr marL="0" indent="0">
              <a:buNone/>
            </a:pPr>
            <a:r>
              <a:rPr lang="en-US" altLang="ja-JP" sz="2800" dirty="0"/>
              <a:t>	</a:t>
            </a:r>
            <a:r>
              <a:rPr lang="ja-JP" altLang="en-US" sz="2800" dirty="0"/>
              <a:t>例）　漢：和：外</a:t>
            </a:r>
            <a:r>
              <a:rPr lang="en-US" altLang="ja-JP" sz="2800" dirty="0"/>
              <a:t> = </a:t>
            </a:r>
            <a:r>
              <a:rPr lang="ja-JP" altLang="en-US" sz="2800" dirty="0"/>
              <a:t>５</a:t>
            </a:r>
            <a:r>
              <a:rPr lang="en-US" altLang="ja-JP" sz="2800" dirty="0"/>
              <a:t>:</a:t>
            </a:r>
            <a:r>
              <a:rPr lang="ja-JP" altLang="en-US" sz="2800" dirty="0"/>
              <a:t>４：１</a:t>
            </a:r>
            <a:endParaRPr lang="en-US" altLang="ja-JP" sz="2800" dirty="0"/>
          </a:p>
          <a:p>
            <a:r>
              <a:rPr lang="ja-JP" altLang="en-US" sz="2800" dirty="0" smtClean="0"/>
              <a:t>漢語</a:t>
            </a:r>
            <a:r>
              <a:rPr lang="en-US" altLang="ja-JP" sz="2800" dirty="0" smtClean="0"/>
              <a:t>78</a:t>
            </a:r>
            <a:r>
              <a:rPr lang="ja-JP" altLang="en-US" sz="2800" dirty="0" smtClean="0"/>
              <a:t>問、和語</a:t>
            </a:r>
            <a:r>
              <a:rPr lang="en-US" altLang="ja-JP" sz="2800" dirty="0" smtClean="0"/>
              <a:t> 51</a:t>
            </a:r>
            <a:r>
              <a:rPr lang="ja-JP" altLang="en-US" sz="2800" dirty="0" smtClean="0"/>
              <a:t>問、外来語</a:t>
            </a:r>
            <a:r>
              <a:rPr lang="en-US" altLang="ja-JP" sz="2800" dirty="0" smtClean="0"/>
              <a:t>17</a:t>
            </a:r>
            <a:r>
              <a:rPr lang="ja-JP" altLang="en-US" sz="2800" dirty="0" smtClean="0"/>
              <a:t>問、混種語</a:t>
            </a:r>
            <a:r>
              <a:rPr lang="en-US" altLang="ja-JP" sz="2800" dirty="0" smtClean="0"/>
              <a:t>4</a:t>
            </a:r>
            <a:r>
              <a:rPr lang="ja-JP" altLang="en-US" sz="2800" dirty="0" smtClean="0"/>
              <a:t>問</a:t>
            </a:r>
            <a:endParaRPr lang="en-US" altLang="ja-JP" sz="2800" dirty="0"/>
          </a:p>
          <a:p>
            <a:r>
              <a:rPr lang="ja-JP" altLang="en-US" sz="2800" dirty="0" smtClean="0"/>
              <a:t>形式</a:t>
            </a:r>
            <a:r>
              <a:rPr lang="en-US" altLang="ja-JP" sz="2800" dirty="0" smtClean="0"/>
              <a:t>: </a:t>
            </a:r>
            <a:r>
              <a:rPr lang="ja-JP" altLang="en-US" sz="2800" dirty="0"/>
              <a:t>四肢</a:t>
            </a:r>
            <a:r>
              <a:rPr lang="ja-JP" altLang="en-US" sz="2800" dirty="0" smtClean="0"/>
              <a:t>選択</a:t>
            </a:r>
            <a:endParaRPr lang="en-US" altLang="ja-JP" sz="2800" dirty="0" smtClean="0"/>
          </a:p>
          <a:p>
            <a:pPr lvl="1"/>
            <a:r>
              <a:rPr lang="ja-JP" altLang="en-US" sz="2600" dirty="0" smtClean="0"/>
              <a:t>対象語を</a:t>
            </a:r>
            <a:r>
              <a:rPr lang="ja-JP" altLang="ja-JP" sz="2800" dirty="0" smtClean="0"/>
              <a:t>文脈</a:t>
            </a:r>
            <a:r>
              <a:rPr lang="ja-JP" altLang="ja-JP" sz="2800" dirty="0"/>
              <a:t>の乏しい</a:t>
            </a:r>
            <a:r>
              <a:rPr lang="ja-JP" altLang="ja-JP" sz="2800" dirty="0" smtClean="0"/>
              <a:t>短文</a:t>
            </a:r>
            <a:r>
              <a:rPr lang="en-US" altLang="ja-JP" sz="2800" dirty="0" smtClean="0"/>
              <a:t> (undefined sentence) </a:t>
            </a:r>
            <a:r>
              <a:rPr lang="ja-JP" altLang="ja-JP" sz="2800" dirty="0" smtClean="0"/>
              <a:t>に埋め込</a:t>
            </a:r>
            <a:r>
              <a:rPr lang="ja-JP" altLang="en-US" sz="2800" dirty="0" smtClean="0"/>
              <a:t>む</a:t>
            </a:r>
            <a:endParaRPr lang="en-US" altLang="ja-JP" sz="2600" dirty="0" smtClean="0"/>
          </a:p>
          <a:p>
            <a:pPr lvl="1"/>
            <a:r>
              <a:rPr lang="ja-JP" altLang="en-US" sz="2600" dirty="0" smtClean="0"/>
              <a:t>四つの選択肢から正しい語の定義を選ぶ</a:t>
            </a:r>
            <a:endParaRPr lang="en-US" altLang="ja-JP" sz="2600" dirty="0" smtClean="0"/>
          </a:p>
          <a:p>
            <a:pPr lvl="1"/>
            <a:r>
              <a:rPr lang="ja-JP" altLang="en-US" sz="2600" dirty="0"/>
              <a:t>定義の文</a:t>
            </a:r>
            <a:r>
              <a:rPr lang="ja-JP" altLang="en-US" sz="2600" dirty="0" smtClean="0"/>
              <a:t>は目標語よりも高頻度の語のみで記述</a:t>
            </a:r>
            <a:endParaRPr lang="en-US" altLang="ja-JP" sz="2600" dirty="0" smtClean="0"/>
          </a:p>
          <a:p>
            <a:endParaRPr lang="en-US" altLang="ja-JP" sz="2800" dirty="0" smtClean="0"/>
          </a:p>
          <a:p>
            <a:endParaRPr lang="en-US" altLang="ja-JP" dirty="0"/>
          </a:p>
          <a:p>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3</a:t>
            </a:fld>
            <a:endParaRPr kumimoji="1" lang="ja-JP" altLang="en-US"/>
          </a:p>
        </p:txBody>
      </p:sp>
    </p:spTree>
    <p:extLst>
      <p:ext uri="{BB962C8B-B14F-4D97-AF65-F5344CB8AC3E}">
        <p14:creationId xmlns:p14="http://schemas.microsoft.com/office/powerpoint/2010/main" val="5818887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3401"/>
            <a:ext cx="8229600" cy="1887488"/>
          </a:xfrm>
        </p:spPr>
        <p:txBody>
          <a:bodyPr>
            <a:normAutofit/>
          </a:bodyPr>
          <a:lstStyle/>
          <a:p>
            <a:r>
              <a:rPr lang="ja-JP" altLang="en-US" dirty="0"/>
              <a:t>テスト</a:t>
            </a:r>
            <a:r>
              <a:rPr lang="ja-JP" altLang="en-US" dirty="0" smtClean="0"/>
              <a:t>項目の形式の例</a:t>
            </a:r>
            <a:r>
              <a:rPr lang="en-US" altLang="ja-JP" dirty="0" smtClean="0"/>
              <a:t/>
            </a:r>
            <a:br>
              <a:rPr lang="en-US" altLang="ja-JP" dirty="0" smtClean="0"/>
            </a:br>
            <a:r>
              <a:rPr lang="en-US" altLang="ja-JP" sz="1800" dirty="0" smtClean="0"/>
              <a:t/>
            </a:r>
            <a:br>
              <a:rPr lang="en-US" altLang="ja-JP" sz="1800" dirty="0" smtClean="0"/>
            </a:br>
            <a:r>
              <a:rPr lang="ja-JP" altLang="en-US" sz="2800" dirty="0" smtClean="0"/>
              <a:t>＊実際の問題とは異なる</a:t>
            </a:r>
            <a:endParaRPr kumimoji="1" lang="ja-JP" altLang="en-US" dirty="0"/>
          </a:p>
        </p:txBody>
      </p:sp>
      <p:sp>
        <p:nvSpPr>
          <p:cNvPr id="3" name="コンテンツ プレースホルダー 2"/>
          <p:cNvSpPr>
            <a:spLocks noGrp="1"/>
          </p:cNvSpPr>
          <p:nvPr>
            <p:ph sz="half" idx="1"/>
          </p:nvPr>
        </p:nvSpPr>
        <p:spPr>
          <a:xfrm>
            <a:off x="481929" y="2719873"/>
            <a:ext cx="4038600" cy="3826752"/>
          </a:xfrm>
        </p:spPr>
        <p:txBody>
          <a:bodyPr/>
          <a:lstStyle/>
          <a:p>
            <a:pPr marL="0" indent="0">
              <a:buNone/>
            </a:pPr>
            <a:endParaRPr kumimoji="1" lang="ja-JP" altLang="en-US" dirty="0"/>
          </a:p>
        </p:txBody>
      </p:sp>
      <p:sp>
        <p:nvSpPr>
          <p:cNvPr id="4" name="コンテンツ プレースホルダー 3"/>
          <p:cNvSpPr>
            <a:spLocks noGrp="1"/>
          </p:cNvSpPr>
          <p:nvPr>
            <p:ph sz="half" idx="2"/>
          </p:nvPr>
        </p:nvSpPr>
        <p:spPr>
          <a:xfrm>
            <a:off x="4648200" y="2708920"/>
            <a:ext cx="4038600" cy="3682736"/>
          </a:xfrm>
        </p:spPr>
        <p:txBody>
          <a:bodyPr/>
          <a:lstStyle/>
          <a:p>
            <a:endParaRPr kumimoji="1"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397" y="2520238"/>
            <a:ext cx="4211387"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6944" y="2494046"/>
            <a:ext cx="4851411" cy="3612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スライド番号プレースホルダー 4"/>
          <p:cNvSpPr>
            <a:spLocks noGrp="1"/>
          </p:cNvSpPr>
          <p:nvPr>
            <p:ph type="sldNum" sz="quarter" idx="12"/>
          </p:nvPr>
        </p:nvSpPr>
        <p:spPr/>
        <p:txBody>
          <a:bodyPr/>
          <a:lstStyle/>
          <a:p>
            <a:fld id="{24B621BE-E7CA-4A80-BC37-37000716C990}" type="slidenum">
              <a:rPr kumimoji="1" lang="ja-JP" altLang="en-US" smtClean="0"/>
              <a:t>4</a:t>
            </a:fld>
            <a:endParaRPr kumimoji="1" lang="ja-JP" altLang="en-US"/>
          </a:p>
        </p:txBody>
      </p:sp>
    </p:spTree>
    <p:extLst>
      <p:ext uri="{BB962C8B-B14F-4D97-AF65-F5344CB8AC3E}">
        <p14:creationId xmlns:p14="http://schemas.microsoft.com/office/powerpoint/2010/main" val="2801468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31802"/>
            <a:ext cx="8229600" cy="990600"/>
          </a:xfrm>
        </p:spPr>
        <p:txBody>
          <a:bodyPr/>
          <a:lstStyle/>
          <a:p>
            <a:r>
              <a:rPr kumimoji="1" lang="ja-JP" altLang="en-US" dirty="0" smtClean="0"/>
              <a:t>語彙テストの参加者／方法</a:t>
            </a:r>
            <a:endParaRPr kumimoji="1" lang="ja-JP" altLang="en-US" dirty="0"/>
          </a:p>
        </p:txBody>
      </p:sp>
      <p:sp>
        <p:nvSpPr>
          <p:cNvPr id="3" name="コンテンツ プレースホルダー 2"/>
          <p:cNvSpPr>
            <a:spLocks noGrp="1"/>
          </p:cNvSpPr>
          <p:nvPr>
            <p:ph idx="1"/>
          </p:nvPr>
        </p:nvSpPr>
        <p:spPr>
          <a:xfrm>
            <a:off x="395536" y="1426032"/>
            <a:ext cx="8424936" cy="5243328"/>
          </a:xfrm>
        </p:spPr>
        <p:txBody>
          <a:bodyPr>
            <a:noAutofit/>
          </a:bodyPr>
          <a:lstStyle/>
          <a:p>
            <a:r>
              <a:rPr kumimoji="1" lang="ja-JP" altLang="en-US" sz="3200" dirty="0" smtClean="0"/>
              <a:t>入門～超上級</a:t>
            </a:r>
            <a:r>
              <a:rPr kumimoji="1" lang="en-US" altLang="ja-JP" sz="3200" dirty="0" smtClean="0"/>
              <a:t>268</a:t>
            </a:r>
            <a:r>
              <a:rPr kumimoji="1" lang="ja-JP" altLang="en-US" sz="3200" dirty="0" smtClean="0"/>
              <a:t>名（</a:t>
            </a:r>
            <a:r>
              <a:rPr lang="ja-JP" altLang="en-US" sz="2800" dirty="0" smtClean="0"/>
              <a:t>第一言語：</a:t>
            </a:r>
            <a:r>
              <a:rPr lang="en-US" altLang="ja-JP" sz="2800" dirty="0" smtClean="0"/>
              <a:t> </a:t>
            </a:r>
            <a:r>
              <a:rPr lang="ja-JP" altLang="en-US" sz="2800" dirty="0" smtClean="0"/>
              <a:t>中国語</a:t>
            </a:r>
            <a:r>
              <a:rPr lang="en-US" altLang="ja-JP" sz="2800" dirty="0" smtClean="0"/>
              <a:t>138</a:t>
            </a:r>
            <a:r>
              <a:rPr lang="ja-JP" altLang="en-US" sz="2800" dirty="0" err="1" smtClean="0"/>
              <a:t>、</a:t>
            </a:r>
            <a:r>
              <a:rPr lang="ja-JP" altLang="en-US" sz="2800" dirty="0" smtClean="0"/>
              <a:t>韓国語等</a:t>
            </a:r>
            <a:r>
              <a:rPr lang="en-US" altLang="ja-JP" sz="2800" dirty="0" smtClean="0"/>
              <a:t>49</a:t>
            </a:r>
            <a:r>
              <a:rPr lang="ja-JP" altLang="en-US" sz="2800" dirty="0" err="1" smtClean="0"/>
              <a:t>、</a:t>
            </a:r>
            <a:r>
              <a:rPr lang="ja-JP" altLang="en-US" sz="2800" dirty="0" smtClean="0"/>
              <a:t>非中国語・非韓国語</a:t>
            </a:r>
            <a:r>
              <a:rPr lang="en-US" altLang="ja-JP" sz="2800" dirty="0" smtClean="0"/>
              <a:t>74</a:t>
            </a:r>
            <a:r>
              <a:rPr lang="ja-JP" altLang="en-US" sz="2800" dirty="0" smtClean="0"/>
              <a:t>（うち、英語が</a:t>
            </a:r>
            <a:r>
              <a:rPr lang="en-US" altLang="ja-JP" sz="2800" dirty="0" smtClean="0"/>
              <a:t>69</a:t>
            </a:r>
            <a:r>
              <a:rPr lang="ja-JP" altLang="en-US" sz="2800" dirty="0" smtClean="0"/>
              <a:t>））</a:t>
            </a:r>
            <a:endParaRPr lang="en-US" altLang="ja-JP" sz="2800" dirty="0" smtClean="0"/>
          </a:p>
          <a:p>
            <a:r>
              <a:rPr lang="ja-JP" altLang="en-US" sz="3200" dirty="0" smtClean="0"/>
              <a:t>紙で実施、</a:t>
            </a:r>
            <a:r>
              <a:rPr kumimoji="1" lang="en-US" altLang="ja-JP" sz="3200" dirty="0" smtClean="0"/>
              <a:t>30</a:t>
            </a:r>
            <a:r>
              <a:rPr kumimoji="1" lang="ja-JP" altLang="en-US" sz="3200" dirty="0" smtClean="0"/>
              <a:t>分間</a:t>
            </a:r>
            <a:endParaRPr kumimoji="1" lang="en-US" altLang="ja-JP" sz="3200" dirty="0" smtClean="0"/>
          </a:p>
          <a:p>
            <a:r>
              <a:rPr lang="en-US" altLang="ja-JP" sz="3200" dirty="0" smtClean="0"/>
              <a:t>External validity </a:t>
            </a:r>
            <a:r>
              <a:rPr lang="ja-JP" altLang="en-US" sz="3200" dirty="0" smtClean="0"/>
              <a:t>のチェックのため読解テストと</a:t>
            </a:r>
            <a:r>
              <a:rPr lang="en-US" altLang="ja-JP" sz="3200" dirty="0" smtClean="0"/>
              <a:t>SPOT</a:t>
            </a:r>
            <a:r>
              <a:rPr lang="ja-JP" altLang="en-US" sz="3200" dirty="0" smtClean="0"/>
              <a:t>を合わせて実施</a:t>
            </a:r>
            <a:endParaRPr lang="en-US" altLang="ja-JP" sz="3200" dirty="0" smtClean="0"/>
          </a:p>
          <a:p>
            <a:r>
              <a:rPr kumimoji="1" lang="en-US" altLang="ja-JP" sz="3200" dirty="0" err="1" smtClean="0">
                <a:solidFill>
                  <a:srgbClr val="FF0000"/>
                </a:solidFill>
              </a:rPr>
              <a:t>Rasch</a:t>
            </a:r>
            <a:r>
              <a:rPr kumimoji="1" lang="en-US" altLang="ja-JP" sz="3200" dirty="0" smtClean="0">
                <a:solidFill>
                  <a:srgbClr val="FF0000"/>
                </a:solidFill>
              </a:rPr>
              <a:t> </a:t>
            </a:r>
            <a:r>
              <a:rPr kumimoji="1" lang="ja-JP" altLang="en-US" sz="3200" dirty="0" smtClean="0">
                <a:solidFill>
                  <a:srgbClr val="FF0000"/>
                </a:solidFill>
              </a:rPr>
              <a:t>分析</a:t>
            </a:r>
            <a:endParaRPr lang="en-US" altLang="ja-JP" sz="3200" dirty="0">
              <a:solidFill>
                <a:srgbClr val="FF0000"/>
              </a:solidFill>
            </a:endParaRPr>
          </a:p>
          <a:p>
            <a:pPr lvl="1"/>
            <a:r>
              <a:rPr kumimoji="1" lang="ja-JP" altLang="en-US" sz="2400" dirty="0" smtClean="0"/>
              <a:t>一元性 </a:t>
            </a:r>
            <a:r>
              <a:rPr kumimoji="1" lang="en-US" altLang="ja-JP" sz="2400" dirty="0" smtClean="0"/>
              <a:t>Unidimensionality </a:t>
            </a:r>
            <a:r>
              <a:rPr kumimoji="1" lang="ja-JP" altLang="en-US" sz="2400" dirty="0" smtClean="0"/>
              <a:t>（単一の能力の測定）を前提</a:t>
            </a:r>
            <a:endParaRPr kumimoji="1" lang="en-US" altLang="ja-JP" sz="2400" dirty="0" smtClean="0"/>
          </a:p>
          <a:p>
            <a:pPr lvl="1"/>
            <a:r>
              <a:rPr lang="ja-JP" altLang="en-US" sz="2400" dirty="0"/>
              <a:t>対象</a:t>
            </a:r>
            <a:r>
              <a:rPr lang="ja-JP" altLang="en-US" sz="2400" dirty="0" smtClean="0"/>
              <a:t>能力を正しく測定していない項目を検出するのに有効</a:t>
            </a:r>
            <a:endParaRPr kumimoji="1" lang="en-US" altLang="ja-JP" sz="2400" dirty="0" smtClean="0"/>
          </a:p>
          <a:p>
            <a:pPr lvl="1"/>
            <a:r>
              <a:rPr kumimoji="1" lang="ja-JP" altLang="en-US" sz="2400" dirty="0" smtClean="0"/>
              <a:t>母集団に左右されずに項目困難度を推定できる</a:t>
            </a:r>
            <a:endParaRPr kumimoji="1" lang="en-US" altLang="ja-JP" sz="2400" dirty="0" smtClean="0"/>
          </a:p>
          <a:p>
            <a:pPr lvl="1"/>
            <a:r>
              <a:rPr kumimoji="1" lang="ja-JP" altLang="en-US" sz="2400" dirty="0" smtClean="0"/>
              <a:t>分析ツール</a:t>
            </a:r>
            <a:r>
              <a:rPr kumimoji="1" lang="en-US" altLang="ja-JP" sz="2400" dirty="0" smtClean="0"/>
              <a:t>: </a:t>
            </a:r>
            <a:r>
              <a:rPr kumimoji="1" lang="en-US" altLang="ja-JP" sz="2400" dirty="0" err="1" smtClean="0"/>
              <a:t>Winsteps</a:t>
            </a:r>
            <a:r>
              <a:rPr kumimoji="1" lang="en-US" altLang="ja-JP" sz="2400" dirty="0" smtClean="0"/>
              <a:t> 3.72.3</a:t>
            </a:r>
            <a:endParaRPr kumimoji="1" lang="ja-JP" altLang="en-US" sz="24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5</a:t>
            </a:fld>
            <a:endParaRPr kumimoji="1" lang="ja-JP" altLang="en-US"/>
          </a:p>
        </p:txBody>
      </p:sp>
    </p:spTree>
    <p:extLst>
      <p:ext uri="{BB962C8B-B14F-4D97-AF65-F5344CB8AC3E}">
        <p14:creationId xmlns:p14="http://schemas.microsoft.com/office/powerpoint/2010/main" val="22092506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470"/>
            <a:ext cx="8229600" cy="990600"/>
          </a:xfrm>
        </p:spPr>
        <p:txBody>
          <a:bodyPr>
            <a:normAutofit/>
          </a:bodyPr>
          <a:lstStyle/>
          <a:p>
            <a:r>
              <a:rPr kumimoji="1" lang="ja-JP" altLang="en-US" dirty="0" smtClean="0"/>
              <a:t>結果</a:t>
            </a:r>
            <a:r>
              <a:rPr lang="ja-JP" altLang="en-US" dirty="0"/>
              <a:t>（</a:t>
            </a:r>
            <a:r>
              <a:rPr kumimoji="1" lang="ja-JP" altLang="en-US" dirty="0" smtClean="0"/>
              <a:t>全体）</a:t>
            </a:r>
            <a:r>
              <a:rPr kumimoji="1" lang="en-US" altLang="ja-JP" dirty="0" smtClean="0"/>
              <a:t>(1)</a:t>
            </a:r>
            <a:endParaRPr kumimoji="1" lang="ja-JP" altLang="en-US" dirty="0"/>
          </a:p>
        </p:txBody>
      </p:sp>
      <p:sp>
        <p:nvSpPr>
          <p:cNvPr id="3" name="コンテンツ プレースホルダー 2"/>
          <p:cNvSpPr>
            <a:spLocks noGrp="1"/>
          </p:cNvSpPr>
          <p:nvPr>
            <p:ph idx="1"/>
          </p:nvPr>
        </p:nvSpPr>
        <p:spPr>
          <a:xfrm>
            <a:off x="251520" y="1484784"/>
            <a:ext cx="8640960" cy="4896544"/>
          </a:xfrm>
        </p:spPr>
        <p:txBody>
          <a:bodyPr>
            <a:normAutofit fontScale="92500"/>
          </a:bodyPr>
          <a:lstStyle/>
          <a:p>
            <a:pPr>
              <a:spcBef>
                <a:spcPts val="0"/>
              </a:spcBef>
            </a:pPr>
            <a:r>
              <a:rPr kumimoji="1" lang="ja-JP" altLang="en-US" sz="3000" dirty="0" smtClean="0"/>
              <a:t>信頼度</a:t>
            </a:r>
            <a:r>
              <a:rPr kumimoji="1" lang="en-US" altLang="ja-JP" sz="3000" dirty="0" smtClean="0"/>
              <a:t> (Person)</a:t>
            </a:r>
            <a:r>
              <a:rPr kumimoji="1" lang="ja-JP" altLang="en-US" sz="3000" dirty="0" smtClean="0"/>
              <a:t>　</a:t>
            </a:r>
            <a:r>
              <a:rPr kumimoji="1" lang="en-US" altLang="ja-JP" sz="3000" dirty="0" smtClean="0"/>
              <a:t>.93 (Separation: 3.75)</a:t>
            </a:r>
            <a:r>
              <a:rPr kumimoji="1" lang="ja-JP" altLang="en-US" sz="3000" dirty="0" smtClean="0"/>
              <a:t>　 問題なし</a:t>
            </a:r>
            <a:endParaRPr kumimoji="1" lang="en-US" altLang="ja-JP" sz="3000" dirty="0" smtClean="0"/>
          </a:p>
          <a:p>
            <a:pPr>
              <a:spcBef>
                <a:spcPts val="1200"/>
              </a:spcBef>
            </a:pPr>
            <a:r>
              <a:rPr kumimoji="1" lang="ja-JP" altLang="en-US" sz="3000" dirty="0" smtClean="0"/>
              <a:t>能力推定値 </a:t>
            </a:r>
            <a:r>
              <a:rPr kumimoji="1" lang="en-US" altLang="ja-JP" sz="3000" dirty="0" err="1" smtClean="0"/>
              <a:t>Rasch</a:t>
            </a:r>
            <a:r>
              <a:rPr kumimoji="1" lang="en-US" altLang="ja-JP" sz="3000" dirty="0" smtClean="0"/>
              <a:t> ability estimate </a:t>
            </a:r>
            <a:r>
              <a:rPr kumimoji="1" lang="ja-JP" altLang="en-US" sz="3000" dirty="0" smtClean="0"/>
              <a:t>（</a:t>
            </a:r>
            <a:r>
              <a:rPr kumimoji="1" lang="en-US" altLang="ja-JP" sz="3000" dirty="0" smtClean="0"/>
              <a:t>150</a:t>
            </a:r>
            <a:r>
              <a:rPr kumimoji="1" lang="ja-JP" altLang="en-US" sz="3000" dirty="0" smtClean="0"/>
              <a:t>問中）</a:t>
            </a:r>
            <a:endParaRPr lang="en-US" altLang="ja-JP" sz="3000" dirty="0"/>
          </a:p>
          <a:p>
            <a:pPr marL="0" indent="0" algn="r">
              <a:buNone/>
            </a:pPr>
            <a:r>
              <a:rPr lang="ja-JP" altLang="en-US" sz="2200" dirty="0" smtClean="0"/>
              <a:t>*</a:t>
            </a:r>
            <a:r>
              <a:rPr lang="ja-JP" altLang="en-US" sz="1900" dirty="0"/>
              <a:t>「Ｌ１韓国語等」には中国語継承語含む</a:t>
            </a:r>
            <a:endParaRPr kumimoji="1" lang="en-US" altLang="ja-JP" sz="1900" dirty="0" smtClean="0"/>
          </a:p>
          <a:p>
            <a:pPr lvl="1"/>
            <a:r>
              <a:rPr lang="ja-JP" altLang="en-US" sz="2400" dirty="0" smtClean="0"/>
              <a:t>平均 </a:t>
            </a:r>
            <a:r>
              <a:rPr lang="en-US" altLang="ja-JP" sz="2400" dirty="0" smtClean="0"/>
              <a:t>81.3 </a:t>
            </a:r>
            <a:r>
              <a:rPr lang="en-US" altLang="ja-JP" sz="1900" dirty="0" smtClean="0"/>
              <a:t>(</a:t>
            </a:r>
            <a:r>
              <a:rPr lang="ja-JP" altLang="en-US" sz="1900" dirty="0" smtClean="0"/>
              <a:t>Ｌ１中国語</a:t>
            </a:r>
            <a:r>
              <a:rPr lang="en-US" altLang="ja-JP" sz="1900" dirty="0" smtClean="0"/>
              <a:t> 100.4, </a:t>
            </a:r>
            <a:r>
              <a:rPr lang="ja-JP" altLang="en-US" sz="1900" dirty="0" smtClean="0"/>
              <a:t>Ｌ１韓国語等*</a:t>
            </a:r>
            <a:r>
              <a:rPr lang="en-US" altLang="ja-JP" sz="1900" dirty="0" smtClean="0"/>
              <a:t> 77.7, </a:t>
            </a:r>
            <a:r>
              <a:rPr lang="ja-JP" altLang="en-US" sz="1900" dirty="0" smtClean="0"/>
              <a:t>Ｌ１</a:t>
            </a:r>
            <a:r>
              <a:rPr lang="ja-JP" altLang="en-US" sz="1900" dirty="0"/>
              <a:t>非中国語</a:t>
            </a:r>
            <a:r>
              <a:rPr lang="ja-JP" altLang="en-US" sz="1900" dirty="0" smtClean="0"/>
              <a:t>・非韓国語</a:t>
            </a:r>
            <a:r>
              <a:rPr lang="en-US" altLang="ja-JP" sz="1900" dirty="0" smtClean="0"/>
              <a:t> 47.5)</a:t>
            </a:r>
          </a:p>
          <a:p>
            <a:pPr lvl="1"/>
            <a:r>
              <a:rPr lang="ja-JP" altLang="en-US" sz="2400" dirty="0" smtClean="0"/>
              <a:t>標準偏差　</a:t>
            </a:r>
            <a:r>
              <a:rPr lang="en-US" altLang="ja-JP" sz="2400" dirty="0" smtClean="0"/>
              <a:t>37.2 (</a:t>
            </a:r>
            <a:r>
              <a:rPr lang="ja-JP" altLang="en-US" sz="2400" dirty="0" smtClean="0"/>
              <a:t>Ｌ１中</a:t>
            </a:r>
            <a:r>
              <a:rPr lang="en-US" altLang="ja-JP" sz="2400" dirty="0" smtClean="0"/>
              <a:t> 22.5, </a:t>
            </a:r>
            <a:r>
              <a:rPr lang="ja-JP" altLang="en-US" sz="2400" dirty="0" smtClean="0"/>
              <a:t>Ｌ１韓等*</a:t>
            </a:r>
            <a:r>
              <a:rPr lang="en-US" altLang="ja-JP" sz="2400" dirty="0" smtClean="0"/>
              <a:t> 40.0, </a:t>
            </a:r>
            <a:r>
              <a:rPr lang="ja-JP" altLang="en-US" sz="2400" dirty="0" smtClean="0"/>
              <a:t>Ｌ１非中・</a:t>
            </a:r>
            <a:r>
              <a:rPr lang="ja-JP" altLang="en-US" sz="2400" dirty="0"/>
              <a:t>非</a:t>
            </a:r>
            <a:r>
              <a:rPr lang="ja-JP" altLang="en-US" sz="2400" dirty="0" smtClean="0"/>
              <a:t>韓</a:t>
            </a:r>
            <a:r>
              <a:rPr lang="en-US" altLang="ja-JP" sz="2400" dirty="0" smtClean="0"/>
              <a:t> 30.9)</a:t>
            </a:r>
            <a:endParaRPr lang="en-US" altLang="ja-JP" sz="2400" dirty="0"/>
          </a:p>
          <a:p>
            <a:pPr lvl="1"/>
            <a:r>
              <a:rPr lang="ja-JP" altLang="en-US" sz="2400" dirty="0" smtClean="0"/>
              <a:t>最高点</a:t>
            </a:r>
            <a:r>
              <a:rPr lang="en-US" altLang="ja-JP" sz="2400" dirty="0" smtClean="0"/>
              <a:t>       140 (</a:t>
            </a:r>
            <a:r>
              <a:rPr lang="ja-JP" altLang="en-US" sz="2400" dirty="0" smtClean="0"/>
              <a:t>Ｌ１中</a:t>
            </a:r>
            <a:r>
              <a:rPr lang="en-US" altLang="ja-JP" sz="2400" dirty="0" smtClean="0"/>
              <a:t> 140, </a:t>
            </a:r>
            <a:r>
              <a:rPr lang="ja-JP" altLang="en-US" sz="2400" dirty="0"/>
              <a:t>Ｌ１</a:t>
            </a:r>
            <a:r>
              <a:rPr lang="ja-JP" altLang="en-US" sz="2400" dirty="0" smtClean="0"/>
              <a:t>韓等</a:t>
            </a:r>
            <a:r>
              <a:rPr lang="ja-JP" altLang="en-US" sz="2400" dirty="0"/>
              <a:t>*</a:t>
            </a:r>
            <a:r>
              <a:rPr lang="en-US" altLang="ja-JP" sz="2400" dirty="0"/>
              <a:t> </a:t>
            </a:r>
            <a:r>
              <a:rPr lang="en-US" altLang="ja-JP" sz="2400" dirty="0" smtClean="0"/>
              <a:t>140, </a:t>
            </a:r>
            <a:r>
              <a:rPr lang="ja-JP" altLang="en-US" sz="2400" dirty="0" smtClean="0"/>
              <a:t>Ｌ１非中・非韓</a:t>
            </a:r>
            <a:r>
              <a:rPr lang="en-US" altLang="ja-JP" sz="2400" dirty="0" smtClean="0"/>
              <a:t> 131)</a:t>
            </a:r>
            <a:endParaRPr lang="en-US" altLang="ja-JP" sz="2400" dirty="0"/>
          </a:p>
          <a:p>
            <a:pPr lvl="1"/>
            <a:r>
              <a:rPr lang="ja-JP" altLang="en-US" sz="2400" dirty="0" smtClean="0"/>
              <a:t>最低点</a:t>
            </a:r>
            <a:r>
              <a:rPr lang="en-US" altLang="ja-JP" sz="2400" dirty="0" smtClean="0"/>
              <a:t>           3 </a:t>
            </a:r>
            <a:r>
              <a:rPr lang="en-US" altLang="ja-JP" sz="2400" dirty="0"/>
              <a:t>(</a:t>
            </a:r>
            <a:r>
              <a:rPr lang="ja-JP" altLang="en-US" sz="2400" b="1" dirty="0" smtClean="0">
                <a:solidFill>
                  <a:srgbClr val="FF0000"/>
                </a:solidFill>
              </a:rPr>
              <a:t>Ｌ１中</a:t>
            </a:r>
            <a:r>
              <a:rPr lang="en-US" altLang="ja-JP" sz="2400" b="1" dirty="0" smtClean="0">
                <a:solidFill>
                  <a:srgbClr val="FF0000"/>
                </a:solidFill>
              </a:rPr>
              <a:t> 41</a:t>
            </a:r>
            <a:r>
              <a:rPr lang="en-US" altLang="ja-JP" sz="2400" dirty="0" smtClean="0"/>
              <a:t>, </a:t>
            </a:r>
            <a:r>
              <a:rPr lang="ja-JP" altLang="en-US" sz="2400" dirty="0"/>
              <a:t>Ｌ１</a:t>
            </a:r>
            <a:r>
              <a:rPr lang="ja-JP" altLang="en-US" sz="2400" dirty="0" smtClean="0"/>
              <a:t>韓等</a:t>
            </a:r>
            <a:r>
              <a:rPr lang="ja-JP" altLang="en-US" sz="2400" dirty="0"/>
              <a:t>*</a:t>
            </a:r>
            <a:r>
              <a:rPr lang="en-US" altLang="ja-JP" sz="2400" dirty="0"/>
              <a:t> </a:t>
            </a:r>
            <a:r>
              <a:rPr lang="en-US" altLang="ja-JP" sz="2400" dirty="0" smtClean="0"/>
              <a:t>3, </a:t>
            </a:r>
            <a:r>
              <a:rPr lang="ja-JP" altLang="en-US" sz="2400" dirty="0" smtClean="0"/>
              <a:t>Ｌ１非中・非韓</a:t>
            </a:r>
            <a:r>
              <a:rPr lang="en-US" altLang="ja-JP" sz="2400" dirty="0" smtClean="0"/>
              <a:t> 6)</a:t>
            </a:r>
            <a:endParaRPr lang="en-US" altLang="ja-JP" sz="2400" dirty="0"/>
          </a:p>
          <a:p>
            <a:pPr>
              <a:spcBef>
                <a:spcPts val="1200"/>
              </a:spcBef>
            </a:pPr>
            <a:r>
              <a:rPr lang="ja-JP" altLang="en-US" sz="3000" dirty="0"/>
              <a:t>項目困難度</a:t>
            </a:r>
            <a:r>
              <a:rPr lang="ja-JP" altLang="en-US" sz="3000" dirty="0" smtClean="0"/>
              <a:t>推定値 </a:t>
            </a:r>
            <a:r>
              <a:rPr lang="en-US" altLang="ja-JP" sz="2800" dirty="0" err="1" smtClean="0"/>
              <a:t>Rasch</a:t>
            </a:r>
            <a:r>
              <a:rPr lang="en-US" altLang="ja-JP" sz="2800" dirty="0" smtClean="0"/>
              <a:t> difficulty estimate </a:t>
            </a:r>
            <a:r>
              <a:rPr lang="ja-JP" altLang="en-US" sz="2800" dirty="0" smtClean="0"/>
              <a:t>（</a:t>
            </a:r>
            <a:r>
              <a:rPr lang="en-US" altLang="ja-JP" sz="2800" dirty="0" smtClean="0"/>
              <a:t>268</a:t>
            </a:r>
            <a:r>
              <a:rPr lang="ja-JP" altLang="en-US" sz="2800" dirty="0" smtClean="0"/>
              <a:t>名中）</a:t>
            </a:r>
            <a:endParaRPr lang="en-US" altLang="ja-JP" sz="2800" dirty="0" smtClean="0"/>
          </a:p>
          <a:p>
            <a:pPr lvl="1"/>
            <a:r>
              <a:rPr lang="ja-JP" altLang="en-US" sz="2400" dirty="0" smtClean="0"/>
              <a:t>平均　</a:t>
            </a:r>
            <a:r>
              <a:rPr lang="en-US" altLang="ja-JP" sz="2400" dirty="0" smtClean="0"/>
              <a:t>144.8	</a:t>
            </a:r>
            <a:r>
              <a:rPr lang="ja-JP" altLang="en-US" sz="2400" dirty="0" smtClean="0"/>
              <a:t>標準偏差　</a:t>
            </a:r>
            <a:r>
              <a:rPr lang="en-US" altLang="ja-JP" sz="2400" dirty="0" smtClean="0"/>
              <a:t>56.5</a:t>
            </a:r>
            <a:endParaRPr lang="en-US" altLang="ja-JP" sz="2400" dirty="0"/>
          </a:p>
          <a:p>
            <a:pPr lvl="1"/>
            <a:r>
              <a:rPr lang="ja-JP" altLang="en-US" sz="2400" dirty="0" smtClean="0"/>
              <a:t>最高　</a:t>
            </a:r>
            <a:r>
              <a:rPr lang="en-US" altLang="ja-JP" sz="2400" dirty="0" smtClean="0"/>
              <a:t>262		</a:t>
            </a:r>
            <a:r>
              <a:rPr lang="ja-JP" altLang="en-US" sz="2400" dirty="0" smtClean="0"/>
              <a:t>最低　</a:t>
            </a:r>
            <a:r>
              <a:rPr lang="en-US" altLang="ja-JP" sz="2400" dirty="0" smtClean="0"/>
              <a:t>22</a:t>
            </a:r>
            <a:endParaRPr kumimoji="1" lang="ja-JP" altLang="en-US" sz="28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6</a:t>
            </a:fld>
            <a:endParaRPr kumimoji="1" lang="ja-JP" altLang="en-US"/>
          </a:p>
        </p:txBody>
      </p:sp>
    </p:spTree>
    <p:extLst>
      <p:ext uri="{BB962C8B-B14F-4D97-AF65-F5344CB8AC3E}">
        <p14:creationId xmlns:p14="http://schemas.microsoft.com/office/powerpoint/2010/main" val="925313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879496"/>
          </a:xfrm>
        </p:spPr>
        <p:txBody>
          <a:bodyPr/>
          <a:lstStyle/>
          <a:p>
            <a:r>
              <a:rPr lang="ja-JP" altLang="en-US" dirty="0"/>
              <a:t>結果（全体）</a:t>
            </a:r>
            <a:r>
              <a:rPr lang="en-US" altLang="ja-JP" dirty="0" smtClean="0"/>
              <a:t>(2)</a:t>
            </a:r>
            <a:endParaRPr kumimoji="1" lang="ja-JP" altLang="en-US" dirty="0"/>
          </a:p>
        </p:txBody>
      </p:sp>
      <p:sp>
        <p:nvSpPr>
          <p:cNvPr id="3" name="コンテンツ プレースホルダー 2"/>
          <p:cNvSpPr>
            <a:spLocks noGrp="1"/>
          </p:cNvSpPr>
          <p:nvPr>
            <p:ph idx="1"/>
          </p:nvPr>
        </p:nvSpPr>
        <p:spPr>
          <a:xfrm>
            <a:off x="457200" y="1340768"/>
            <a:ext cx="8229600" cy="5328592"/>
          </a:xfrm>
        </p:spPr>
        <p:txBody>
          <a:bodyPr>
            <a:normAutofit/>
          </a:bodyPr>
          <a:lstStyle/>
          <a:p>
            <a:r>
              <a:rPr kumimoji="1" lang="ja-JP" altLang="en-US" sz="2800" dirty="0" smtClean="0">
                <a:solidFill>
                  <a:srgbClr val="FF0000"/>
                </a:solidFill>
              </a:rPr>
              <a:t>ミスフィット項目数</a:t>
            </a:r>
            <a:r>
              <a:rPr kumimoji="1" lang="ja-JP" altLang="en-US" sz="2800" dirty="0" smtClean="0"/>
              <a:t>：</a:t>
            </a:r>
            <a:r>
              <a:rPr kumimoji="1" lang="en-US" altLang="ja-JP" sz="2800" dirty="0" smtClean="0"/>
              <a:t> 57(!)</a:t>
            </a:r>
          </a:p>
          <a:p>
            <a:pPr marL="0" indent="0">
              <a:buNone/>
            </a:pPr>
            <a:r>
              <a:rPr lang="en-US" altLang="ja-JP" sz="2800" dirty="0"/>
              <a:t> </a:t>
            </a:r>
            <a:r>
              <a:rPr lang="en-US" altLang="ja-JP" sz="2800" dirty="0" smtClean="0"/>
              <a:t>    Outfit: </a:t>
            </a:r>
            <a:r>
              <a:rPr lang="en-US" altLang="ja-JP" sz="2800" dirty="0" err="1" smtClean="0"/>
              <a:t>Underfit</a:t>
            </a:r>
            <a:r>
              <a:rPr lang="en-US" altLang="ja-JP" sz="2800" dirty="0" smtClean="0"/>
              <a:t> (t &gt; 2.0): 34, </a:t>
            </a:r>
            <a:r>
              <a:rPr lang="en-US" altLang="ja-JP" sz="2800" dirty="0" err="1" smtClean="0"/>
              <a:t>Overfit</a:t>
            </a:r>
            <a:r>
              <a:rPr lang="en-US" altLang="ja-JP" sz="2800" dirty="0" smtClean="0"/>
              <a:t> (t &lt; </a:t>
            </a:r>
            <a:r>
              <a:rPr lang="en-US" altLang="ja-JP" sz="2800" dirty="0" smtClean="0"/>
              <a:t>-2.0</a:t>
            </a:r>
            <a:r>
              <a:rPr lang="en-US" altLang="ja-JP" sz="2800" dirty="0" smtClean="0"/>
              <a:t>): 18 </a:t>
            </a:r>
          </a:p>
          <a:p>
            <a:pPr marL="0" indent="0">
              <a:buNone/>
            </a:pPr>
            <a:r>
              <a:rPr lang="en-US" altLang="ja-JP" sz="2800" dirty="0" smtClean="0"/>
              <a:t>      </a:t>
            </a:r>
            <a:r>
              <a:rPr lang="en-US" altLang="ja-JP" sz="2800" dirty="0" err="1" smtClean="0"/>
              <a:t>Infit</a:t>
            </a:r>
            <a:r>
              <a:rPr lang="en-US" altLang="ja-JP" sz="2800" dirty="0" smtClean="0"/>
              <a:t>: </a:t>
            </a:r>
            <a:r>
              <a:rPr lang="en-US" altLang="ja-JP" sz="2800" dirty="0" err="1" smtClean="0"/>
              <a:t>Underfit</a:t>
            </a:r>
            <a:r>
              <a:rPr lang="en-US" altLang="ja-JP" sz="2800" dirty="0" smtClean="0"/>
              <a:t> </a:t>
            </a:r>
            <a:r>
              <a:rPr lang="en-US" altLang="ja-JP" sz="2800" dirty="0"/>
              <a:t>(t &gt; 2.0): </a:t>
            </a:r>
            <a:r>
              <a:rPr lang="en-US" altLang="ja-JP" sz="2800" dirty="0" smtClean="0"/>
              <a:t>25</a:t>
            </a:r>
            <a:r>
              <a:rPr lang="en-US" altLang="ja-JP" sz="2800" dirty="0"/>
              <a:t>, </a:t>
            </a:r>
            <a:r>
              <a:rPr lang="en-US" altLang="ja-JP" sz="2800" dirty="0" err="1"/>
              <a:t>Overfit</a:t>
            </a:r>
            <a:r>
              <a:rPr lang="en-US" altLang="ja-JP" sz="2800" dirty="0"/>
              <a:t> (t &lt; </a:t>
            </a:r>
            <a:r>
              <a:rPr lang="en-US" altLang="ja-JP" sz="2800" dirty="0" smtClean="0"/>
              <a:t>-2.0</a:t>
            </a:r>
            <a:r>
              <a:rPr lang="en-US" altLang="ja-JP" sz="2800" dirty="0"/>
              <a:t>): </a:t>
            </a:r>
            <a:r>
              <a:rPr lang="en-US" altLang="ja-JP" sz="2800" dirty="0" smtClean="0"/>
              <a:t>13 </a:t>
            </a:r>
          </a:p>
          <a:p>
            <a:pPr marL="0" indent="0">
              <a:spcBef>
                <a:spcPts val="1200"/>
              </a:spcBef>
              <a:spcAft>
                <a:spcPts val="600"/>
              </a:spcAft>
              <a:buNone/>
            </a:pPr>
            <a:r>
              <a:rPr lang="en-US" altLang="ja-JP" sz="2800" dirty="0" smtClean="0"/>
              <a:t>  </a:t>
            </a:r>
            <a:r>
              <a:rPr lang="ja-JP" altLang="en-US" sz="2800" dirty="0" smtClean="0">
                <a:solidFill>
                  <a:srgbClr val="FF0000"/>
                </a:solidFill>
              </a:rPr>
              <a:t>多すぎる</a:t>
            </a:r>
            <a:r>
              <a:rPr lang="ja-JP" altLang="en-US" sz="2800" dirty="0" smtClean="0"/>
              <a:t>が</a:t>
            </a:r>
            <a:r>
              <a:rPr lang="en-US" altLang="ja-JP" sz="2800" dirty="0" smtClean="0"/>
              <a:t>……</a:t>
            </a:r>
          </a:p>
          <a:p>
            <a:r>
              <a:rPr kumimoji="1" lang="ja-JP" altLang="en-US" sz="2800" dirty="0" smtClean="0"/>
              <a:t>多くが和語、外来語、中国語と同義同形でない漢語</a:t>
            </a:r>
            <a:endParaRPr kumimoji="1" lang="en-US" altLang="ja-JP" sz="2800" dirty="0" smtClean="0"/>
          </a:p>
          <a:p>
            <a:pPr marL="0" indent="0">
              <a:buNone/>
            </a:pPr>
            <a:r>
              <a:rPr lang="ja-JP" altLang="en-US" sz="2800" dirty="0"/>
              <a:t>　</a:t>
            </a:r>
            <a:r>
              <a:rPr lang="ja-JP" altLang="en-US" sz="2800" dirty="0" smtClean="0"/>
              <a:t>＝</a:t>
            </a:r>
            <a:r>
              <a:rPr kumimoji="1" lang="en-US" altLang="ja-JP" sz="2800" dirty="0" smtClean="0"/>
              <a:t> </a:t>
            </a:r>
            <a:r>
              <a:rPr kumimoji="1" lang="ja-JP" altLang="en-US" sz="2800" dirty="0" smtClean="0"/>
              <a:t>語の意味理解にＬ１中国語の知識が使えない語</a:t>
            </a:r>
            <a:endParaRPr kumimoji="1" lang="en-US" altLang="ja-JP" sz="2800" dirty="0" smtClean="0"/>
          </a:p>
          <a:p>
            <a:r>
              <a:rPr lang="en-US" altLang="ja-JP" sz="2800" dirty="0" smtClean="0"/>
              <a:t>Unexplained </a:t>
            </a:r>
            <a:r>
              <a:rPr lang="en-US" altLang="ja-JP" sz="2800" dirty="0"/>
              <a:t>variance in 1st </a:t>
            </a:r>
            <a:r>
              <a:rPr lang="en-US" altLang="ja-JP" sz="2800" dirty="0" smtClean="0"/>
              <a:t>contrast</a:t>
            </a:r>
          </a:p>
          <a:p>
            <a:pPr marL="0" indent="0">
              <a:buNone/>
            </a:pPr>
            <a:r>
              <a:rPr lang="ja-JP" altLang="en-US" sz="2800" dirty="0" smtClean="0"/>
              <a:t>　（測定対象能力以外の要素）</a:t>
            </a:r>
            <a:r>
              <a:rPr lang="en-US" altLang="ja-JP" sz="2800" dirty="0" smtClean="0"/>
              <a:t> </a:t>
            </a:r>
            <a:r>
              <a:rPr lang="en-US" altLang="ja-JP" sz="2800" dirty="0"/>
              <a:t>= </a:t>
            </a:r>
            <a:r>
              <a:rPr lang="en-US" altLang="ja-JP" sz="2800" dirty="0" smtClean="0"/>
              <a:t>8.7 (&gt; 2.0)</a:t>
            </a:r>
            <a:endParaRPr kumimoji="1" lang="en-US" altLang="ja-JP" sz="2800" dirty="0" smtClean="0"/>
          </a:p>
          <a:p>
            <a:r>
              <a:rPr lang="en-US" altLang="ja-JP" sz="2800" dirty="0" smtClean="0">
                <a:sym typeface="Wingdings" pitchFamily="2" charset="2"/>
              </a:rPr>
              <a:t> </a:t>
            </a:r>
            <a:r>
              <a:rPr lang="ja-JP" altLang="en-US" sz="2800" dirty="0" smtClean="0">
                <a:sym typeface="Wingdings" pitchFamily="2" charset="2"/>
                <a:hlinkClick r:id="rId3" action="ppaction://hlinkfile"/>
              </a:rPr>
              <a:t>表</a:t>
            </a:r>
            <a:r>
              <a:rPr lang="en-US" altLang="ja-JP" sz="2800" dirty="0" smtClean="0">
                <a:sym typeface="Wingdings" pitchFamily="2" charset="2"/>
                <a:hlinkClick r:id="rId3" action="ppaction://hlinkfile"/>
              </a:rPr>
              <a:t> 1</a:t>
            </a:r>
            <a:endParaRPr kumimoji="1" lang="ja-JP" altLang="en-US" sz="28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7</a:t>
            </a:fld>
            <a:endParaRPr kumimoji="1" lang="ja-JP" altLang="en-US"/>
          </a:p>
        </p:txBody>
      </p:sp>
    </p:spTree>
    <p:extLst>
      <p:ext uri="{BB962C8B-B14F-4D97-AF65-F5344CB8AC3E}">
        <p14:creationId xmlns:p14="http://schemas.microsoft.com/office/powerpoint/2010/main" val="4022395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17288"/>
            <a:ext cx="8229600" cy="990600"/>
          </a:xfrm>
        </p:spPr>
        <p:txBody>
          <a:bodyPr>
            <a:normAutofit/>
          </a:bodyPr>
          <a:lstStyle/>
          <a:p>
            <a:r>
              <a:rPr kumimoji="1" lang="ja-JP" altLang="en-US" dirty="0" smtClean="0"/>
              <a:t>結果</a:t>
            </a:r>
            <a:r>
              <a:rPr kumimoji="1" lang="en-US" altLang="ja-JP" dirty="0" smtClean="0"/>
              <a:t>: </a:t>
            </a:r>
            <a:r>
              <a:rPr lang="ja-JP" altLang="en-US" dirty="0" smtClean="0"/>
              <a:t>受験者</a:t>
            </a:r>
            <a:r>
              <a:rPr lang="ja-JP" altLang="en-US" dirty="0"/>
              <a:t>第一言語</a:t>
            </a:r>
            <a:r>
              <a:rPr kumimoji="1" lang="ja-JP" altLang="en-US" dirty="0" smtClean="0"/>
              <a:t>別の</a:t>
            </a:r>
            <a:r>
              <a:rPr lang="ja-JP" altLang="en-US" dirty="0" smtClean="0"/>
              <a:t>分析</a:t>
            </a:r>
            <a:r>
              <a:rPr kumimoji="1" lang="en-US" altLang="ja-JP" dirty="0" smtClean="0"/>
              <a:t> (1)</a:t>
            </a:r>
            <a:endParaRPr kumimoji="1" lang="ja-JP" altLang="en-US" dirty="0"/>
          </a:p>
        </p:txBody>
      </p:sp>
      <p:sp>
        <p:nvSpPr>
          <p:cNvPr id="3" name="コンテンツ プレースホルダー 2"/>
          <p:cNvSpPr>
            <a:spLocks noGrp="1"/>
          </p:cNvSpPr>
          <p:nvPr>
            <p:ph idx="1"/>
          </p:nvPr>
        </p:nvSpPr>
        <p:spPr>
          <a:xfrm>
            <a:off x="179512" y="1412776"/>
            <a:ext cx="8784976" cy="5256584"/>
          </a:xfrm>
        </p:spPr>
        <p:txBody>
          <a:bodyPr>
            <a:normAutofit lnSpcReduction="10000"/>
          </a:bodyPr>
          <a:lstStyle/>
          <a:p>
            <a:r>
              <a:rPr lang="ja-JP" altLang="en-US" sz="3200" dirty="0" smtClean="0"/>
              <a:t>Ｌ１中国語／韓国語等／非中国語</a:t>
            </a:r>
            <a:r>
              <a:rPr lang="ja-JP" altLang="en-US" sz="3200" dirty="0"/>
              <a:t>・非韓国語</a:t>
            </a:r>
            <a:r>
              <a:rPr lang="en-US" altLang="ja-JP" sz="3200" dirty="0"/>
              <a:t> </a:t>
            </a:r>
            <a:r>
              <a:rPr lang="ja-JP" altLang="en-US" sz="3200" dirty="0" smtClean="0"/>
              <a:t>を分けて分析　</a:t>
            </a:r>
            <a:r>
              <a:rPr lang="en-US" altLang="ja-JP" sz="3200" dirty="0" smtClean="0">
                <a:sym typeface="Wingdings" pitchFamily="2" charset="2"/>
              </a:rPr>
              <a:t> </a:t>
            </a:r>
            <a:r>
              <a:rPr lang="ja-JP" altLang="en-US" sz="3200" dirty="0" smtClean="0">
                <a:sym typeface="Wingdings" pitchFamily="2" charset="2"/>
              </a:rPr>
              <a:t>結果が改善されるか？</a:t>
            </a:r>
            <a:endParaRPr lang="en-GB" altLang="ja-JP" sz="3200" dirty="0" smtClean="0"/>
          </a:p>
          <a:p>
            <a:endParaRPr kumimoji="1" lang="en-GB" altLang="ja-JP" sz="1200" dirty="0"/>
          </a:p>
          <a:p>
            <a:pPr marL="0" indent="0">
              <a:buNone/>
            </a:pPr>
            <a:r>
              <a:rPr lang="ja-JP" altLang="en-US" sz="2800" b="1" u="sng" dirty="0" smtClean="0"/>
              <a:t>Ｌ１中国語　</a:t>
            </a:r>
            <a:r>
              <a:rPr lang="en-GB" altLang="ja-JP" sz="2800" b="1" u="sng" dirty="0" smtClean="0"/>
              <a:t>(N=138)</a:t>
            </a:r>
          </a:p>
          <a:p>
            <a:r>
              <a:rPr lang="ja-JP" altLang="en-US" sz="2800" dirty="0" smtClean="0"/>
              <a:t>ミスフィット項目数：</a:t>
            </a:r>
            <a:r>
              <a:rPr lang="en-US" altLang="ja-JP" sz="2800" dirty="0" smtClean="0"/>
              <a:t> 31 (</a:t>
            </a:r>
            <a:r>
              <a:rPr lang="en-US" altLang="ja-JP" sz="2800" dirty="0" smtClean="0">
                <a:sym typeface="Wingdings" pitchFamily="2" charset="2"/>
              </a:rPr>
              <a:t></a:t>
            </a:r>
            <a:r>
              <a:rPr lang="en-US" altLang="ja-JP" sz="2800" dirty="0" smtClean="0"/>
              <a:t>57</a:t>
            </a:r>
            <a:r>
              <a:rPr lang="ja-JP" altLang="en-US" sz="2800" dirty="0" smtClean="0"/>
              <a:t>から改善</a:t>
            </a:r>
            <a:r>
              <a:rPr lang="en-US" altLang="ja-JP" sz="2800" dirty="0" smtClean="0"/>
              <a:t>)</a:t>
            </a:r>
            <a:endParaRPr lang="en-US" altLang="ja-JP" sz="2800" dirty="0"/>
          </a:p>
          <a:p>
            <a:pPr marL="0" indent="0">
              <a:buNone/>
            </a:pPr>
            <a:r>
              <a:rPr lang="en-US" altLang="ja-JP" sz="2800" dirty="0" smtClean="0"/>
              <a:t>     Outfit</a:t>
            </a:r>
            <a:r>
              <a:rPr lang="en-US" altLang="ja-JP" sz="2800" dirty="0"/>
              <a:t>: </a:t>
            </a:r>
            <a:r>
              <a:rPr lang="en-US" altLang="ja-JP" sz="2800" dirty="0" err="1"/>
              <a:t>Underfit</a:t>
            </a:r>
            <a:r>
              <a:rPr lang="en-US" altLang="ja-JP" sz="2800" dirty="0"/>
              <a:t> (t &gt; 2.0): </a:t>
            </a:r>
            <a:r>
              <a:rPr lang="en-US" altLang="ja-JP" sz="2800" dirty="0" smtClean="0"/>
              <a:t>21, </a:t>
            </a:r>
            <a:r>
              <a:rPr lang="en-US" altLang="ja-JP" sz="2800" dirty="0" err="1"/>
              <a:t>Overfit</a:t>
            </a:r>
            <a:r>
              <a:rPr lang="en-US" altLang="ja-JP" sz="2800" dirty="0"/>
              <a:t> (t &lt; </a:t>
            </a:r>
            <a:r>
              <a:rPr lang="en-US" altLang="ja-JP" sz="2800" dirty="0" smtClean="0"/>
              <a:t>-2.0</a:t>
            </a:r>
            <a:r>
              <a:rPr lang="en-US" altLang="ja-JP" sz="2800" dirty="0"/>
              <a:t>): </a:t>
            </a:r>
            <a:r>
              <a:rPr lang="en-US" altLang="ja-JP" sz="2800" dirty="0" smtClean="0"/>
              <a:t>6 </a:t>
            </a:r>
            <a:endParaRPr lang="en-US" altLang="ja-JP" sz="2800" dirty="0"/>
          </a:p>
          <a:p>
            <a:pPr marL="0" indent="0">
              <a:buNone/>
            </a:pPr>
            <a:r>
              <a:rPr lang="en-US" altLang="ja-JP" sz="2800" dirty="0"/>
              <a:t>      </a:t>
            </a:r>
            <a:r>
              <a:rPr lang="en-US" altLang="ja-JP" sz="2800" dirty="0" err="1"/>
              <a:t>Infit</a:t>
            </a:r>
            <a:r>
              <a:rPr lang="en-US" altLang="ja-JP" sz="2800" dirty="0"/>
              <a:t>: </a:t>
            </a:r>
            <a:r>
              <a:rPr lang="en-US" altLang="ja-JP" sz="2800" dirty="0" err="1"/>
              <a:t>Underfit</a:t>
            </a:r>
            <a:r>
              <a:rPr lang="en-US" altLang="ja-JP" sz="2800" dirty="0"/>
              <a:t> (t &gt; 2.0): </a:t>
            </a:r>
            <a:r>
              <a:rPr lang="en-US" altLang="ja-JP" sz="2800" dirty="0" smtClean="0"/>
              <a:t>14, </a:t>
            </a:r>
            <a:r>
              <a:rPr lang="en-US" altLang="ja-JP" sz="2800" dirty="0" err="1"/>
              <a:t>Overfit</a:t>
            </a:r>
            <a:r>
              <a:rPr lang="en-US" altLang="ja-JP" sz="2800" dirty="0"/>
              <a:t> (t &lt; </a:t>
            </a:r>
            <a:r>
              <a:rPr lang="en-US" altLang="ja-JP" sz="2800" dirty="0" smtClean="0"/>
              <a:t>-2.0</a:t>
            </a:r>
            <a:r>
              <a:rPr lang="en-US" altLang="ja-JP" sz="2800" dirty="0"/>
              <a:t>): </a:t>
            </a:r>
            <a:r>
              <a:rPr lang="en-US" altLang="ja-JP" sz="2800" dirty="0" smtClean="0"/>
              <a:t>7</a:t>
            </a:r>
          </a:p>
          <a:p>
            <a:pPr marL="0" indent="0">
              <a:lnSpc>
                <a:spcPct val="110000"/>
              </a:lnSpc>
              <a:spcBef>
                <a:spcPts val="0"/>
              </a:spcBef>
              <a:buNone/>
            </a:pPr>
            <a:r>
              <a:rPr lang="ja-JP" altLang="ja-JP" sz="2600" dirty="0" smtClean="0">
                <a:solidFill>
                  <a:srgbClr val="FF0000"/>
                </a:solidFill>
              </a:rPr>
              <a:t>中国語</a:t>
            </a:r>
            <a:r>
              <a:rPr lang="ja-JP" altLang="ja-JP" sz="2600" dirty="0">
                <a:solidFill>
                  <a:srgbClr val="FF0000"/>
                </a:solidFill>
              </a:rPr>
              <a:t>知識利用の難しい漢字語</a:t>
            </a:r>
            <a:r>
              <a:rPr lang="ja-JP" altLang="ja-JP" sz="2600" dirty="0"/>
              <a:t>か、逆に</a:t>
            </a:r>
            <a:r>
              <a:rPr lang="ja-JP" altLang="ja-JP" sz="2600" dirty="0">
                <a:solidFill>
                  <a:srgbClr val="FF0000"/>
                </a:solidFill>
              </a:rPr>
              <a:t>中国語知識で理解できる中上級</a:t>
            </a:r>
            <a:r>
              <a:rPr lang="ja-JP" altLang="ja-JP" sz="2600" dirty="0" smtClean="0">
                <a:solidFill>
                  <a:srgbClr val="FF0000"/>
                </a:solidFill>
              </a:rPr>
              <a:t>語彙</a:t>
            </a:r>
            <a:r>
              <a:rPr lang="ja-JP" altLang="en-US" sz="2600" dirty="0" smtClean="0"/>
              <a:t>。外来語</a:t>
            </a:r>
            <a:r>
              <a:rPr lang="ja-JP" altLang="en-US" sz="2600" dirty="0"/>
              <a:t>が</a:t>
            </a:r>
            <a:r>
              <a:rPr lang="en-US" altLang="ja-JP" sz="2600" dirty="0"/>
              <a:t> outfit </a:t>
            </a:r>
            <a:r>
              <a:rPr lang="ja-JP" altLang="en-US" sz="2600" dirty="0" smtClean="0"/>
              <a:t>からはずれる。</a:t>
            </a:r>
            <a:endParaRPr lang="en-US" altLang="ja-JP" sz="2600" dirty="0"/>
          </a:p>
          <a:p>
            <a:r>
              <a:rPr lang="en-US" altLang="ja-JP" sz="2600" dirty="0" smtClean="0"/>
              <a:t>Unexplained </a:t>
            </a:r>
            <a:r>
              <a:rPr lang="en-US" altLang="ja-JP" sz="2600" dirty="0"/>
              <a:t>variance in 1st contrast = </a:t>
            </a:r>
            <a:r>
              <a:rPr lang="en-US" altLang="ja-JP" sz="2600" dirty="0" smtClean="0"/>
              <a:t>5.9</a:t>
            </a:r>
          </a:p>
          <a:p>
            <a:pPr marL="0" indent="0">
              <a:buNone/>
            </a:pPr>
            <a:r>
              <a:rPr lang="ja-JP" altLang="en-US" sz="2600" dirty="0"/>
              <a:t>　</a:t>
            </a:r>
            <a:r>
              <a:rPr lang="en-US" altLang="ja-JP" sz="2600" dirty="0" smtClean="0"/>
              <a:t>(</a:t>
            </a:r>
            <a:r>
              <a:rPr lang="en-US" altLang="ja-JP" sz="2600" dirty="0" smtClean="0">
                <a:sym typeface="Wingdings" pitchFamily="2" charset="2"/>
              </a:rPr>
              <a:t></a:t>
            </a:r>
            <a:r>
              <a:rPr lang="en-US" altLang="ja-JP" sz="2600" dirty="0" smtClean="0"/>
              <a:t>8.7</a:t>
            </a:r>
            <a:r>
              <a:rPr lang="ja-JP" altLang="en-US" sz="2600" dirty="0" smtClean="0"/>
              <a:t>から改善されるが、依然として</a:t>
            </a:r>
            <a:r>
              <a:rPr lang="en-US" altLang="ja-JP" sz="2600" dirty="0" smtClean="0"/>
              <a:t> 2.0</a:t>
            </a:r>
            <a:r>
              <a:rPr lang="ja-JP" altLang="en-US" sz="2600" dirty="0" smtClean="0"/>
              <a:t>より大きい</a:t>
            </a:r>
            <a:endParaRPr lang="en-US" altLang="ja-JP" sz="2600" dirty="0" smtClean="0"/>
          </a:p>
          <a:p>
            <a:pPr marL="0" indent="0">
              <a:buNone/>
            </a:pPr>
            <a:r>
              <a:rPr lang="ja-JP" altLang="en-US" sz="2600" dirty="0"/>
              <a:t>　</a:t>
            </a:r>
            <a:r>
              <a:rPr lang="ja-JP" altLang="en-US" sz="2600" dirty="0" smtClean="0"/>
              <a:t>　　＝まだ「純粋な語彙力」以外の要素がある</a:t>
            </a:r>
            <a:r>
              <a:rPr lang="en-US" altLang="ja-JP" sz="2600" dirty="0" smtClean="0"/>
              <a:t>)</a:t>
            </a:r>
          </a:p>
          <a:p>
            <a:pPr marL="0" indent="0">
              <a:buNone/>
            </a:pPr>
            <a:endParaRPr kumimoji="1" lang="en-GB" altLang="ja-JP" sz="2800" dirty="0"/>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8</a:t>
            </a:fld>
            <a:endParaRPr kumimoji="1" lang="ja-JP" altLang="en-US"/>
          </a:p>
        </p:txBody>
      </p:sp>
    </p:spTree>
    <p:extLst>
      <p:ext uri="{BB962C8B-B14F-4D97-AF65-F5344CB8AC3E}">
        <p14:creationId xmlns:p14="http://schemas.microsoft.com/office/powerpoint/2010/main" val="2380236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5"/>
            <a:ext cx="8229600" cy="936104"/>
          </a:xfrm>
        </p:spPr>
        <p:txBody>
          <a:bodyPr>
            <a:normAutofit/>
          </a:bodyPr>
          <a:lstStyle/>
          <a:p>
            <a:r>
              <a:rPr lang="ja-JP" altLang="en-US" dirty="0"/>
              <a:t>結果</a:t>
            </a:r>
            <a:r>
              <a:rPr lang="en-US" altLang="ja-JP" dirty="0"/>
              <a:t>: </a:t>
            </a:r>
            <a:r>
              <a:rPr lang="ja-JP" altLang="en-US" dirty="0"/>
              <a:t>受験者第一言語別の分析</a:t>
            </a:r>
            <a:r>
              <a:rPr lang="en-US" altLang="ja-JP" dirty="0"/>
              <a:t> </a:t>
            </a:r>
            <a:r>
              <a:rPr lang="en-US" altLang="ja-JP" dirty="0" smtClean="0"/>
              <a:t>(</a:t>
            </a:r>
            <a:r>
              <a:rPr lang="ja-JP" altLang="en-US" dirty="0" smtClean="0"/>
              <a:t>２</a:t>
            </a:r>
            <a:r>
              <a:rPr lang="en-US" altLang="ja-JP" dirty="0" smtClean="0"/>
              <a:t>)</a:t>
            </a:r>
            <a:endParaRPr kumimoji="1" lang="ja-JP" altLang="en-US" dirty="0"/>
          </a:p>
        </p:txBody>
      </p:sp>
      <p:sp>
        <p:nvSpPr>
          <p:cNvPr id="3" name="コンテンツ プレースホルダー 2"/>
          <p:cNvSpPr>
            <a:spLocks noGrp="1"/>
          </p:cNvSpPr>
          <p:nvPr>
            <p:ph idx="1"/>
          </p:nvPr>
        </p:nvSpPr>
        <p:spPr>
          <a:xfrm>
            <a:off x="251520" y="1268761"/>
            <a:ext cx="8640960" cy="5472608"/>
          </a:xfrm>
        </p:spPr>
        <p:txBody>
          <a:bodyPr>
            <a:normAutofit/>
          </a:bodyPr>
          <a:lstStyle/>
          <a:p>
            <a:pPr marL="0" indent="0">
              <a:buNone/>
            </a:pPr>
            <a:r>
              <a:rPr lang="ja-JP" altLang="en-US" sz="2800" b="1" u="sng" dirty="0" smtClean="0"/>
              <a:t>Ｌ１非中国語・非韓国語</a:t>
            </a:r>
            <a:r>
              <a:rPr lang="en-GB" altLang="ja-JP" sz="2800" b="1" u="sng" dirty="0" smtClean="0"/>
              <a:t> </a:t>
            </a:r>
            <a:r>
              <a:rPr lang="en-GB" altLang="ja-JP" sz="2800" b="1" u="sng" dirty="0"/>
              <a:t>(</a:t>
            </a:r>
            <a:r>
              <a:rPr lang="en-GB" altLang="ja-JP" sz="2800" b="1" u="sng" dirty="0" smtClean="0"/>
              <a:t>N=74)</a:t>
            </a:r>
            <a:endParaRPr lang="en-GB" altLang="ja-JP" sz="2800" b="1" u="sng" dirty="0"/>
          </a:p>
          <a:p>
            <a:r>
              <a:rPr lang="ja-JP" altLang="en-US" sz="2800" dirty="0" smtClean="0"/>
              <a:t>ミスフィット項目数</a:t>
            </a:r>
            <a:r>
              <a:rPr lang="en-US" altLang="ja-JP" sz="2800" dirty="0" smtClean="0"/>
              <a:t>: 17 </a:t>
            </a:r>
            <a:r>
              <a:rPr lang="en-US" altLang="ja-JP" sz="2800" dirty="0"/>
              <a:t>(</a:t>
            </a:r>
            <a:r>
              <a:rPr lang="en-US" altLang="ja-JP" sz="2800" dirty="0">
                <a:sym typeface="Wingdings" pitchFamily="2" charset="2"/>
              </a:rPr>
              <a:t></a:t>
            </a:r>
            <a:r>
              <a:rPr lang="en-US" altLang="ja-JP" sz="2800" dirty="0"/>
              <a:t>57</a:t>
            </a:r>
            <a:r>
              <a:rPr lang="ja-JP" altLang="en-US" sz="2800" dirty="0"/>
              <a:t>から改善</a:t>
            </a:r>
            <a:r>
              <a:rPr lang="en-US" altLang="ja-JP" sz="2800" dirty="0"/>
              <a:t>)</a:t>
            </a:r>
          </a:p>
          <a:p>
            <a:r>
              <a:rPr lang="en-US" altLang="ja-JP" sz="2800" dirty="0" smtClean="0"/>
              <a:t>Outfit</a:t>
            </a:r>
            <a:r>
              <a:rPr lang="en-US" altLang="ja-JP" sz="2800" dirty="0"/>
              <a:t>: </a:t>
            </a:r>
            <a:r>
              <a:rPr lang="en-US" altLang="ja-JP" sz="2800" dirty="0" err="1"/>
              <a:t>Underfit</a:t>
            </a:r>
            <a:r>
              <a:rPr lang="en-US" altLang="ja-JP" sz="2800" dirty="0"/>
              <a:t> (t &gt; 2.0): </a:t>
            </a:r>
            <a:r>
              <a:rPr lang="en-US" altLang="ja-JP" sz="2800" dirty="0" smtClean="0"/>
              <a:t>11</a:t>
            </a:r>
            <a:r>
              <a:rPr lang="en-US" altLang="ja-JP" sz="2800" dirty="0"/>
              <a:t>, </a:t>
            </a:r>
            <a:r>
              <a:rPr lang="en-US" altLang="ja-JP" sz="2800" dirty="0" err="1"/>
              <a:t>Overfit</a:t>
            </a:r>
            <a:r>
              <a:rPr lang="en-US" altLang="ja-JP" sz="2800" dirty="0"/>
              <a:t> (t &lt; </a:t>
            </a:r>
            <a:r>
              <a:rPr lang="en-US" altLang="ja-JP" sz="2800" dirty="0" smtClean="0"/>
              <a:t>-2.0</a:t>
            </a:r>
            <a:r>
              <a:rPr lang="en-US" altLang="ja-JP" sz="2800" dirty="0"/>
              <a:t>): </a:t>
            </a:r>
            <a:r>
              <a:rPr lang="en-US" altLang="ja-JP" sz="2800" dirty="0" smtClean="0"/>
              <a:t>3 </a:t>
            </a:r>
            <a:endParaRPr lang="en-US" altLang="ja-JP" sz="2800" dirty="0"/>
          </a:p>
          <a:p>
            <a:pPr marL="0" indent="0">
              <a:buNone/>
            </a:pPr>
            <a:r>
              <a:rPr lang="en-US" altLang="ja-JP" sz="2800" dirty="0"/>
              <a:t>      </a:t>
            </a:r>
            <a:r>
              <a:rPr lang="en-US" altLang="ja-JP" sz="2800" dirty="0" err="1"/>
              <a:t>Infit</a:t>
            </a:r>
            <a:r>
              <a:rPr lang="en-US" altLang="ja-JP" sz="2800" dirty="0"/>
              <a:t>: </a:t>
            </a:r>
            <a:r>
              <a:rPr lang="en-US" altLang="ja-JP" sz="2800" dirty="0" err="1"/>
              <a:t>Underfit</a:t>
            </a:r>
            <a:r>
              <a:rPr lang="en-US" altLang="ja-JP" sz="2800" dirty="0"/>
              <a:t> (t &gt; 2.0): </a:t>
            </a:r>
            <a:r>
              <a:rPr lang="en-US" altLang="ja-JP" sz="2800" dirty="0" smtClean="0"/>
              <a:t>8, </a:t>
            </a:r>
            <a:r>
              <a:rPr lang="en-US" altLang="ja-JP" sz="2800" dirty="0" err="1"/>
              <a:t>Overfit</a:t>
            </a:r>
            <a:r>
              <a:rPr lang="en-US" altLang="ja-JP" sz="2800" dirty="0"/>
              <a:t> (t &lt; </a:t>
            </a:r>
            <a:r>
              <a:rPr lang="en-US" altLang="ja-JP" sz="2800" dirty="0" smtClean="0"/>
              <a:t>-2.0</a:t>
            </a:r>
            <a:r>
              <a:rPr lang="en-US" altLang="ja-JP" sz="2800" dirty="0"/>
              <a:t>): </a:t>
            </a:r>
            <a:r>
              <a:rPr lang="en-US" altLang="ja-JP" sz="2800" dirty="0" smtClean="0"/>
              <a:t>5</a:t>
            </a:r>
            <a:endParaRPr lang="en-US" altLang="ja-JP" sz="2800" dirty="0"/>
          </a:p>
          <a:p>
            <a:r>
              <a:rPr lang="en-US" altLang="ja-JP" sz="2600" dirty="0"/>
              <a:t>Unexplained variance in 1st contrast = </a:t>
            </a:r>
            <a:r>
              <a:rPr lang="en-US" altLang="ja-JP" sz="2600" dirty="0" smtClean="0"/>
              <a:t>11.0</a:t>
            </a:r>
          </a:p>
          <a:p>
            <a:pPr marL="0" indent="0">
              <a:buNone/>
            </a:pPr>
            <a:r>
              <a:rPr lang="ja-JP" altLang="en-US" dirty="0" smtClean="0"/>
              <a:t>（</a:t>
            </a:r>
            <a:r>
              <a:rPr lang="en-US" altLang="ja-JP" dirty="0" smtClean="0"/>
              <a:t>8.7</a:t>
            </a:r>
            <a:r>
              <a:rPr lang="ja-JP" altLang="en-US" dirty="0" smtClean="0"/>
              <a:t>より悪くなる・・・未知語に対する無回答多数のせい？）</a:t>
            </a:r>
            <a:endParaRPr lang="en-US" altLang="ja-JP" dirty="0" smtClean="0"/>
          </a:p>
          <a:p>
            <a:r>
              <a:rPr lang="ja-JP" altLang="en-US" sz="2800" dirty="0" smtClean="0"/>
              <a:t>両タイプの受験者間で</a:t>
            </a:r>
            <a:r>
              <a:rPr lang="ja-JP" altLang="en-US" sz="2800" dirty="0" smtClean="0">
                <a:solidFill>
                  <a:srgbClr val="FF0000"/>
                </a:solidFill>
              </a:rPr>
              <a:t>難易度の大きな差</a:t>
            </a:r>
            <a:r>
              <a:rPr lang="ja-JP" altLang="en-US" sz="2800" dirty="0" smtClean="0"/>
              <a:t>があったのはほとんどが</a:t>
            </a:r>
            <a:r>
              <a:rPr lang="ja-JP" altLang="en-US" sz="2800" dirty="0" smtClean="0">
                <a:solidFill>
                  <a:srgbClr val="FF0000"/>
                </a:solidFill>
              </a:rPr>
              <a:t>中国語と同形同義の漢語</a:t>
            </a:r>
            <a:r>
              <a:rPr lang="en-US" altLang="ja-JP" sz="2800" dirty="0" smtClean="0"/>
              <a:t>:</a:t>
            </a:r>
            <a:r>
              <a:rPr lang="ja-JP" altLang="en-US" sz="2800" dirty="0" smtClean="0"/>
              <a:t>　</a:t>
            </a:r>
            <a:r>
              <a:rPr lang="ja-JP" altLang="en-US" sz="2800" dirty="0" smtClean="0">
                <a:hlinkClick r:id="rId3" action="ppaction://hlinkfile"/>
              </a:rPr>
              <a:t>表</a:t>
            </a:r>
            <a:r>
              <a:rPr lang="en-US" altLang="ja-JP" sz="2800" dirty="0" smtClean="0">
                <a:hlinkClick r:id="rId3" action="ppaction://hlinkfile"/>
              </a:rPr>
              <a:t>2</a:t>
            </a:r>
            <a:endParaRPr lang="en-US" altLang="ja-JP" sz="2800" dirty="0" smtClean="0"/>
          </a:p>
          <a:p>
            <a:pPr marL="174625" indent="0">
              <a:buNone/>
            </a:pPr>
            <a:r>
              <a:rPr lang="ja-JP" altLang="en-US" sz="2800" b="1" dirty="0" smtClean="0">
                <a:latin typeface="HG教科書体" pitchFamily="17" charset="-128"/>
                <a:ea typeface="HG教科書体" pitchFamily="17" charset="-128"/>
              </a:rPr>
              <a:t>潜伏</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する</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 前途 反</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政府</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 共犯 貧困</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な</a:t>
            </a:r>
            <a:r>
              <a:rPr lang="en-US" altLang="ja-JP" sz="2800" b="1" dirty="0" smtClean="0">
                <a:latin typeface="HG教科書体" pitchFamily="17" charset="-128"/>
                <a:ea typeface="HG教科書体" pitchFamily="17" charset="-128"/>
              </a:rPr>
              <a:t>) </a:t>
            </a:r>
          </a:p>
          <a:p>
            <a:pPr marL="174625" indent="0">
              <a:buNone/>
            </a:pPr>
            <a:r>
              <a:rPr lang="ja-JP" altLang="en-US" sz="2800" b="1" dirty="0" smtClean="0">
                <a:latin typeface="HG教科書体" pitchFamily="17" charset="-128"/>
                <a:ea typeface="HG教科書体" pitchFamily="17" charset="-128"/>
              </a:rPr>
              <a:t>対決</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する</a:t>
            </a:r>
            <a:r>
              <a:rPr lang="en-US" altLang="ja-JP" sz="2800" b="1" dirty="0" smtClean="0">
                <a:latin typeface="HG教科書体" pitchFamily="17" charset="-128"/>
                <a:ea typeface="HG教科書体" pitchFamily="17" charset="-128"/>
              </a:rPr>
              <a:t>) </a:t>
            </a:r>
            <a:r>
              <a:rPr lang="ja-JP" altLang="en-US" sz="2800" b="1" dirty="0" smtClean="0">
                <a:latin typeface="HG教科書体" pitchFamily="17" charset="-128"/>
                <a:ea typeface="HG教科書体" pitchFamily="17" charset="-128"/>
              </a:rPr>
              <a:t>気温 元凶 故郷 未満 慈善 符合</a:t>
            </a:r>
            <a:r>
              <a:rPr lang="en-US" altLang="ja-JP" sz="2800" b="1" dirty="0" smtClean="0">
                <a:latin typeface="HG教科書体" pitchFamily="17" charset="-128"/>
                <a:ea typeface="HG教科書体" pitchFamily="17" charset="-128"/>
              </a:rPr>
              <a:t>(</a:t>
            </a:r>
            <a:r>
              <a:rPr lang="ja-JP" altLang="en-US" sz="2800" b="1" dirty="0" smtClean="0">
                <a:latin typeface="HG教科書体" pitchFamily="17" charset="-128"/>
                <a:ea typeface="HG教科書体" pitchFamily="17" charset="-128"/>
              </a:rPr>
              <a:t>する</a:t>
            </a:r>
            <a:r>
              <a:rPr lang="en-US" altLang="ja-JP" sz="2800" b="1" dirty="0" smtClean="0">
                <a:latin typeface="HG教科書体" pitchFamily="17" charset="-128"/>
                <a:ea typeface="HG教科書体" pitchFamily="17" charset="-128"/>
              </a:rPr>
              <a:t>)</a:t>
            </a:r>
          </a:p>
          <a:p>
            <a:pPr marL="174625" indent="0">
              <a:buNone/>
            </a:pPr>
            <a:r>
              <a:rPr lang="ja-JP" altLang="en-US" sz="2800" b="1" dirty="0" smtClean="0">
                <a:latin typeface="HG教科書体" pitchFamily="17" charset="-128"/>
                <a:ea typeface="HG教科書体" pitchFamily="17" charset="-128"/>
              </a:rPr>
              <a:t>費用 肩 腸 学者 周期 炊飯 要領 粒子</a:t>
            </a:r>
            <a:endParaRPr kumimoji="1" lang="ja-JP" altLang="en-US" b="1" dirty="0">
              <a:latin typeface="HG教科書体" pitchFamily="17" charset="-128"/>
              <a:ea typeface="HG教科書体" pitchFamily="17" charset="-128"/>
            </a:endParaRPr>
          </a:p>
        </p:txBody>
      </p:sp>
      <p:sp>
        <p:nvSpPr>
          <p:cNvPr id="4" name="スライド番号プレースホルダー 3"/>
          <p:cNvSpPr>
            <a:spLocks noGrp="1"/>
          </p:cNvSpPr>
          <p:nvPr>
            <p:ph type="sldNum" sz="quarter" idx="12"/>
          </p:nvPr>
        </p:nvSpPr>
        <p:spPr/>
        <p:txBody>
          <a:bodyPr/>
          <a:lstStyle/>
          <a:p>
            <a:fld id="{24B621BE-E7CA-4A80-BC37-37000716C990}" type="slidenum">
              <a:rPr kumimoji="1" lang="ja-JP" altLang="en-US" smtClean="0"/>
              <a:t>9</a:t>
            </a:fld>
            <a:endParaRPr kumimoji="1" lang="ja-JP" altLang="en-US"/>
          </a:p>
        </p:txBody>
      </p:sp>
    </p:spTree>
    <p:extLst>
      <p:ext uri="{BB962C8B-B14F-4D97-AF65-F5344CB8AC3E}">
        <p14:creationId xmlns:p14="http://schemas.microsoft.com/office/powerpoint/2010/main" val="2506857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クラリティ">
  <a:themeElements>
    <a:clrScheme name="ユーザー定義 10">
      <a:dk1>
        <a:sysClr val="windowText" lastClr="000000"/>
      </a:dk1>
      <a:lt1>
        <a:sysClr val="window" lastClr="FFFFFF"/>
      </a:lt1>
      <a:dk2>
        <a:srgbClr val="242852"/>
      </a:dk2>
      <a:lt2>
        <a:srgbClr val="ACCBF9"/>
      </a:lt2>
      <a:accent1>
        <a:srgbClr val="00B05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クラシック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クラリティ">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ユーザー定義 3">
    <a:dk1>
      <a:sysClr val="windowText" lastClr="000000"/>
    </a:dk1>
    <a:lt1>
      <a:sysClr val="window" lastClr="FFFFFF"/>
    </a:lt1>
    <a:dk2>
      <a:srgbClr val="242852"/>
    </a:dk2>
    <a:lt2>
      <a:srgbClr val="ACCBF9"/>
    </a:lt2>
    <a:accent1>
      <a:srgbClr val="C0000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2.xml><?xml version="1.0" encoding="utf-8"?>
<a:themeOverride xmlns:a="http://schemas.openxmlformats.org/drawingml/2006/main">
  <a:clrScheme name="ユーザー定義 3">
    <a:dk1>
      <a:sysClr val="windowText" lastClr="000000"/>
    </a:dk1>
    <a:lt1>
      <a:sysClr val="window" lastClr="FFFFFF"/>
    </a:lt1>
    <a:dk2>
      <a:srgbClr val="242852"/>
    </a:dk2>
    <a:lt2>
      <a:srgbClr val="ACCBF9"/>
    </a:lt2>
    <a:accent1>
      <a:srgbClr val="C0000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3.xml><?xml version="1.0" encoding="utf-8"?>
<a:themeOverride xmlns:a="http://schemas.openxmlformats.org/drawingml/2006/main">
  <a:clrScheme name="ユーザー定義 3">
    <a:dk1>
      <a:sysClr val="windowText" lastClr="000000"/>
    </a:dk1>
    <a:lt1>
      <a:sysClr val="window" lastClr="FFFFFF"/>
    </a:lt1>
    <a:dk2>
      <a:srgbClr val="242852"/>
    </a:dk2>
    <a:lt2>
      <a:srgbClr val="ACCBF9"/>
    </a:lt2>
    <a:accent1>
      <a:srgbClr val="C0000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4.xml><?xml version="1.0" encoding="utf-8"?>
<a:themeOverride xmlns:a="http://schemas.openxmlformats.org/drawingml/2006/main">
  <a:clrScheme name="ユーザー定義 3">
    <a:dk1>
      <a:sysClr val="windowText" lastClr="000000"/>
    </a:dk1>
    <a:lt1>
      <a:sysClr val="window" lastClr="FFFFFF"/>
    </a:lt1>
    <a:dk2>
      <a:srgbClr val="242852"/>
    </a:dk2>
    <a:lt2>
      <a:srgbClr val="ACCBF9"/>
    </a:lt2>
    <a:accent1>
      <a:srgbClr val="C0000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5.xml><?xml version="1.0" encoding="utf-8"?>
<a:themeOverride xmlns:a="http://schemas.openxmlformats.org/drawingml/2006/main">
  <a:clrScheme name="ユーザー定義 3">
    <a:dk1>
      <a:sysClr val="windowText" lastClr="000000"/>
    </a:dk1>
    <a:lt1>
      <a:sysClr val="window" lastClr="FFFFFF"/>
    </a:lt1>
    <a:dk2>
      <a:srgbClr val="242852"/>
    </a:dk2>
    <a:lt2>
      <a:srgbClr val="ACCBF9"/>
    </a:lt2>
    <a:accent1>
      <a:srgbClr val="C00000"/>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docProps/app.xml><?xml version="1.0" encoding="utf-8"?>
<Properties xmlns="http://schemas.openxmlformats.org/officeDocument/2006/extended-properties" xmlns:vt="http://schemas.openxmlformats.org/officeDocument/2006/docPropsVTypes">
  <Template>Clarity</Template>
  <TotalTime>2509</TotalTime>
  <Words>431</Words>
  <Application>Microsoft Office PowerPoint</Application>
  <PresentationFormat>画面に合わせる (4:3)</PresentationFormat>
  <Paragraphs>106</Paragraphs>
  <Slides>10</Slides>
  <Notes>1</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クラリティ</vt:lpstr>
      <vt:lpstr>「日本語を読むための語彙量テスト」の開発</vt:lpstr>
      <vt:lpstr>研究動機・本発表の目的</vt:lpstr>
      <vt:lpstr>日本語を読むための語彙量テスト</vt:lpstr>
      <vt:lpstr>テスト項目の形式の例  ＊実際の問題とは異なる</vt:lpstr>
      <vt:lpstr>語彙テストの参加者／方法</vt:lpstr>
      <vt:lpstr>結果（全体）(1)</vt:lpstr>
      <vt:lpstr>結果（全体）(2)</vt:lpstr>
      <vt:lpstr>結果: 受験者第一言語別の分析 (1)</vt:lpstr>
      <vt:lpstr>結果: 受験者第一言語別の分析 (２)</vt:lpstr>
      <vt:lpstr>結果のまとめ、対策、改善点</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the tiers of Japanese vocabulary: What words should be learned and how are they acquired?</dc:title>
  <dc:creator>Tatsu</dc:creator>
  <cp:lastModifiedBy>Tatsu</cp:lastModifiedBy>
  <cp:revision>109</cp:revision>
  <dcterms:created xsi:type="dcterms:W3CDTF">2011-11-27T14:28:29Z</dcterms:created>
  <dcterms:modified xsi:type="dcterms:W3CDTF">2012-08-18T01:20:12Z</dcterms:modified>
</cp:coreProperties>
</file>