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6.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1" r:id="rId1"/>
    <p:sldMasterId id="2147483833" r:id="rId2"/>
    <p:sldMasterId id="2147483893" r:id="rId3"/>
    <p:sldMasterId id="2147483971" r:id="rId4"/>
    <p:sldMasterId id="2147483983" r:id="rId5"/>
    <p:sldMasterId id="2147484000" r:id="rId6"/>
  </p:sldMasterIdLst>
  <p:sldIdLst>
    <p:sldId id="336" r:id="rId7"/>
    <p:sldId id="337" r:id="rId8"/>
    <p:sldId id="333" r:id="rId9"/>
    <p:sldId id="258" r:id="rId10"/>
    <p:sldId id="260" r:id="rId11"/>
    <p:sldId id="338" r:id="rId12"/>
    <p:sldId id="271" r:id="rId13"/>
    <p:sldId id="264" r:id="rId14"/>
    <p:sldId id="265" r:id="rId15"/>
    <p:sldId id="267" r:id="rId16"/>
    <p:sldId id="268" r:id="rId17"/>
    <p:sldId id="269" r:id="rId18"/>
    <p:sldId id="316" r:id="rId19"/>
    <p:sldId id="315" r:id="rId20"/>
    <p:sldId id="276" r:id="rId21"/>
    <p:sldId id="277" r:id="rId22"/>
    <p:sldId id="278" r:id="rId23"/>
    <p:sldId id="279" r:id="rId24"/>
    <p:sldId id="280" r:id="rId25"/>
    <p:sldId id="281" r:id="rId26"/>
    <p:sldId id="282" r:id="rId27"/>
    <p:sldId id="321" r:id="rId28"/>
    <p:sldId id="322" r:id="rId29"/>
    <p:sldId id="323" r:id="rId30"/>
    <p:sldId id="326" r:id="rId31"/>
    <p:sldId id="324" r:id="rId32"/>
    <p:sldId id="325" r:id="rId33"/>
    <p:sldId id="327" r:id="rId34"/>
    <p:sldId id="296" r:id="rId35"/>
    <p:sldId id="291" r:id="rId36"/>
    <p:sldId id="292" r:id="rId37"/>
    <p:sldId id="317" r:id="rId38"/>
    <p:sldId id="319" r:id="rId39"/>
    <p:sldId id="320" r:id="rId40"/>
    <p:sldId id="305" r:id="rId41"/>
    <p:sldId id="299" r:id="rId42"/>
    <p:sldId id="334" r:id="rId43"/>
    <p:sldId id="307" r:id="rId44"/>
    <p:sldId id="300" r:id="rId45"/>
    <p:sldId id="309" r:id="rId46"/>
    <p:sldId id="301" r:id="rId47"/>
    <p:sldId id="308" r:id="rId48"/>
    <p:sldId id="330" r:id="rId49"/>
    <p:sldId id="331" r:id="rId50"/>
    <p:sldId id="310" r:id="rId51"/>
    <p:sldId id="303" r:id="rId52"/>
    <p:sldId id="304" r:id="rId53"/>
    <p:sldId id="311" r:id="rId54"/>
    <p:sldId id="312" r:id="rId5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ichi Takamatsu" initials="DT" lastIdx="1" clrIdx="0">
    <p:extLst>
      <p:ext uri="{19B8F6BF-5375-455C-9EA6-DF929625EA0E}">
        <p15:presenceInfo xmlns:p15="http://schemas.microsoft.com/office/powerpoint/2012/main" userId="93a12d6455a9ed8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7979"/>
    <a:srgbClr val="FF5757"/>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3" autoAdjust="0"/>
    <p:restoredTop sz="94660"/>
  </p:normalViewPr>
  <p:slideViewPr>
    <p:cSldViewPr snapToGrid="0">
      <p:cViewPr varScale="1">
        <p:scale>
          <a:sx n="111" d="100"/>
          <a:sy n="111" d="100"/>
        </p:scale>
        <p:origin x="22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viewProps" Target="viewProps.xml"/><Relationship Id="rId5" Type="http://schemas.openxmlformats.org/officeDocument/2006/relationships/slideMaster" Target="slideMasters/slideMaster5.xml"/><Relationship Id="rId61" Type="http://schemas.microsoft.com/office/2016/11/relationships/changesInfo" Target="changesInfos/changesInfo1.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commentAuthors" Target="commentAuthor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theme" Target="theme/theme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presProps" Target="presProps.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下 達彦" userId="2a7dee020e26f73e" providerId="LiveId" clId="{7235FA36-6CA1-4431-A486-162A5F092203}"/>
    <pc:docChg chg="modSld">
      <pc:chgData name="松下 達彦" userId="2a7dee020e26f73e" providerId="LiveId" clId="{7235FA36-6CA1-4431-A486-162A5F092203}" dt="2019-12-11T08:29:10.110" v="102"/>
      <pc:docMkLst>
        <pc:docMk/>
      </pc:docMkLst>
      <pc:sldChg chg="modSp">
        <pc:chgData name="松下 達彦" userId="2a7dee020e26f73e" providerId="LiveId" clId="{7235FA36-6CA1-4431-A486-162A5F092203}" dt="2019-12-11T08:25:20.489" v="80"/>
        <pc:sldMkLst>
          <pc:docMk/>
          <pc:sldMk cId="1558869944" sldId="322"/>
        </pc:sldMkLst>
        <pc:spChg chg="mod">
          <ac:chgData name="松下 達彦" userId="2a7dee020e26f73e" providerId="LiveId" clId="{7235FA36-6CA1-4431-A486-162A5F092203}" dt="2019-12-11T08:25:20.489" v="80"/>
          <ac:spMkLst>
            <pc:docMk/>
            <pc:sldMk cId="1558869944" sldId="322"/>
            <ac:spMk id="2" creationId="{93AE56CA-5CB5-459A-9529-322BB9E738C2}"/>
          </ac:spMkLst>
        </pc:spChg>
      </pc:sldChg>
      <pc:sldChg chg="modSp">
        <pc:chgData name="松下 達彦" userId="2a7dee020e26f73e" providerId="LiveId" clId="{7235FA36-6CA1-4431-A486-162A5F092203}" dt="2019-12-11T08:29:10.110" v="102"/>
        <pc:sldMkLst>
          <pc:docMk/>
          <pc:sldMk cId="2086690862" sldId="336"/>
        </pc:sldMkLst>
        <pc:spChg chg="mod">
          <ac:chgData name="松下 達彦" userId="2a7dee020e26f73e" providerId="LiveId" clId="{7235FA36-6CA1-4431-A486-162A5F092203}" dt="2019-12-11T08:29:10.110" v="102"/>
          <ac:spMkLst>
            <pc:docMk/>
            <pc:sldMk cId="2086690862" sldId="336"/>
            <ac:spMk id="3" creationId="{886B7655-E15B-4371-A4B9-9B69B63F4725}"/>
          </ac:spMkLst>
        </pc:spChg>
      </pc:sldChg>
    </pc:docChg>
  </pc:docChgLst>
  <pc:docChgLst>
    <pc:chgData name="松下 達彦" userId="2a7dee020e26f73e" providerId="LiveId" clId="{FF86F654-288F-4084-A2A4-1BEF1C9780DB}"/>
    <pc:docChg chg="delSld modSld">
      <pc:chgData name="松下 達彦" userId="2a7dee020e26f73e" providerId="LiveId" clId="{FF86F654-288F-4084-A2A4-1BEF1C9780DB}" dt="2019-12-11T17:20:52.020" v="104" actId="47"/>
      <pc:docMkLst>
        <pc:docMk/>
      </pc:docMkLst>
      <pc:sldChg chg="modSp del modAnim">
        <pc:chgData name="松下 達彦" userId="2a7dee020e26f73e" providerId="LiveId" clId="{FF86F654-288F-4084-A2A4-1BEF1C9780DB}" dt="2019-12-11T17:20:52.020" v="104" actId="47"/>
        <pc:sldMkLst>
          <pc:docMk/>
          <pc:sldMk cId="1439052795" sldId="272"/>
        </pc:sldMkLst>
        <pc:spChg chg="mod">
          <ac:chgData name="松下 達彦" userId="2a7dee020e26f73e" providerId="LiveId" clId="{FF86F654-288F-4084-A2A4-1BEF1C9780DB}" dt="2019-12-11T17:15:08.640" v="102" actId="14100"/>
          <ac:spMkLst>
            <pc:docMk/>
            <pc:sldMk cId="1439052795" sldId="272"/>
            <ac:spMk id="3" creationId="{53F0C26E-E06E-4538-B766-97B6AF7F1A6B}"/>
          </ac:spMkLst>
        </pc:spChg>
        <pc:picChg chg="mod">
          <ac:chgData name="松下 達彦" userId="2a7dee020e26f73e" providerId="LiveId" clId="{FF86F654-288F-4084-A2A4-1BEF1C9780DB}" dt="2019-12-11T17:15:04.413" v="101" actId="1076"/>
          <ac:picMkLst>
            <pc:docMk/>
            <pc:sldMk cId="1439052795" sldId="272"/>
            <ac:picMk id="4" creationId="{EE7720F3-BC49-42C6-ACB4-5837AE560FB2}"/>
          </ac:picMkLst>
        </pc:picChg>
      </pc:sldChg>
      <pc:sldChg chg="setBg">
        <pc:chgData name="松下 達彦" userId="2a7dee020e26f73e" providerId="LiveId" clId="{FF86F654-288F-4084-A2A4-1BEF1C9780DB}" dt="2019-12-11T17:20:48.224" v="103"/>
        <pc:sldMkLst>
          <pc:docMk/>
          <pc:sldMk cId="3572360510" sldId="33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945222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05321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563686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B35C1E81-6A3C-4CB1-8D6E-BABE434A4F6A}" type="datetimeFigureOut">
              <a:rPr kumimoji="1" lang="ja-JP" altLang="en-US" smtClean="0"/>
              <a:t>2021/1/22</a:t>
            </a:fld>
            <a:endParaRPr kumimoji="1" lang="ja-JP" alt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kumimoji="1" lang="ja-JP" alt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94297067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9481536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kumimoji="1" lang="ja-JP" altLang="en-US"/>
          </a:p>
        </p:txBody>
      </p:sp>
      <p:sp>
        <p:nvSpPr>
          <p:cNvPr id="6" name="Slide Number Placeholder 5"/>
          <p:cNvSpPr>
            <a:spLocks noGrp="1"/>
          </p:cNvSpPr>
          <p:nvPr>
            <p:ph type="sldNum" sz="quarter" idx="12"/>
          </p:nvPr>
        </p:nvSpPr>
        <p:spPr>
          <a:xfrm>
            <a:off x="8604504" y="5211060"/>
            <a:ext cx="2112264" cy="228600"/>
          </a:xfrm>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604208558"/>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2587656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0292713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6303116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8374101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9" name="Footer Placeholder 8"/>
          <p:cNvSpPr>
            <a:spLocks noGrp="1"/>
          </p:cNvSpPr>
          <p:nvPr>
            <p:ph type="ftr" sz="quarter" idx="11"/>
          </p:nvPr>
        </p:nvSpPr>
        <p:spPr/>
        <p:txBody>
          <a:bodyPr/>
          <a:lstStyle>
            <a:lvl1pPr algn="r">
              <a:defRPr/>
            </a:lvl1pPr>
          </a:lstStyle>
          <a:p>
            <a:endParaRPr kumimoji="1" lang="ja-JP" alt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E66FE5BD-0461-42AE-9A19-B55194C895C3}" type="slidenum">
              <a:rPr kumimoji="1" lang="ja-JP" altLang="en-US" smtClean="0"/>
              <a:t>‹#›</a:t>
            </a:fld>
            <a:endParaRPr kumimoji="1" lang="ja-JP" alt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75588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9561398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kumimoji="1" lang="ja-JP" alt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E66FE5BD-0461-42AE-9A19-B55194C895C3}" type="slidenum">
              <a:rPr kumimoji="1" lang="ja-JP" altLang="en-US" smtClean="0"/>
              <a:t>‹#›</a:t>
            </a:fld>
            <a:endParaRPr kumimoji="1" lang="ja-JP" alt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509619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40152001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3683911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66FE5BD-0461-42AE-9A19-B55194C895C3}" type="slidenum">
              <a:rPr kumimoji="1" lang="ja-JP" altLang="en-US" smtClean="0"/>
              <a:t>‹#›</a:t>
            </a:fld>
            <a:endParaRPr kumimoji="1" lang="ja-JP" alt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57223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6288353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85669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253702956"/>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4136000907"/>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0287741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370604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7940333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ja-JP" altLang="en-US"/>
              <a:t>マスター タイトルの書式設定</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56828930"/>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3424227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374042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1352716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1">
        <a:schemeClr val="bg1"/>
      </p:bgRef>
    </p:bg>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5488" y="2166364"/>
            <a:ext cx="11247120" cy="1739347"/>
          </a:xfrm>
        </p:spPr>
        <p:txBody>
          <a:bodyPr tIns="45720" bIns="45720" anchor="ctr">
            <a:normAutofit/>
          </a:bodyPr>
          <a:lstStyle>
            <a:lvl1pPr algn="ctr">
              <a:lnSpc>
                <a:spcPct val="80000"/>
              </a:lnSpc>
              <a:defRPr sz="6000" spc="150" baseline="0">
                <a:solidFill>
                  <a:schemeClr val="bg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347472" y="3913632"/>
            <a:ext cx="11506200" cy="457200"/>
          </a:xfrm>
        </p:spPr>
        <p:txBody>
          <a:bodyPr>
            <a:normAutofit/>
          </a:bodyPr>
          <a:lstStyle>
            <a:lvl1pPr marL="0" indent="0" algn="ctr">
              <a:spcBef>
                <a:spcPts val="0"/>
              </a:spcBef>
              <a:spcAft>
                <a:spcPts val="0"/>
              </a:spcAft>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966266173"/>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9741107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67128"/>
            <a:ext cx="11247120" cy="1737360"/>
          </a:xfrm>
        </p:spPr>
        <p:txBody>
          <a:bodyPr anchor="ctr">
            <a:noAutofit/>
          </a:bodyPr>
          <a:lstStyle>
            <a:lvl1pPr algn="ctr">
              <a:lnSpc>
                <a:spcPct val="80000"/>
              </a:lnSpc>
              <a:defRPr sz="6000" b="0" spc="150" baseline="0">
                <a:solidFill>
                  <a:schemeClr val="bg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347472" y="3913212"/>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tx2"/>
                </a:solidFill>
              </a:defRPr>
            </a:lvl1p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kumimoji="1" lang="ja-JP" alt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828343717"/>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4271477337"/>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914681511"/>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11306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628987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78315840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126719556"/>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145494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0855113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422854"/>
            <a:ext cx="2743196" cy="365125"/>
          </a:xfrm>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a:xfrm>
            <a:off x="3776135" y="6422854"/>
            <a:ext cx="4279669" cy="365125"/>
          </a:xfrm>
        </p:spPr>
        <p:txBody>
          <a:bodyPr/>
          <a:lstStyle/>
          <a:p>
            <a:endParaRPr kumimoji="1" lang="ja-JP" altLang="en-US"/>
          </a:p>
        </p:txBody>
      </p:sp>
      <p:sp>
        <p:nvSpPr>
          <p:cNvPr id="6" name="Slide Number Placeholder 5"/>
          <p:cNvSpPr>
            <a:spLocks noGrp="1"/>
          </p:cNvSpPr>
          <p:nvPr>
            <p:ph type="sldNum" sz="quarter" idx="12"/>
          </p:nvPr>
        </p:nvSpPr>
        <p:spPr>
          <a:xfrm>
            <a:off x="8073048" y="6422854"/>
            <a:ext cx="879759" cy="365125"/>
          </a:xfrm>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94367267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32441403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93860247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04050224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991304267"/>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413227314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5116321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66498460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25144885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277908476"/>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38586085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70236151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631529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403268270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7598226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45219007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674123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427087834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50746477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40610599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03843649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63377540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7898226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66291084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72242446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86326890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57042711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51546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32782352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55325474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040093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2628919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5C1E81-6A3C-4CB1-8D6E-BABE434A4F6A}" type="datetimeFigureOut">
              <a:rPr kumimoji="1" lang="ja-JP" altLang="en-US" smtClean="0"/>
              <a:t>2021/1/22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561327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slideLayout" Target="../slideLayouts/slideLayout57.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17" Type="http://schemas.openxmlformats.org/officeDocument/2006/relationships/theme" Target="../theme/theme5.xml"/><Relationship Id="rId2" Type="http://schemas.openxmlformats.org/officeDocument/2006/relationships/slideLayout" Target="../slideLayouts/slideLayout46.xml"/><Relationship Id="rId16" Type="http://schemas.openxmlformats.org/officeDocument/2006/relationships/slideLayout" Target="../slideLayouts/slideLayout60.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slideLayout" Target="../slideLayouts/slideLayout5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slideLayout" Target="../slideLayouts/slideLayout5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theme" Target="../theme/theme6.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3116773390"/>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 id="2147483831" r:id="rId10"/>
    <p:sldLayoutId id="2147483832"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kumimoji="1" lang="ja-JP" alt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478574526"/>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xStyles>
    <p:titleStyle>
      <a:lvl1pPr algn="l" defTabSz="914400" rtl="0" eaLnBrk="1" latinLnBrk="0" hangingPunct="1">
        <a:lnSpc>
          <a:spcPct val="90000"/>
        </a:lnSpc>
        <a:spcBef>
          <a:spcPct val="0"/>
        </a:spcBef>
        <a:buNone/>
        <a:defRPr kumimoji="1"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kumimoji="1"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kumimoji="1" lang="ja-JP" alt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895823805"/>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txStyles>
    <p:titleStyle>
      <a:lvl1pPr algn="l" defTabSz="914400" rtl="0" eaLnBrk="1" latinLnBrk="0" hangingPunct="1">
        <a:lnSpc>
          <a:spcPct val="90000"/>
        </a:lnSpc>
        <a:spcBef>
          <a:spcPct val="0"/>
        </a:spcBef>
        <a:buNone/>
        <a:defRPr kumimoji="1"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kumimoji="1"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kumimoji="1" lang="ja-JP" alt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375453838"/>
      </p:ext>
    </p:extLst>
  </p:cSld>
  <p:clrMap bg1="dk1" tx1="lt1" bg2="dk2" tx2="lt2" accent1="accent1" accent2="accent2" accent3="accent3" accent4="accent4" accent5="accent5" accent6="accent6" hlink="hlink" folHlink="folHlink"/>
  <p:sldLayoutIdLst>
    <p:sldLayoutId id="2147483972" r:id="rId1"/>
    <p:sldLayoutId id="2147483973" r:id="rId2"/>
    <p:sldLayoutId id="2147483974" r:id="rId3"/>
    <p:sldLayoutId id="2147483975" r:id="rId4"/>
    <p:sldLayoutId id="2147483976" r:id="rId5"/>
    <p:sldLayoutId id="2147483977" r:id="rId6"/>
    <p:sldLayoutId id="2147483978" r:id="rId7"/>
    <p:sldLayoutId id="2147483979" r:id="rId8"/>
    <p:sldLayoutId id="2147483980" r:id="rId9"/>
    <p:sldLayoutId id="2147483981" r:id="rId10"/>
    <p:sldLayoutId id="2147483982" r:id="rId11"/>
  </p:sldLayoutIdLst>
  <p:txStyles>
    <p:titleStyle>
      <a:lvl1pPr algn="l" defTabSz="914400" rtl="0" eaLnBrk="1" latinLnBrk="0" hangingPunct="1">
        <a:lnSpc>
          <a:spcPct val="85000"/>
        </a:lnSpc>
        <a:spcBef>
          <a:spcPct val="0"/>
        </a:spcBef>
        <a:buNone/>
        <a:defRPr kumimoji="1"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1352924568"/>
      </p:ext>
    </p:extLst>
  </p:cSld>
  <p:clrMap bg1="lt1" tx1="dk1" bg2="lt2" tx2="dk2" accent1="accent1" accent2="accent2" accent3="accent3" accent4="accent4" accent5="accent5" accent6="accent6" hlink="hlink" folHlink="folHlink"/>
  <p:sldLayoutIdLst>
    <p:sldLayoutId id="2147483984"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 id="2147483995" r:id="rId12"/>
    <p:sldLayoutId id="2147483996" r:id="rId13"/>
    <p:sldLayoutId id="2147483997" r:id="rId14"/>
    <p:sldLayoutId id="2147483998" r:id="rId15"/>
    <p:sldLayoutId id="2147483999"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5C1E81-6A3C-4CB1-8D6E-BABE434A4F6A}" type="datetimeFigureOut">
              <a:rPr kumimoji="1" lang="ja-JP" altLang="en-US" smtClean="0"/>
              <a:t>2021/1/22</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6FE5BD-0461-42AE-9A19-B55194C895C3}" type="slidenum">
              <a:rPr kumimoji="1" lang="ja-JP" altLang="en-US" smtClean="0"/>
              <a:t>‹#›</a:t>
            </a:fld>
            <a:endParaRPr kumimoji="1" lang="ja-JP" altLang="en-US"/>
          </a:p>
        </p:txBody>
      </p:sp>
    </p:spTree>
    <p:extLst>
      <p:ext uri="{BB962C8B-B14F-4D97-AF65-F5344CB8AC3E}">
        <p14:creationId xmlns:p14="http://schemas.microsoft.com/office/powerpoint/2010/main" val="4247767204"/>
      </p:ext>
    </p:extLst>
  </p:cSld>
  <p:clrMap bg1="lt1" tx1="dk1" bg2="lt2" tx2="dk2" accent1="accent1" accent2="accent2" accent3="accent3" accent4="accent4" accent5="accent5" accent6="accent6" hlink="hlink" folHlink="folHlink"/>
  <p:sldLayoutIdLst>
    <p:sldLayoutId id="2147484001" r:id="rId1"/>
    <p:sldLayoutId id="2147484002" r:id="rId2"/>
    <p:sldLayoutId id="2147484003" r:id="rId3"/>
    <p:sldLayoutId id="2147484004" r:id="rId4"/>
    <p:sldLayoutId id="2147484005" r:id="rId5"/>
    <p:sldLayoutId id="2147484006" r:id="rId6"/>
    <p:sldLayoutId id="2147484007" r:id="rId7"/>
    <p:sldLayoutId id="2147484008" r:id="rId8"/>
    <p:sldLayoutId id="2147484009" r:id="rId9"/>
    <p:sldLayoutId id="2147484010" r:id="rId10"/>
    <p:sldLayoutId id="214748401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hemeOverride" Target="../theme/themeOverr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hyperlink" Target="http://www.bunka.go.jp/seisaku/kokugo_nihongo/kyoiku/ikenboshu/nihongoiken_hanteihoukoku/index.html" TargetMode="Externa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3" Type="http://schemas.openxmlformats.org/officeDocument/2006/relationships/hyperlink" Target="https://www.jpf.go.jp/jft-basic/index.html" TargetMode="External"/><Relationship Id="rId2" Type="http://schemas.openxmlformats.org/officeDocument/2006/relationships/slideLayout" Target="../slideLayouts/slideLayout29.xml"/><Relationship Id="rId1" Type="http://schemas.openxmlformats.org/officeDocument/2006/relationships/themeOverride" Target="../theme/themeOverride13.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14.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15.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18.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19.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20.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2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46.xml"/><Relationship Id="rId1" Type="http://schemas.openxmlformats.org/officeDocument/2006/relationships/themeOverride" Target="../theme/themeOverride2.xml"/><Relationship Id="rId4" Type="http://schemas.openxmlformats.org/officeDocument/2006/relationships/image" Target="../media/image7.svg"/></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22.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23.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24.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25.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26.xml"/></Relationships>
</file>

<file path=ppt/slides/_rels/slide4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28.xml"/></Relationships>
</file>

<file path=ppt/slides/_rels/slide4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9.xml"/><Relationship Id="rId1" Type="http://schemas.openxmlformats.org/officeDocument/2006/relationships/themeOverride" Target="../theme/themeOverride29.xml"/><Relationship Id="rId4" Type="http://schemas.openxmlformats.org/officeDocument/2006/relationships/image" Target="../media/image15.svg"/></Relationships>
</file>

<file path=ppt/slides/_rels/slide48.xml.rels><?xml version="1.0" encoding="UTF-8" standalone="yes"?>
<Relationships xmlns="http://schemas.openxmlformats.org/package/2006/relationships"><Relationship Id="rId3" Type="http://schemas.openxmlformats.org/officeDocument/2006/relationships/hyperlink" Target="http://www17408ui.sakura.ne.jp/tatsum/" TargetMode="External"/><Relationship Id="rId2" Type="http://schemas.openxmlformats.org/officeDocument/2006/relationships/slideLayout" Target="../slideLayouts/slideLayout29.xml"/><Relationship Id="rId1" Type="http://schemas.openxmlformats.org/officeDocument/2006/relationships/themeOverride" Target="../theme/themeOverride3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46.xml"/><Relationship Id="rId1" Type="http://schemas.openxmlformats.org/officeDocument/2006/relationships/themeOverride" Target="../theme/themeOverride3.xml"/><Relationship Id="rId4" Type="http://schemas.openxmlformats.org/officeDocument/2006/relationships/image" Target="../media/image9.sv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46.xml"/><Relationship Id="rId1" Type="http://schemas.openxmlformats.org/officeDocument/2006/relationships/themeOverride" Target="../theme/themeOverride4.xml"/><Relationship Id="rId4" Type="http://schemas.openxmlformats.org/officeDocument/2006/relationships/image" Target="../media/image11.sv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46.xml"/><Relationship Id="rId1" Type="http://schemas.openxmlformats.org/officeDocument/2006/relationships/themeOverride" Target="../theme/themeOverride5.xml"/><Relationship Id="rId4" Type="http://schemas.openxmlformats.org/officeDocument/2006/relationships/image" Target="../media/image13.sv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50.xml"/><Relationship Id="rId1" Type="http://schemas.openxmlformats.org/officeDocument/2006/relationships/themeOverride" Target="../theme/themeOverride6.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hemeOverride" Target="../theme/themeOverrid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BDBA639-2A71-4A60-A71A-FF1836F546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Rockwell" panose="02060603020205020403"/>
              <a:ea typeface="+mn-ea"/>
              <a:cs typeface="+mn-cs"/>
            </a:endParaRPr>
          </a:p>
        </p:txBody>
      </p:sp>
      <p:grpSp>
        <p:nvGrpSpPr>
          <p:cNvPr id="10" name="Group 9">
            <a:extLst>
              <a:ext uri="{FF2B5EF4-FFF2-40B4-BE49-F238E27FC236}">
                <a16:creationId xmlns:a16="http://schemas.microsoft.com/office/drawing/2014/main" id="{5E208A8B-5EBD-4532-BE72-26414FA7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1" name="Freeform 5">
              <a:extLst>
                <a:ext uri="{FF2B5EF4-FFF2-40B4-BE49-F238E27FC236}">
                  <a16:creationId xmlns:a16="http://schemas.microsoft.com/office/drawing/2014/main" id="{15D09196-B338-4AB5-A71B-CFD5FFCA62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F50B4463-128A-4677-A285-C017E6C54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1D9B95CD-F023-4DFA-9678-1E02713F7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1DDF47A8-BE7B-43F3-A500-F5A4656D83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2DD394DE-76FB-42F8-85F2-FD436F423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B95F2EFB-87E6-4400-AAF3-7EB8B4F15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D463476-2BC7-418C-9D6F-51444B11A7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24011122-2495-478A-81BF-ABBDEA1DA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C79E87C5-E5B3-476B-B539-FC9CF4A33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956029CA-2B38-434D-9044-5FF3A1ECD1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9514CFB6-E8DB-43DC-B1CD-9CC2D4B276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BD8C1FC8-E550-45BE-9F30-822BAB378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D1646B5D-A7B7-41EC-9591-0E0C0F4F94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E2118E93-481E-4843-987E-378187AA37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7038464-F4E2-47EC-A87F-18469191E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FB3BBEB1-E146-408F-95B7-EE2F269DE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C765B285-56EC-47FC-B116-274EBBD61A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CB4A6191-6913-42EA-905E-8A174AE2C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8ADEEF92-F481-475A-845C-5E940F0D5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1" name="Freeform: Shape 30">
            <a:extLst>
              <a:ext uri="{FF2B5EF4-FFF2-40B4-BE49-F238E27FC236}">
                <a16:creationId xmlns:a16="http://schemas.microsoft.com/office/drawing/2014/main" id="{D9C506D7-84CB-4057-A44A-465313E785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2173916" y="2448612"/>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panose="02060603020205020403"/>
              <a:ea typeface="+mn-ea"/>
              <a:cs typeface="+mn-cs"/>
            </a:endParaRPr>
          </a:p>
        </p:txBody>
      </p:sp>
      <p:sp>
        <p:nvSpPr>
          <p:cNvPr id="33" name="Oval 32">
            <a:extLst>
              <a:ext uri="{FF2B5EF4-FFF2-40B4-BE49-F238E27FC236}">
                <a16:creationId xmlns:a16="http://schemas.microsoft.com/office/drawing/2014/main" id="{7842FC68-61FD-4700-8A22-BB8B071884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54579" y="691977"/>
            <a:ext cx="7761923" cy="5343064"/>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solidFill>
            <a:schemeClr val="accent6"/>
          </a:solidFill>
          <a:ln w="152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panose="02060603020205020403"/>
              <a:ea typeface="+mn-ea"/>
              <a:cs typeface="+mn-cs"/>
            </a:endParaRPr>
          </a:p>
        </p:txBody>
      </p:sp>
      <p:sp>
        <p:nvSpPr>
          <p:cNvPr id="2" name="タイトル 1">
            <a:extLst>
              <a:ext uri="{FF2B5EF4-FFF2-40B4-BE49-F238E27FC236}">
                <a16:creationId xmlns:a16="http://schemas.microsoft.com/office/drawing/2014/main" id="{2B713126-FA38-4342-9D94-6179E0819C8F}"/>
              </a:ext>
            </a:extLst>
          </p:cNvPr>
          <p:cNvSpPr>
            <a:spLocks noGrp="1"/>
          </p:cNvSpPr>
          <p:nvPr>
            <p:ph type="ctrTitle"/>
          </p:nvPr>
        </p:nvSpPr>
        <p:spPr>
          <a:xfrm>
            <a:off x="2173604" y="1780168"/>
            <a:ext cx="7402119" cy="1944145"/>
          </a:xfrm>
        </p:spPr>
        <p:txBody>
          <a:bodyPr>
            <a:normAutofit/>
          </a:bodyPr>
          <a:lstStyle/>
          <a:p>
            <a:r>
              <a:rPr lang="en-US" altLang="ja-JP" sz="4400" b="1" dirty="0">
                <a:solidFill>
                  <a:srgbClr val="FFFFFF"/>
                </a:solidFill>
                <a:latin typeface="UD Digi Kyokasho NK-R"/>
                <a:ea typeface="UD デジタル 教科書体 NK-R"/>
              </a:rPr>
              <a:t> </a:t>
            </a:r>
            <a:r>
              <a:rPr lang="ja-JP" altLang="ja-JP" sz="5400" b="1" dirty="0">
                <a:solidFill>
                  <a:srgbClr val="FFFF00"/>
                </a:solidFill>
                <a:latin typeface="UD Digi Kyokasho NK-R"/>
                <a:ea typeface="UD Digi Kyokasho NK-R"/>
              </a:rPr>
              <a:t>日本語教育の仕事と</a:t>
            </a:r>
            <a:br>
              <a:rPr lang="en-US" altLang="ja-JP" sz="5400" b="1" dirty="0">
                <a:latin typeface="UD Digi Kyokasho NK-R"/>
                <a:ea typeface="UD デジタル 教科書体 NK-R" panose="02020400000000000000" pitchFamily="18" charset="-128"/>
              </a:rPr>
            </a:br>
            <a:r>
              <a:rPr lang="ja-JP" altLang="ja-JP" sz="5400" b="1" dirty="0">
                <a:solidFill>
                  <a:srgbClr val="FFFF00"/>
                </a:solidFill>
                <a:latin typeface="UD Digi Kyokasho NK-R"/>
                <a:ea typeface="UD Digi Kyokasho NK-R"/>
              </a:rPr>
              <a:t>応用言語学</a:t>
            </a:r>
            <a:endParaRPr lang="ja-JP" altLang="en-US" sz="4400" b="1">
              <a:solidFill>
                <a:srgbClr val="FFFF00"/>
              </a:solidFill>
              <a:latin typeface="UD Digi Kyokasho NK-R"/>
              <a:ea typeface="UD Digi Kyokasho NK-R"/>
            </a:endParaRPr>
          </a:p>
        </p:txBody>
      </p:sp>
      <p:sp>
        <p:nvSpPr>
          <p:cNvPr id="3" name="字幕 2">
            <a:extLst>
              <a:ext uri="{FF2B5EF4-FFF2-40B4-BE49-F238E27FC236}">
                <a16:creationId xmlns:a16="http://schemas.microsoft.com/office/drawing/2014/main" id="{886B7655-E15B-4371-A4B9-9B69B63F4725}"/>
              </a:ext>
            </a:extLst>
          </p:cNvPr>
          <p:cNvSpPr>
            <a:spLocks noGrp="1"/>
          </p:cNvSpPr>
          <p:nvPr>
            <p:ph type="subTitle" idx="1"/>
          </p:nvPr>
        </p:nvSpPr>
        <p:spPr>
          <a:xfrm>
            <a:off x="3164114" y="3954149"/>
            <a:ext cx="6256728" cy="1474194"/>
          </a:xfrm>
        </p:spPr>
        <p:txBody>
          <a:bodyPr vert="horz" lIns="91440" tIns="45720" rIns="91440" bIns="45720" rtlCol="0" anchor="t">
            <a:normAutofit/>
          </a:bodyPr>
          <a:lstStyle/>
          <a:p>
            <a:r>
              <a:rPr lang="ja-JP" altLang="ja-JP" sz="2800" dirty="0">
                <a:solidFill>
                  <a:srgbClr val="FFFFFF"/>
                </a:solidFill>
                <a:latin typeface="UD Digi Kyokasho NK-R"/>
                <a:ea typeface="UD Digi Kyokasho NK-R"/>
              </a:rPr>
              <a:t>松下達彦</a:t>
            </a:r>
            <a:r>
              <a:rPr lang="ja-JP" altLang="en-US" sz="2800" dirty="0">
                <a:solidFill>
                  <a:srgbClr val="FFFFFF"/>
                </a:solidFill>
                <a:latin typeface="UD Digi Kyokasho NK-R"/>
                <a:ea typeface="UD Digi Kyokasho NK-R"/>
              </a:rPr>
              <a:t>　（</a:t>
            </a:r>
            <a:r>
              <a:rPr lang="en-US" altLang="ja-JP" sz="2800" dirty="0">
                <a:solidFill>
                  <a:srgbClr val="FFFFFF"/>
                </a:solidFill>
                <a:latin typeface="UD Digi Kyokasho NK-R"/>
                <a:ea typeface="UD デジタル 教科書体 NK-R"/>
              </a:rPr>
              <a:t>36</a:t>
            </a:r>
            <a:r>
              <a:rPr lang="ja-JP" altLang="en-US" sz="2800">
                <a:solidFill>
                  <a:srgbClr val="FFFFFF"/>
                </a:solidFill>
                <a:latin typeface="UD Digi Kyokasho NK-R"/>
                <a:ea typeface="UD Digi Kyokasho NK-R"/>
              </a:rPr>
              <a:t>期、東京大学）</a:t>
            </a:r>
            <a:endParaRPr lang="en-US" altLang="ja-JP" sz="2800" dirty="0">
              <a:solidFill>
                <a:srgbClr val="FFFFFF"/>
              </a:solidFill>
              <a:latin typeface="UD Digi Kyokasho NK-R"/>
              <a:ea typeface="UD Digi Kyokasho NK-R"/>
            </a:endParaRPr>
          </a:p>
          <a:p>
            <a:r>
              <a:rPr lang="en-US" altLang="ja-JP" sz="2800" dirty="0">
                <a:solidFill>
                  <a:srgbClr val="FFFFFF"/>
                </a:solidFill>
                <a:latin typeface="UD Digi Kyokasho NK-R"/>
                <a:ea typeface="UD デジタル 教科書体 NK-R"/>
              </a:rPr>
              <a:t>2019</a:t>
            </a:r>
            <a:r>
              <a:rPr lang="ja-JP" altLang="ja-JP" sz="2800" dirty="0">
                <a:solidFill>
                  <a:srgbClr val="FFFFFF"/>
                </a:solidFill>
                <a:latin typeface="UD Digi Kyokasho NK-R"/>
                <a:ea typeface="UD Digi Kyokasho NK-R"/>
              </a:rPr>
              <a:t>年</a:t>
            </a:r>
            <a:r>
              <a:rPr lang="en-US" altLang="ja-JP" sz="2800" dirty="0">
                <a:solidFill>
                  <a:srgbClr val="FFFFFF"/>
                </a:solidFill>
                <a:latin typeface="UD Digi Kyokasho NK-R"/>
                <a:ea typeface="UD デジタル 教科書体 NK-R"/>
              </a:rPr>
              <a:t>12</a:t>
            </a:r>
            <a:r>
              <a:rPr lang="ja-JP" altLang="ja-JP" sz="2800" dirty="0">
                <a:solidFill>
                  <a:srgbClr val="FFFFFF"/>
                </a:solidFill>
                <a:latin typeface="UD Digi Kyokasho NK-R"/>
                <a:ea typeface="UD Digi Kyokasho NK-R"/>
              </a:rPr>
              <a:t>月</a:t>
            </a:r>
            <a:r>
              <a:rPr lang="en-US" altLang="ja-JP" sz="2800" dirty="0">
                <a:solidFill>
                  <a:srgbClr val="FFFFFF"/>
                </a:solidFill>
                <a:latin typeface="UD Digi Kyokasho NK-R"/>
                <a:ea typeface="UD デジタル 教科書体 NK-R"/>
              </a:rPr>
              <a:t>10</a:t>
            </a:r>
            <a:r>
              <a:rPr lang="ja-JP" altLang="ja-JP" sz="2800" dirty="0">
                <a:solidFill>
                  <a:srgbClr val="FFFFFF"/>
                </a:solidFill>
                <a:latin typeface="UD Digi Kyokasho NK-R"/>
                <a:ea typeface="UD Digi Kyokasho NK-R"/>
              </a:rPr>
              <a:t>日</a:t>
            </a:r>
            <a:r>
              <a:rPr lang="ja-JP" altLang="en-US" sz="2800" dirty="0">
                <a:solidFill>
                  <a:srgbClr val="FFFFFF"/>
                </a:solidFill>
                <a:latin typeface="UD Digi Kyokasho NK-R"/>
                <a:ea typeface="UD Digi Kyokasho NK-R"/>
              </a:rPr>
              <a:t>　</a:t>
            </a:r>
            <a:r>
              <a:rPr lang="ja-JP" altLang="ja-JP" sz="2800" dirty="0">
                <a:solidFill>
                  <a:srgbClr val="FFFFFF"/>
                </a:solidFill>
                <a:latin typeface="UD Digi Kyokasho NK-R"/>
                <a:ea typeface="UD Digi Kyokasho NK-R"/>
              </a:rPr>
              <a:t>東京鯱光会　例会</a:t>
            </a:r>
            <a:br>
              <a:rPr lang="ja-JP" altLang="ja-JP" sz="2800" dirty="0">
                <a:latin typeface="UD Digi Kyokasho NK-R"/>
                <a:ea typeface="UD Digi Kyokasho NK-R"/>
              </a:rPr>
            </a:br>
            <a:r>
              <a:rPr lang="en-US" altLang="ja-JP" sz="2800" dirty="0">
                <a:solidFill>
                  <a:srgbClr val="FFFFFF"/>
                </a:solidFill>
                <a:latin typeface="UD Digi Kyokasho NK-R"/>
                <a:ea typeface="UD デジタル 教科書体 NK-R"/>
              </a:rPr>
              <a:t> </a:t>
            </a:r>
            <a:r>
              <a:rPr lang="ja-JP" altLang="ja-JP" sz="2800" dirty="0">
                <a:solidFill>
                  <a:srgbClr val="FFFFFF"/>
                </a:solidFill>
                <a:latin typeface="UD Digi Kyokasho NK-R"/>
                <a:ea typeface="UD Digi Kyokasho NK-R"/>
              </a:rPr>
              <a:t>（ホテルグランドアーク半蔵門）</a:t>
            </a:r>
            <a:endParaRPr lang="ja-JP" altLang="en-US" sz="2800" dirty="0">
              <a:solidFill>
                <a:srgbClr val="FFFFFF"/>
              </a:solidFill>
              <a:latin typeface="UD Digi Kyokasho NK-R"/>
              <a:ea typeface="UD Digi Kyokasho NK-R"/>
            </a:endParaRPr>
          </a:p>
        </p:txBody>
      </p:sp>
    </p:spTree>
    <p:extLst>
      <p:ext uri="{BB962C8B-B14F-4D97-AF65-F5344CB8AC3E}">
        <p14:creationId xmlns:p14="http://schemas.microsoft.com/office/powerpoint/2010/main" val="2086690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65CDC9-1D29-422F-8168-944737303014}"/>
              </a:ext>
            </a:extLst>
          </p:cNvPr>
          <p:cNvSpPr>
            <a:spLocks noGrp="1"/>
          </p:cNvSpPr>
          <p:nvPr>
            <p:ph type="title"/>
          </p:nvPr>
        </p:nvSpPr>
        <p:spPr>
          <a:xfrm>
            <a:off x="466290" y="925628"/>
            <a:ext cx="8789470" cy="1522931"/>
          </a:xfrm>
        </p:spPr>
        <p:txBody>
          <a:bodyPr vert="horz" lIns="91440" tIns="45720" rIns="91440" bIns="45720" rtlCol="0" anchor="b">
            <a:normAutofit/>
          </a:bodyPr>
          <a:lstStyle/>
          <a:p>
            <a:r>
              <a:rPr lang="ja-JP" altLang="en-US" sz="4400" b="1" kern="1200" dirty="0">
                <a:solidFill>
                  <a:schemeClr val="tx1"/>
                </a:solidFill>
                <a:latin typeface="UD Digi Kyokasho NK-R"/>
                <a:ea typeface="UD Digi Kyokasho NK-R"/>
              </a:rPr>
              <a:t>自動車の教習所の先生や</a:t>
            </a:r>
            <a:br>
              <a:rPr lang="en-US" altLang="ja-JP" sz="4400" b="1" kern="1200" dirty="0">
                <a:solidFill>
                  <a:schemeClr val="tx1"/>
                </a:solidFill>
                <a:latin typeface="UD Digi Kyokasho NK-R"/>
                <a:ea typeface="UD Digi Kyokasho NK-R"/>
              </a:rPr>
            </a:br>
            <a:r>
              <a:rPr lang="ja-JP" altLang="en-US" sz="4400" b="1" kern="1200" dirty="0">
                <a:solidFill>
                  <a:schemeClr val="tx1"/>
                </a:solidFill>
                <a:latin typeface="UD Digi Kyokasho NK-R"/>
                <a:ea typeface="UD Digi Kyokasho NK-R"/>
              </a:rPr>
              <a:t>水泳のインストラクターとの共通性</a:t>
            </a:r>
            <a:endParaRPr lang="en-US" altLang="ja-JP" sz="4400" kern="1200" dirty="0">
              <a:solidFill>
                <a:schemeClr val="tx1"/>
              </a:solidFill>
              <a:latin typeface="UD Digi Kyokasho NK-R"/>
              <a:ea typeface="UD Digi Kyokasho NK-R"/>
            </a:endParaRPr>
          </a:p>
        </p:txBody>
      </p:sp>
      <p:sp>
        <p:nvSpPr>
          <p:cNvPr id="3" name="正方形/長方形 2">
            <a:extLst>
              <a:ext uri="{FF2B5EF4-FFF2-40B4-BE49-F238E27FC236}">
                <a16:creationId xmlns:a16="http://schemas.microsoft.com/office/drawing/2014/main" id="{87DD4AA9-7707-437B-A2E6-8F60750A593A}"/>
              </a:ext>
            </a:extLst>
          </p:cNvPr>
          <p:cNvSpPr/>
          <p:nvPr/>
        </p:nvSpPr>
        <p:spPr>
          <a:xfrm>
            <a:off x="670561" y="3108960"/>
            <a:ext cx="8666480" cy="1323439"/>
          </a:xfrm>
          <a:prstGeom prst="rect">
            <a:avLst/>
          </a:prstGeom>
        </p:spPr>
        <p:txBody>
          <a:bodyPr wrap="square">
            <a:spAutoFit/>
          </a:bodyPr>
          <a:lstStyle/>
          <a:p>
            <a:r>
              <a:rPr kumimoji="1" lang="ja-JP" altLang="en-US" sz="4000" dirty="0">
                <a:latin typeface="UD Digi Kyokasho NK-R"/>
                <a:ea typeface="UD Digi Kyokasho NK-R"/>
                <a:cs typeface="+mj-cs"/>
              </a:rPr>
              <a:t>→現実に近い場面を想定した「練習」</a:t>
            </a:r>
            <a:endParaRPr kumimoji="1" lang="en-US" altLang="ja-JP" sz="4000" dirty="0">
              <a:latin typeface="UD Digi Kyokasho NK-R"/>
              <a:ea typeface="UD Digi Kyokasho NK-R"/>
              <a:cs typeface="+mj-cs"/>
            </a:endParaRPr>
          </a:p>
          <a:p>
            <a:r>
              <a:rPr kumimoji="1" lang="ja-JP" altLang="en-US" sz="4000" dirty="0">
                <a:latin typeface="UD Digi Kyokasho NK-R"/>
                <a:ea typeface="UD Digi Kyokasho NK-R"/>
                <a:cs typeface="+mj-cs"/>
              </a:rPr>
              <a:t>　　（あるいは現実そのもの）の必要性</a:t>
            </a:r>
          </a:p>
        </p:txBody>
      </p:sp>
    </p:spTree>
    <p:extLst>
      <p:ext uri="{BB962C8B-B14F-4D97-AF65-F5344CB8AC3E}">
        <p14:creationId xmlns:p14="http://schemas.microsoft.com/office/powerpoint/2010/main" val="381213385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65CDC9-1D29-422F-8168-944737303014}"/>
              </a:ext>
            </a:extLst>
          </p:cNvPr>
          <p:cNvSpPr>
            <a:spLocks noGrp="1"/>
          </p:cNvSpPr>
          <p:nvPr>
            <p:ph type="title"/>
          </p:nvPr>
        </p:nvSpPr>
        <p:spPr>
          <a:xfrm>
            <a:off x="759744" y="736091"/>
            <a:ext cx="9637776" cy="1430696"/>
          </a:xfrm>
        </p:spPr>
        <p:txBody>
          <a:bodyPr>
            <a:normAutofit fontScale="90000"/>
          </a:bodyPr>
          <a:lstStyle/>
          <a:p>
            <a:r>
              <a:rPr lang="ja-JP" altLang="en-US" sz="4400" b="1" dirty="0">
                <a:solidFill>
                  <a:schemeClr val="tx1"/>
                </a:solidFill>
                <a:latin typeface="UD Digi Kyokasho NK-R"/>
                <a:ea typeface="UD Digi Kyokasho NK-R"/>
                <a:cs typeface="+mj-lt"/>
              </a:rPr>
              <a:t>学</a:t>
            </a:r>
            <a:r>
              <a:rPr lang="ja-JP" sz="4400" b="1" dirty="0">
                <a:solidFill>
                  <a:schemeClr val="tx1"/>
                </a:solidFill>
                <a:latin typeface="UD Digi Kyokasho NK-R"/>
                <a:ea typeface="UD Digi Kyokasho NK-R"/>
                <a:cs typeface="+mj-lt"/>
              </a:rPr>
              <a:t>習</a:t>
            </a:r>
            <a:r>
              <a:rPr lang="ja-JP" altLang="en-US" sz="4400" b="1" dirty="0">
                <a:solidFill>
                  <a:schemeClr val="tx1"/>
                </a:solidFill>
                <a:latin typeface="UD Digi Kyokasho NK-R"/>
                <a:ea typeface="UD Digi Kyokasho NK-R"/>
                <a:cs typeface="+mj-lt"/>
              </a:rPr>
              <a:t>者心理への配慮の</a:t>
            </a:r>
            <a:r>
              <a:rPr lang="ja-JP" sz="4400" b="1" dirty="0">
                <a:solidFill>
                  <a:schemeClr val="tx1"/>
                </a:solidFill>
                <a:latin typeface="UD Digi Kyokasho NK-R"/>
                <a:ea typeface="UD Digi Kyokasho NK-R"/>
                <a:cs typeface="+mj-lt"/>
              </a:rPr>
              <a:t>必要</a:t>
            </a:r>
            <a:r>
              <a:rPr lang="ja-JP" altLang="en-US" sz="4400" b="1" dirty="0">
                <a:solidFill>
                  <a:schemeClr val="tx1"/>
                </a:solidFill>
                <a:latin typeface="UD Digi Kyokasho NK-R"/>
                <a:ea typeface="UD Digi Kyokasho NK-R"/>
                <a:cs typeface="+mj-lt"/>
              </a:rPr>
              <a:t>性</a:t>
            </a:r>
            <a:br>
              <a:rPr lang="ja-JP" altLang="en-US" sz="4400" b="1" dirty="0">
                <a:solidFill>
                  <a:schemeClr val="tx1"/>
                </a:solidFill>
                <a:latin typeface="UD Digi Kyokasho NK-R"/>
                <a:ea typeface="UD Digi Kyokasho NK-R"/>
                <a:cs typeface="+mj-lt"/>
              </a:rPr>
            </a:br>
            <a:r>
              <a:rPr lang="ja-JP" altLang="en-US" sz="4400" b="1" dirty="0">
                <a:solidFill>
                  <a:schemeClr val="tx1"/>
                </a:solidFill>
                <a:latin typeface="UD Digi Kyokasho NK-R"/>
                <a:ea typeface="UD Digi Kyokasho NK-R"/>
                <a:cs typeface="+mj-lt"/>
              </a:rPr>
              <a:t>（国語教育とも英語教育とも違うところ） </a:t>
            </a:r>
            <a:endParaRPr lang="ja-JP" sz="5400" b="1" dirty="0">
              <a:solidFill>
                <a:schemeClr val="tx1"/>
              </a:solidFill>
              <a:latin typeface="UD Digi Kyokasho NK-R"/>
              <a:ea typeface="UD Digi Kyokasho NK-R"/>
            </a:endParaRPr>
          </a:p>
        </p:txBody>
      </p:sp>
      <p:sp>
        <p:nvSpPr>
          <p:cNvPr id="3" name="コンテンツ プレースホルダー 2">
            <a:extLst>
              <a:ext uri="{FF2B5EF4-FFF2-40B4-BE49-F238E27FC236}">
                <a16:creationId xmlns:a16="http://schemas.microsoft.com/office/drawing/2014/main" id="{396C1E00-1A97-477D-BC9E-AD3D7BE07134}"/>
              </a:ext>
            </a:extLst>
          </p:cNvPr>
          <p:cNvSpPr>
            <a:spLocks noGrp="1"/>
          </p:cNvSpPr>
          <p:nvPr>
            <p:ph idx="1"/>
          </p:nvPr>
        </p:nvSpPr>
        <p:spPr>
          <a:xfrm>
            <a:off x="759744" y="2486815"/>
            <a:ext cx="9318976" cy="3086453"/>
          </a:xfrm>
        </p:spPr>
        <p:txBody>
          <a:bodyPr vert="horz" lIns="91440" tIns="45720" rIns="91440" bIns="45720" rtlCol="0" anchor="t">
            <a:normAutofit/>
          </a:bodyPr>
          <a:lstStyle/>
          <a:p>
            <a:endParaRPr lang="en-US" altLang="ja-JP" dirty="0">
              <a:latin typeface="UD Digi Kyokasho NK-R"/>
              <a:ea typeface="UD Digi Kyokasho NK-R"/>
              <a:cs typeface="+mn-lt"/>
            </a:endParaRPr>
          </a:p>
          <a:p>
            <a:r>
              <a:rPr lang="ja-JP" sz="3200" dirty="0">
                <a:latin typeface="UD Digi Kyokasho NK-R"/>
                <a:ea typeface="UD Digi Kyokasho NK-R"/>
                <a:cs typeface="+mn-lt"/>
              </a:rPr>
              <a:t>マ</a:t>
            </a:r>
            <a:r>
              <a:rPr lang="ja-JP" altLang="en-US" sz="3200" dirty="0">
                <a:latin typeface="UD Digi Kyokasho NK-R"/>
                <a:ea typeface="UD Digi Kyokasho NK-R"/>
                <a:cs typeface="+mn-lt"/>
              </a:rPr>
              <a:t>イノリティ心理への理解が必要</a:t>
            </a:r>
            <a:r>
              <a:rPr lang="ja-JP" sz="3200" dirty="0">
                <a:latin typeface="UD Digi Kyokasho NK-R"/>
                <a:ea typeface="UD Digi Kyokasho NK-R"/>
                <a:cs typeface="+mn-lt"/>
              </a:rPr>
              <a:t>，</a:t>
            </a:r>
            <a:r>
              <a:rPr lang="ja-JP" altLang="en-US" sz="3200" dirty="0">
                <a:latin typeface="UD Digi Kyokasho NK-R"/>
                <a:ea typeface="UD Digi Kyokasho NK-R"/>
                <a:cs typeface="+mn-lt"/>
              </a:rPr>
              <a:t>障碍者</a:t>
            </a:r>
            <a:r>
              <a:rPr lang="ja-JP" sz="3200" dirty="0">
                <a:latin typeface="UD Digi Kyokasho NK-R"/>
                <a:ea typeface="UD Digi Kyokasho NK-R"/>
                <a:cs typeface="+mn-lt"/>
              </a:rPr>
              <a:t>，</a:t>
            </a:r>
            <a:r>
              <a:rPr lang="en-US" altLang="ja-JP" sz="3200" dirty="0">
                <a:latin typeface="UD Digi Kyokasho NK-R"/>
                <a:ea typeface="+mn-lt"/>
                <a:cs typeface="+mn-lt"/>
              </a:rPr>
              <a:t>LGBT</a:t>
            </a:r>
            <a:r>
              <a:rPr lang="ja-JP" altLang="en-US" sz="3200" dirty="0">
                <a:latin typeface="UD Digi Kyokasho NK-R"/>
                <a:ea typeface="UD Digi Kyokasho NK-R"/>
                <a:cs typeface="+mn-lt"/>
              </a:rPr>
              <a:t>の問題との共通性</a:t>
            </a:r>
            <a:endParaRPr lang="ja-JP" sz="3200" dirty="0">
              <a:latin typeface="UD Digi Kyokasho NK-R"/>
              <a:ea typeface="UD Digi Kyokasho NK-R"/>
              <a:cs typeface="+mn-lt"/>
            </a:endParaRPr>
          </a:p>
          <a:p>
            <a:r>
              <a:rPr lang="ja-JP" altLang="en-US" sz="3200" dirty="0">
                <a:latin typeface="UD Digi Kyokasho NK-R"/>
                <a:ea typeface="UD Digi Kyokasho NK-R"/>
                <a:cs typeface="+mn-lt"/>
              </a:rPr>
              <a:t>第二言</a:t>
            </a:r>
            <a:r>
              <a:rPr lang="ja-JP" sz="3200" dirty="0">
                <a:latin typeface="UD Digi Kyokasho NK-R"/>
                <a:ea typeface="UD Digi Kyokasho NK-R"/>
                <a:cs typeface="+mn-lt"/>
              </a:rPr>
              <a:t>語</a:t>
            </a:r>
            <a:r>
              <a:rPr lang="ja-JP" altLang="en-US" sz="3200" dirty="0">
                <a:latin typeface="UD Digi Kyokasho NK-R"/>
                <a:ea typeface="UD Digi Kyokasho NK-R"/>
                <a:cs typeface="+mn-lt"/>
              </a:rPr>
              <a:t>教育</a:t>
            </a:r>
            <a:r>
              <a:rPr lang="ja-JP" sz="3200" dirty="0">
                <a:latin typeface="UD Digi Kyokasho NK-R"/>
                <a:ea typeface="UD Digi Kyokasho NK-R"/>
                <a:cs typeface="+mn-lt"/>
              </a:rPr>
              <a:t>と</a:t>
            </a:r>
            <a:r>
              <a:rPr lang="ja-JP" altLang="en-US" sz="3200" dirty="0">
                <a:latin typeface="UD Digi Kyokasho NK-R"/>
                <a:ea typeface="UD Digi Kyokasho NK-R"/>
                <a:cs typeface="+mn-lt"/>
              </a:rPr>
              <a:t>外国語</a:t>
            </a:r>
            <a:r>
              <a:rPr lang="ja-JP" sz="3200" dirty="0">
                <a:latin typeface="UD Digi Kyokasho NK-R"/>
                <a:ea typeface="UD Digi Kyokasho NK-R"/>
                <a:cs typeface="+mn-lt"/>
              </a:rPr>
              <a:t>教</a:t>
            </a:r>
            <a:r>
              <a:rPr lang="ja-JP" altLang="en-US" sz="3200" dirty="0">
                <a:latin typeface="UD Digi Kyokasho NK-R"/>
                <a:ea typeface="UD Digi Kyokasho NK-R"/>
                <a:cs typeface="+mn-lt"/>
              </a:rPr>
              <a:t>育</a:t>
            </a:r>
            <a:r>
              <a:rPr lang="ja-JP" sz="3200" dirty="0">
                <a:latin typeface="UD Digi Kyokasho NK-R"/>
                <a:ea typeface="UD Digi Kyokasho NK-R"/>
                <a:cs typeface="+mn-lt"/>
              </a:rPr>
              <a:t>の違</a:t>
            </a:r>
            <a:r>
              <a:rPr lang="ja-JP" altLang="en-US" sz="3200" dirty="0">
                <a:latin typeface="UD Digi Kyokasho NK-R"/>
                <a:ea typeface="UD Digi Kyokasho NK-R"/>
                <a:cs typeface="+mn-lt"/>
              </a:rPr>
              <a:t>い</a:t>
            </a:r>
            <a:endParaRPr lang="ja-JP" sz="3200" dirty="0">
              <a:latin typeface="UD Digi Kyokasho NK-R"/>
              <a:ea typeface="UD Digi Kyokasho NK-R"/>
              <a:cs typeface="Calibri" panose="020F0502020204030204"/>
            </a:endParaRPr>
          </a:p>
        </p:txBody>
      </p:sp>
    </p:spTree>
    <p:extLst>
      <p:ext uri="{BB962C8B-B14F-4D97-AF65-F5344CB8AC3E}">
        <p14:creationId xmlns:p14="http://schemas.microsoft.com/office/powerpoint/2010/main" val="139250284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CC5388-401C-48F9-9233-9825E0D69040}"/>
              </a:ext>
            </a:extLst>
          </p:cNvPr>
          <p:cNvSpPr>
            <a:spLocks noGrp="1"/>
          </p:cNvSpPr>
          <p:nvPr>
            <p:ph type="title"/>
          </p:nvPr>
        </p:nvSpPr>
        <p:spPr>
          <a:xfrm>
            <a:off x="1267368" y="973960"/>
            <a:ext cx="6586312" cy="4075560"/>
          </a:xfrm>
        </p:spPr>
        <p:txBody>
          <a:bodyPr vert="horz" lIns="91440" tIns="45720" rIns="91440" bIns="45720" rtlCol="0" anchor="b">
            <a:noAutofit/>
          </a:bodyPr>
          <a:lstStyle/>
          <a:p>
            <a:pPr algn="ctr">
              <a:lnSpc>
                <a:spcPct val="150000"/>
              </a:lnSpc>
            </a:pPr>
            <a:r>
              <a:rPr lang="ja-JP" altLang="en-US" sz="5400" b="1" u="sng" kern="1200" dirty="0">
                <a:solidFill>
                  <a:schemeClr val="tx1"/>
                </a:solidFill>
                <a:latin typeface="UD Digi Kyokasho NK-R"/>
                <a:ea typeface="UD Digi Kyokasho NK-R"/>
              </a:rPr>
              <a:t>日本語教育学</a:t>
            </a:r>
            <a:br>
              <a:rPr lang="ja-JP" altLang="en-US" sz="5400" b="1" u="sng" dirty="0">
                <a:solidFill>
                  <a:schemeClr val="tx1"/>
                </a:solidFill>
                <a:latin typeface="UD Digi Kyokasho NK-R"/>
                <a:ea typeface="UD Digi Kyokasho NK-R"/>
              </a:rPr>
            </a:br>
            <a:r>
              <a:rPr lang="ja-JP" altLang="en-US" sz="5400" b="1" u="sng" kern="1200" dirty="0">
                <a:solidFill>
                  <a:schemeClr val="tx1"/>
                </a:solidFill>
                <a:latin typeface="UD Digi Kyokasho NK-R"/>
                <a:ea typeface="UD Digi Kyokasho NK-R"/>
              </a:rPr>
              <a:t>（第二言語教育学）</a:t>
            </a:r>
            <a:br>
              <a:rPr lang="ja-JP" altLang="en-US" sz="5400" b="1" u="sng" dirty="0">
                <a:solidFill>
                  <a:schemeClr val="tx1"/>
                </a:solidFill>
                <a:latin typeface="UD Digi Kyokasho NK-R"/>
                <a:ea typeface="UD Digi Kyokasho NK-R"/>
              </a:rPr>
            </a:br>
            <a:r>
              <a:rPr lang="ja-JP" altLang="en-US" sz="5400" b="1" u="sng" kern="1200" dirty="0">
                <a:solidFill>
                  <a:schemeClr val="tx1"/>
                </a:solidFill>
                <a:latin typeface="UD Digi Kyokasho NK-R"/>
                <a:ea typeface="UD Digi Kyokasho NK-R"/>
              </a:rPr>
              <a:t>の学際性</a:t>
            </a:r>
            <a:r>
              <a:rPr lang="en-US" altLang="ja-JP" sz="5400" b="1" kern="1200" dirty="0">
                <a:solidFill>
                  <a:schemeClr val="tx1"/>
                </a:solidFill>
                <a:latin typeface="UD Digi Kyokasho NK-R"/>
                <a:ea typeface="游ゴシック Light"/>
              </a:rPr>
              <a:t> </a:t>
            </a:r>
            <a:endParaRPr lang="ja-JP" altLang="en-US" sz="5400" dirty="0">
              <a:solidFill>
                <a:schemeClr val="tx1"/>
              </a:solidFill>
              <a:ea typeface="游ゴシック Light"/>
              <a:cs typeface="Calibri Light" panose="020F0302020204030204"/>
            </a:endParaRPr>
          </a:p>
        </p:txBody>
      </p:sp>
    </p:spTree>
    <p:extLst>
      <p:ext uri="{BB962C8B-B14F-4D97-AF65-F5344CB8AC3E}">
        <p14:creationId xmlns:p14="http://schemas.microsoft.com/office/powerpoint/2010/main" val="4016978106"/>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7">
            <a:extLst>
              <a:ext uri="{FF2B5EF4-FFF2-40B4-BE49-F238E27FC236}">
                <a16:creationId xmlns:a16="http://schemas.microsoft.com/office/drawing/2014/main" id="{A0D70C8A-A50E-4B41-86A2-E2F855812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7" name="Rectangle 9">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useBgFill="1">
        <p:nvSpPr>
          <p:cNvPr id="18" name="Rectangle 11">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sp>
      <p:sp>
        <p:nvSpPr>
          <p:cNvPr id="23" name="コンテンツ プレースホルダー 2">
            <a:extLst>
              <a:ext uri="{FF2B5EF4-FFF2-40B4-BE49-F238E27FC236}">
                <a16:creationId xmlns:a16="http://schemas.microsoft.com/office/drawing/2014/main" id="{825BB384-7C89-42E5-BB95-8E3483E784F3}"/>
              </a:ext>
            </a:extLst>
          </p:cNvPr>
          <p:cNvSpPr txBox="1">
            <a:spLocks/>
          </p:cNvSpPr>
          <p:nvPr/>
        </p:nvSpPr>
        <p:spPr>
          <a:xfrm>
            <a:off x="5450654" y="2153249"/>
            <a:ext cx="6282169" cy="3215749"/>
          </a:xfrm>
          <a:prstGeom prst="rect">
            <a:avLst/>
          </a:prstGeom>
        </p:spPr>
        <p:txBody>
          <a:bodyPr vert="horz" lIns="91440" tIns="45720" rIns="91440" bIns="45720" rtlCol="0" anchor="t">
            <a:normAutofit/>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kumimoji="1"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9pPr>
          </a:lstStyle>
          <a:p>
            <a:pPr marL="0" indent="0">
              <a:buFont typeface="Garamond" pitchFamily="18" charset="0"/>
              <a:buNone/>
            </a:pPr>
            <a:r>
              <a:rPr lang="en-US" sz="2400">
                <a:solidFill>
                  <a:srgbClr val="FFFFFF"/>
                </a:solidFill>
                <a:latin typeface="UD Digi Kyokasho NK-R"/>
                <a:ea typeface="+mn-lt"/>
                <a:cs typeface="+mn-lt"/>
              </a:rPr>
              <a:t>　</a:t>
            </a:r>
            <a:endParaRPr lang="ja-JP" altLang="en-US" dirty="0">
              <a:solidFill>
                <a:srgbClr val="FFFFFF"/>
              </a:solidFill>
              <a:latin typeface="UD Digi Kyokasho NK-R"/>
              <a:ea typeface="UD Digi Kyokasho NK-R"/>
            </a:endParaRPr>
          </a:p>
        </p:txBody>
      </p:sp>
      <p:sp>
        <p:nvSpPr>
          <p:cNvPr id="24" name="四角形: 角を丸くする 23">
            <a:extLst>
              <a:ext uri="{FF2B5EF4-FFF2-40B4-BE49-F238E27FC236}">
                <a16:creationId xmlns:a16="http://schemas.microsoft.com/office/drawing/2014/main" id="{E8E91A54-335B-4555-BACD-734FBAE0C49E}"/>
              </a:ext>
            </a:extLst>
          </p:cNvPr>
          <p:cNvSpPr/>
          <p:nvPr/>
        </p:nvSpPr>
        <p:spPr>
          <a:xfrm>
            <a:off x="368575" y="3351753"/>
            <a:ext cx="3627120" cy="174856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solidFill>
                <a:srgbClr val="FFFFFF"/>
              </a:solidFill>
            </a:endParaRPr>
          </a:p>
        </p:txBody>
      </p:sp>
      <p:sp>
        <p:nvSpPr>
          <p:cNvPr id="25" name="テキスト ボックス 24">
            <a:extLst>
              <a:ext uri="{FF2B5EF4-FFF2-40B4-BE49-F238E27FC236}">
                <a16:creationId xmlns:a16="http://schemas.microsoft.com/office/drawing/2014/main" id="{3911FDC7-6630-4E39-BC42-4D1476FD530E}"/>
              </a:ext>
            </a:extLst>
          </p:cNvPr>
          <p:cNvSpPr txBox="1"/>
          <p:nvPr/>
        </p:nvSpPr>
        <p:spPr>
          <a:xfrm>
            <a:off x="573411" y="4002529"/>
            <a:ext cx="3328001"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ja-JP" sz="3200" b="1" dirty="0">
                <a:latin typeface="UD Digi Kyokasho NK-R"/>
                <a:ea typeface="UD Digi Kyokasho NK-R"/>
                <a:cs typeface="+mn-lt"/>
              </a:rPr>
              <a:t>コミュニケーション</a:t>
            </a:r>
            <a:endParaRPr lang="ja-JP" sz="3200" b="1" dirty="0">
              <a:latin typeface="UD Digi Kyokasho NK-R"/>
              <a:ea typeface="UD Digi Kyokasho NK-R"/>
            </a:endParaRPr>
          </a:p>
        </p:txBody>
      </p:sp>
      <p:sp>
        <p:nvSpPr>
          <p:cNvPr id="28" name="四角形: 角を丸くする 27">
            <a:extLst>
              <a:ext uri="{FF2B5EF4-FFF2-40B4-BE49-F238E27FC236}">
                <a16:creationId xmlns:a16="http://schemas.microsoft.com/office/drawing/2014/main" id="{FA3472B1-6CD3-4C59-BD17-BA1EAA87F4F2}"/>
              </a:ext>
            </a:extLst>
          </p:cNvPr>
          <p:cNvSpPr/>
          <p:nvPr/>
        </p:nvSpPr>
        <p:spPr>
          <a:xfrm>
            <a:off x="5069840" y="2734397"/>
            <a:ext cx="1879600" cy="3215749"/>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solidFill>
                <a:srgbClr val="FFFFFF"/>
              </a:solidFill>
            </a:endParaRPr>
          </a:p>
        </p:txBody>
      </p:sp>
      <p:sp>
        <p:nvSpPr>
          <p:cNvPr id="29" name="四角形: 角を丸くする 28">
            <a:extLst>
              <a:ext uri="{FF2B5EF4-FFF2-40B4-BE49-F238E27FC236}">
                <a16:creationId xmlns:a16="http://schemas.microsoft.com/office/drawing/2014/main" id="{62A47B5F-4C29-4C9E-AD77-718E38EA4948}"/>
              </a:ext>
            </a:extLst>
          </p:cNvPr>
          <p:cNvSpPr/>
          <p:nvPr/>
        </p:nvSpPr>
        <p:spPr>
          <a:xfrm>
            <a:off x="8281130" y="1981576"/>
            <a:ext cx="3451693" cy="4439544"/>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solidFill>
                <a:srgbClr val="FFFFFF"/>
              </a:solidFill>
            </a:endParaRPr>
          </a:p>
        </p:txBody>
      </p:sp>
      <p:sp>
        <p:nvSpPr>
          <p:cNvPr id="30" name="テキスト ボックス 29">
            <a:extLst>
              <a:ext uri="{FF2B5EF4-FFF2-40B4-BE49-F238E27FC236}">
                <a16:creationId xmlns:a16="http://schemas.microsoft.com/office/drawing/2014/main" id="{0D468338-D5C0-49D8-BF03-D2CA415F544C}"/>
              </a:ext>
            </a:extLst>
          </p:cNvPr>
          <p:cNvSpPr txBox="1"/>
          <p:nvPr/>
        </p:nvSpPr>
        <p:spPr>
          <a:xfrm>
            <a:off x="5423301" y="3026785"/>
            <a:ext cx="1308588" cy="25101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lnSpc>
                <a:spcPct val="150000"/>
              </a:lnSpc>
            </a:pPr>
            <a:r>
              <a:rPr lang="ja-JP" altLang="en-US" sz="3600" b="1" dirty="0">
                <a:latin typeface="UD Digi Kyokasho NK-R"/>
                <a:ea typeface="UD Digi Kyokasho NK-R"/>
                <a:cs typeface="+mn-lt"/>
              </a:rPr>
              <a:t>言語</a:t>
            </a:r>
            <a:endParaRPr lang="en-US" altLang="ja-JP" sz="3600" b="1" dirty="0">
              <a:latin typeface="UD Digi Kyokasho NK-R"/>
              <a:ea typeface="UD Digi Kyokasho NK-R"/>
              <a:cs typeface="+mn-lt"/>
            </a:endParaRPr>
          </a:p>
          <a:p>
            <a:pPr algn="l">
              <a:lnSpc>
                <a:spcPct val="150000"/>
              </a:lnSpc>
            </a:pPr>
            <a:r>
              <a:rPr lang="ja-JP" altLang="en-US" sz="3600" b="1" dirty="0">
                <a:latin typeface="UD Digi Kyokasho NK-R"/>
                <a:ea typeface="UD Digi Kyokasho NK-R"/>
                <a:cs typeface="+mn-lt"/>
              </a:rPr>
              <a:t>心理</a:t>
            </a:r>
            <a:endParaRPr lang="en-US" altLang="ja-JP" sz="3600" b="1" dirty="0">
              <a:latin typeface="UD Digi Kyokasho NK-R"/>
              <a:ea typeface="UD Digi Kyokasho NK-R"/>
              <a:cs typeface="+mn-lt"/>
            </a:endParaRPr>
          </a:p>
          <a:p>
            <a:pPr algn="l">
              <a:lnSpc>
                <a:spcPct val="150000"/>
              </a:lnSpc>
            </a:pPr>
            <a:r>
              <a:rPr lang="ja-JP" altLang="en-US" sz="3600" b="1" dirty="0">
                <a:latin typeface="UD Digi Kyokasho NK-R"/>
                <a:ea typeface="UD Digi Kyokasho NK-R"/>
                <a:cs typeface="+mn-lt"/>
              </a:rPr>
              <a:t>社会</a:t>
            </a:r>
            <a:endParaRPr lang="ja-JP" sz="3600" b="1" dirty="0">
              <a:latin typeface="UD Digi Kyokasho NK-R"/>
              <a:ea typeface="UD Digi Kyokasho NK-R"/>
            </a:endParaRPr>
          </a:p>
        </p:txBody>
      </p:sp>
      <p:sp>
        <p:nvSpPr>
          <p:cNvPr id="31" name="テキスト ボックス 30">
            <a:extLst>
              <a:ext uri="{FF2B5EF4-FFF2-40B4-BE49-F238E27FC236}">
                <a16:creationId xmlns:a16="http://schemas.microsoft.com/office/drawing/2014/main" id="{C2EC6EE9-8AE2-4C91-AE4D-B4D1598ED266}"/>
              </a:ext>
            </a:extLst>
          </p:cNvPr>
          <p:cNvSpPr txBox="1"/>
          <p:nvPr/>
        </p:nvSpPr>
        <p:spPr>
          <a:xfrm>
            <a:off x="8564880" y="2360210"/>
            <a:ext cx="3053709" cy="37188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lnSpc>
                <a:spcPct val="150000"/>
              </a:lnSpc>
            </a:pPr>
            <a:r>
              <a:rPr lang="ja-JP" altLang="en-US" sz="3200" b="1" dirty="0">
                <a:latin typeface="UD Digi Kyokasho NK-R"/>
                <a:ea typeface="UD Digi Kyokasho NK-R"/>
                <a:cs typeface="+mn-lt"/>
              </a:rPr>
              <a:t>世界の中の日本</a:t>
            </a:r>
            <a:endParaRPr lang="en-US" altLang="ja-JP" sz="3200" b="1" dirty="0">
              <a:latin typeface="UD Digi Kyokasho NK-R"/>
              <a:ea typeface="UD Digi Kyokasho NK-R"/>
              <a:cs typeface="+mn-lt"/>
            </a:endParaRPr>
          </a:p>
          <a:p>
            <a:pPr algn="l">
              <a:lnSpc>
                <a:spcPct val="150000"/>
              </a:lnSpc>
            </a:pPr>
            <a:r>
              <a:rPr lang="ja-JP" altLang="en-US" sz="3200" b="1" dirty="0">
                <a:latin typeface="UD Digi Kyokasho NK-R"/>
                <a:ea typeface="UD Digi Kyokasho NK-R"/>
                <a:cs typeface="+mn-lt"/>
              </a:rPr>
              <a:t>言語</a:t>
            </a:r>
            <a:endParaRPr lang="en-US" altLang="ja-JP" sz="3200" b="1" dirty="0">
              <a:latin typeface="UD Digi Kyokasho NK-R"/>
              <a:ea typeface="UD Digi Kyokasho NK-R"/>
              <a:cs typeface="+mn-lt"/>
            </a:endParaRPr>
          </a:p>
          <a:p>
            <a:pPr algn="l">
              <a:lnSpc>
                <a:spcPct val="150000"/>
              </a:lnSpc>
            </a:pPr>
            <a:r>
              <a:rPr lang="ja-JP" altLang="en-US" sz="3200" b="1" dirty="0">
                <a:latin typeface="UD Digi Kyokasho NK-R"/>
                <a:ea typeface="UD Digi Kyokasho NK-R"/>
                <a:cs typeface="+mn-lt"/>
              </a:rPr>
              <a:t>心理</a:t>
            </a:r>
            <a:endParaRPr lang="en-US" altLang="ja-JP" sz="3200" b="1" dirty="0">
              <a:latin typeface="UD Digi Kyokasho NK-R"/>
              <a:ea typeface="UD Digi Kyokasho NK-R"/>
              <a:cs typeface="+mn-lt"/>
            </a:endParaRPr>
          </a:p>
          <a:p>
            <a:pPr algn="l">
              <a:lnSpc>
                <a:spcPct val="150000"/>
              </a:lnSpc>
            </a:pPr>
            <a:r>
              <a:rPr lang="ja-JP" altLang="en-US" sz="3200" b="1" dirty="0">
                <a:latin typeface="UD Digi Kyokasho NK-R"/>
                <a:ea typeface="UD Digi Kyokasho NK-R"/>
                <a:cs typeface="+mn-lt"/>
              </a:rPr>
              <a:t>社会</a:t>
            </a:r>
            <a:endParaRPr lang="en-US" altLang="ja-JP" sz="3200" b="1" dirty="0">
              <a:latin typeface="UD Digi Kyokasho NK-R"/>
              <a:ea typeface="UD Digi Kyokasho NK-R"/>
              <a:cs typeface="+mn-lt"/>
            </a:endParaRPr>
          </a:p>
          <a:p>
            <a:pPr algn="l">
              <a:lnSpc>
                <a:spcPct val="150000"/>
              </a:lnSpc>
            </a:pPr>
            <a:r>
              <a:rPr lang="ja-JP" altLang="en-US" sz="3200" b="1" dirty="0">
                <a:latin typeface="UD Digi Kyokasho NK-R"/>
                <a:ea typeface="UD Digi Kyokasho NK-R"/>
                <a:cs typeface="+mn-lt"/>
              </a:rPr>
              <a:t>教育</a:t>
            </a:r>
            <a:endParaRPr lang="ja-JP" sz="3200" b="1" dirty="0">
              <a:latin typeface="UD Digi Kyokasho NK-R"/>
              <a:ea typeface="UD Digi Kyokasho NK-R"/>
            </a:endParaRPr>
          </a:p>
        </p:txBody>
      </p:sp>
      <p:sp>
        <p:nvSpPr>
          <p:cNvPr id="32" name="タイトル 1">
            <a:extLst>
              <a:ext uri="{FF2B5EF4-FFF2-40B4-BE49-F238E27FC236}">
                <a16:creationId xmlns:a16="http://schemas.microsoft.com/office/drawing/2014/main" id="{DCA59DC8-CB6D-4E83-B8FC-C29DA8464867}"/>
              </a:ext>
            </a:extLst>
          </p:cNvPr>
          <p:cNvSpPr txBox="1">
            <a:spLocks/>
          </p:cNvSpPr>
          <p:nvPr/>
        </p:nvSpPr>
        <p:spPr>
          <a:xfrm>
            <a:off x="735725" y="644392"/>
            <a:ext cx="10289628" cy="1038302"/>
          </a:xfrm>
          <a:prstGeom prst="rect">
            <a:avLst/>
          </a:prstGeom>
        </p:spPr>
        <p:txBody>
          <a:bodyPr anchor="b">
            <a:normAutofit/>
          </a:bodyPr>
          <a:lstStyle>
            <a:lvl1pPr algn="l" defTabSz="914400" rtl="0" eaLnBrk="1" latinLnBrk="0" hangingPunct="1">
              <a:lnSpc>
                <a:spcPct val="90000"/>
              </a:lnSpc>
              <a:spcBef>
                <a:spcPct val="0"/>
              </a:spcBef>
              <a:buNone/>
              <a:defRPr kumimoji="1" lang="en-US" sz="4800" kern="1200" cap="none" spc="0" baseline="0" dirty="0">
                <a:solidFill>
                  <a:schemeClr val="tx1">
                    <a:lumMod val="85000"/>
                    <a:lumOff val="15000"/>
                  </a:schemeClr>
                </a:solidFill>
                <a:effectLst/>
                <a:latin typeface="+mj-lt"/>
                <a:ea typeface="+mn-ea"/>
                <a:cs typeface="+mn-cs"/>
              </a:defRPr>
            </a:lvl1pPr>
          </a:lstStyle>
          <a:p>
            <a:r>
              <a:rPr lang="ja-JP" b="1" dirty="0">
                <a:latin typeface="UD Digi Kyokasho NK-R"/>
                <a:ea typeface="UD Digi Kyokasho NK-R"/>
                <a:cs typeface="+mj-lt"/>
              </a:rPr>
              <a:t>日本語</a:t>
            </a:r>
            <a:r>
              <a:rPr lang="ja-JP" altLang="en-US" b="1" dirty="0">
                <a:latin typeface="UD Digi Kyokasho NK-R"/>
                <a:ea typeface="UD Digi Kyokasho NK-R"/>
                <a:cs typeface="+mj-lt"/>
              </a:rPr>
              <a:t>教育能力検定</a:t>
            </a:r>
            <a:r>
              <a:rPr lang="ja-JP" b="1" dirty="0">
                <a:latin typeface="UD Digi Kyokasho NK-R"/>
                <a:ea typeface="UD Digi Kyokasho NK-R"/>
                <a:cs typeface="+mj-lt"/>
              </a:rPr>
              <a:t>試験の出題</a:t>
            </a:r>
            <a:r>
              <a:rPr lang="ja-JP" altLang="en-US" b="1" dirty="0">
                <a:latin typeface="UD Digi Kyokasho NK-R"/>
                <a:ea typeface="UD Digi Kyokasho NK-R"/>
                <a:cs typeface="+mj-lt"/>
              </a:rPr>
              <a:t>範囲</a:t>
            </a:r>
            <a:endParaRPr lang="ja-JP" b="1" dirty="0">
              <a:latin typeface="UD Digi Kyokasho NK-R"/>
              <a:ea typeface="UD Digi Kyokasho NK-R"/>
            </a:endParaRPr>
          </a:p>
        </p:txBody>
      </p:sp>
      <p:sp>
        <p:nvSpPr>
          <p:cNvPr id="3" name="左中かっこ 2">
            <a:extLst>
              <a:ext uri="{FF2B5EF4-FFF2-40B4-BE49-F238E27FC236}">
                <a16:creationId xmlns:a16="http://schemas.microsoft.com/office/drawing/2014/main" id="{9AC5D34B-C76D-4E92-8F2F-6BD0D92050B2}"/>
              </a:ext>
            </a:extLst>
          </p:cNvPr>
          <p:cNvSpPr/>
          <p:nvPr/>
        </p:nvSpPr>
        <p:spPr>
          <a:xfrm>
            <a:off x="4174522" y="2858050"/>
            <a:ext cx="635493" cy="2801070"/>
          </a:xfrm>
          <a:prstGeom prst="leftBrace">
            <a:avLst/>
          </a:prstGeom>
          <a:ln w="57150"/>
        </p:spPr>
        <p:style>
          <a:lnRef idx="1">
            <a:schemeClr val="accent3"/>
          </a:lnRef>
          <a:fillRef idx="0">
            <a:schemeClr val="accent3"/>
          </a:fillRef>
          <a:effectRef idx="0">
            <a:schemeClr val="accent3"/>
          </a:effectRef>
          <a:fontRef idx="minor">
            <a:schemeClr val="tx1"/>
          </a:fontRef>
        </p:style>
        <p:txBody>
          <a:bodyPr rtlCol="0" anchor="ctr"/>
          <a:lstStyle/>
          <a:p>
            <a:pPr algn="ctr"/>
            <a:endParaRPr kumimoji="1" lang="ja-JP" altLang="en-US"/>
          </a:p>
        </p:txBody>
      </p:sp>
      <p:sp>
        <p:nvSpPr>
          <p:cNvPr id="19" name="左中かっこ 18">
            <a:extLst>
              <a:ext uri="{FF2B5EF4-FFF2-40B4-BE49-F238E27FC236}">
                <a16:creationId xmlns:a16="http://schemas.microsoft.com/office/drawing/2014/main" id="{7426C174-973F-4E3A-A523-143649E46549}"/>
              </a:ext>
            </a:extLst>
          </p:cNvPr>
          <p:cNvSpPr/>
          <p:nvPr/>
        </p:nvSpPr>
        <p:spPr>
          <a:xfrm>
            <a:off x="7359496" y="2640605"/>
            <a:ext cx="721537" cy="3309541"/>
          </a:xfrm>
          <a:prstGeom prst="leftBrace">
            <a:avLst/>
          </a:prstGeom>
          <a:ln w="57150"/>
        </p:spPr>
        <p:style>
          <a:lnRef idx="1">
            <a:schemeClr val="accent3"/>
          </a:lnRef>
          <a:fillRef idx="0">
            <a:schemeClr val="accent3"/>
          </a:fillRef>
          <a:effectRef idx="0">
            <a:schemeClr val="accent3"/>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245592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7">
            <a:extLst>
              <a:ext uri="{FF2B5EF4-FFF2-40B4-BE49-F238E27FC236}">
                <a16:creationId xmlns:a16="http://schemas.microsoft.com/office/drawing/2014/main" id="{A0D70C8A-A50E-4B41-86A2-E2F855812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7" name="Rectangle 9">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useBgFill="1">
        <p:nvSpPr>
          <p:cNvPr id="18" name="Rectangle 11">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sp>
      <p:sp>
        <p:nvSpPr>
          <p:cNvPr id="2" name="テキスト ボックス 1">
            <a:extLst>
              <a:ext uri="{FF2B5EF4-FFF2-40B4-BE49-F238E27FC236}">
                <a16:creationId xmlns:a16="http://schemas.microsoft.com/office/drawing/2014/main" id="{1EB680D0-6006-43C2-9F0D-0708B8742BD6}"/>
              </a:ext>
            </a:extLst>
          </p:cNvPr>
          <p:cNvSpPr txBox="1"/>
          <p:nvPr/>
        </p:nvSpPr>
        <p:spPr>
          <a:xfrm>
            <a:off x="1199896" y="1176994"/>
            <a:ext cx="9792208" cy="152707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endParaRPr kumimoji="0" lang="en-US" altLang="ja-JP" sz="4400" b="0"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ＭＳ ゴシック" panose="020B0609070205080204" pitchFamily="49" charset="-128"/>
              <a:cs typeface="+mn-cs"/>
            </a:endParaRPr>
          </a:p>
        </p:txBody>
      </p:sp>
      <p:sp>
        <p:nvSpPr>
          <p:cNvPr id="7" name="タイトル 1">
            <a:extLst>
              <a:ext uri="{FF2B5EF4-FFF2-40B4-BE49-F238E27FC236}">
                <a16:creationId xmlns:a16="http://schemas.microsoft.com/office/drawing/2014/main" id="{7AC52482-D179-43C6-9E12-645E77C5ED6E}"/>
              </a:ext>
            </a:extLst>
          </p:cNvPr>
          <p:cNvSpPr txBox="1">
            <a:spLocks/>
          </p:cNvSpPr>
          <p:nvPr/>
        </p:nvSpPr>
        <p:spPr>
          <a:xfrm>
            <a:off x="350769" y="256392"/>
            <a:ext cx="4266342" cy="1062644"/>
          </a:xfrm>
          <a:prstGeom prst="rect">
            <a:avLst/>
          </a:prstGeom>
        </p:spPr>
        <p:txBody>
          <a:bodyPr anchor="b">
            <a:normAutofit/>
          </a:bodyPr>
          <a:lstStyle>
            <a:lvl1pPr algn="l" defTabSz="914400" rtl="0" eaLnBrk="1" latinLnBrk="0" hangingPunct="1">
              <a:lnSpc>
                <a:spcPct val="90000"/>
              </a:lnSpc>
              <a:spcBef>
                <a:spcPct val="0"/>
              </a:spcBef>
              <a:buNone/>
              <a:defRPr kumimoji="1" lang="en-US" sz="4800" kern="1200" cap="none" spc="0" baseline="0" dirty="0">
                <a:solidFill>
                  <a:schemeClr val="tx1">
                    <a:lumMod val="85000"/>
                    <a:lumOff val="15000"/>
                  </a:schemeClr>
                </a:solidFill>
                <a:effectLst/>
                <a:latin typeface="+mj-lt"/>
                <a:ea typeface="+mn-ea"/>
                <a:cs typeface="+mn-cs"/>
              </a:defRPr>
            </a:lvl1pPr>
          </a:lstStyle>
          <a:p>
            <a:r>
              <a:rPr lang="ja-JP" altLang="en-US" b="1" dirty="0">
                <a:latin typeface="UD Digi Kyokasho NK-R"/>
                <a:ea typeface="UD Digi Kyokasho NK-R"/>
                <a:cs typeface="+mj-lt"/>
              </a:rPr>
              <a:t>関連学術</a:t>
            </a:r>
            <a:r>
              <a:rPr lang="ja-JP" b="1" dirty="0">
                <a:latin typeface="UD Digi Kyokasho NK-R"/>
                <a:ea typeface="UD Digi Kyokasho NK-R"/>
                <a:cs typeface="+mj-lt"/>
              </a:rPr>
              <a:t>分野</a:t>
            </a:r>
            <a:endParaRPr lang="ja-JP" b="1" dirty="0">
              <a:latin typeface="UD Digi Kyokasho NK-R"/>
              <a:ea typeface="UD Digi Kyokasho NK-R"/>
            </a:endParaRPr>
          </a:p>
        </p:txBody>
      </p:sp>
      <p:sp>
        <p:nvSpPr>
          <p:cNvPr id="8" name="楕円 7">
            <a:extLst>
              <a:ext uri="{FF2B5EF4-FFF2-40B4-BE49-F238E27FC236}">
                <a16:creationId xmlns:a16="http://schemas.microsoft.com/office/drawing/2014/main" id="{991FFEC6-4890-4FF4-AF94-524FF14649CA}"/>
              </a:ext>
            </a:extLst>
          </p:cNvPr>
          <p:cNvSpPr/>
          <p:nvPr/>
        </p:nvSpPr>
        <p:spPr>
          <a:xfrm>
            <a:off x="8139177" y="4354859"/>
            <a:ext cx="2472611" cy="1055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sz="3600" dirty="0">
                <a:solidFill>
                  <a:schemeClr val="tx1"/>
                </a:solidFill>
                <a:latin typeface="UD Digi Kyokasho NK-R"/>
                <a:ea typeface="UD Digi Kyokasho NK-R"/>
                <a:cs typeface="+mn-lt"/>
              </a:rPr>
              <a:t>教育学</a:t>
            </a:r>
            <a:endParaRPr lang="ja-JP" sz="3600" dirty="0">
              <a:solidFill>
                <a:schemeClr val="tx1"/>
              </a:solidFill>
              <a:latin typeface="UD Digi Kyokasho NK-R"/>
              <a:ea typeface="UD Digi Kyokasho NK-R"/>
            </a:endParaRPr>
          </a:p>
        </p:txBody>
      </p:sp>
      <p:sp>
        <p:nvSpPr>
          <p:cNvPr id="9" name="楕円 8">
            <a:extLst>
              <a:ext uri="{FF2B5EF4-FFF2-40B4-BE49-F238E27FC236}">
                <a16:creationId xmlns:a16="http://schemas.microsoft.com/office/drawing/2014/main" id="{F24EFD29-1013-42DC-A8D3-D5D9B45BDCAE}"/>
              </a:ext>
            </a:extLst>
          </p:cNvPr>
          <p:cNvSpPr/>
          <p:nvPr/>
        </p:nvSpPr>
        <p:spPr>
          <a:xfrm>
            <a:off x="8758711" y="3318259"/>
            <a:ext cx="2927188" cy="1055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sz="3600" dirty="0">
                <a:solidFill>
                  <a:schemeClr val="tx1"/>
                </a:solidFill>
                <a:latin typeface="UD Digi Kyokasho NK-R"/>
                <a:ea typeface="UD Digi Kyokasho NK-R"/>
                <a:cs typeface="+mn-lt"/>
              </a:rPr>
              <a:t>情報</a:t>
            </a:r>
            <a:r>
              <a:rPr lang="ja-JP" altLang="en-US" sz="3600" dirty="0">
                <a:solidFill>
                  <a:schemeClr val="tx1"/>
                </a:solidFill>
                <a:latin typeface="UD Digi Kyokasho NK-R"/>
                <a:ea typeface="UD Digi Kyokasho NK-R"/>
                <a:cs typeface="+mn-lt"/>
              </a:rPr>
              <a:t>工</a:t>
            </a:r>
            <a:r>
              <a:rPr lang="ja-JP" sz="3600" dirty="0">
                <a:solidFill>
                  <a:schemeClr val="tx1"/>
                </a:solidFill>
                <a:latin typeface="UD Digi Kyokasho NK-R"/>
                <a:ea typeface="UD Digi Kyokasho NK-R"/>
                <a:cs typeface="+mn-lt"/>
              </a:rPr>
              <a:t>学</a:t>
            </a:r>
            <a:endParaRPr lang="ja-JP" sz="3600" dirty="0">
              <a:solidFill>
                <a:schemeClr val="tx1"/>
              </a:solidFill>
              <a:latin typeface="UD Digi Kyokasho NK-R"/>
              <a:ea typeface="UD Digi Kyokasho NK-R"/>
            </a:endParaRPr>
          </a:p>
        </p:txBody>
      </p:sp>
      <p:sp>
        <p:nvSpPr>
          <p:cNvPr id="10" name="楕円 9">
            <a:extLst>
              <a:ext uri="{FF2B5EF4-FFF2-40B4-BE49-F238E27FC236}">
                <a16:creationId xmlns:a16="http://schemas.microsoft.com/office/drawing/2014/main" id="{1DD453D1-6B91-4A49-A3D4-3808D403AAA5}"/>
              </a:ext>
            </a:extLst>
          </p:cNvPr>
          <p:cNvSpPr/>
          <p:nvPr/>
        </p:nvSpPr>
        <p:spPr>
          <a:xfrm>
            <a:off x="1074088" y="3788149"/>
            <a:ext cx="1867929" cy="9157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sz="2800" dirty="0">
                <a:solidFill>
                  <a:schemeClr val="tx1"/>
                </a:solidFill>
                <a:latin typeface="UD Digi Kyokasho NK-R"/>
                <a:ea typeface="UD Digi Kyokasho NK-R"/>
                <a:cs typeface="+mn-lt"/>
              </a:rPr>
              <a:t>経済学</a:t>
            </a:r>
            <a:endParaRPr lang="ja-JP" sz="2800" dirty="0">
              <a:solidFill>
                <a:schemeClr val="tx1"/>
              </a:solidFill>
              <a:latin typeface="UD Digi Kyokasho NK-R"/>
              <a:ea typeface="UD Digi Kyokasho NK-R"/>
            </a:endParaRPr>
          </a:p>
        </p:txBody>
      </p:sp>
      <p:sp>
        <p:nvSpPr>
          <p:cNvPr id="11" name="楕円 10">
            <a:extLst>
              <a:ext uri="{FF2B5EF4-FFF2-40B4-BE49-F238E27FC236}">
                <a16:creationId xmlns:a16="http://schemas.microsoft.com/office/drawing/2014/main" id="{BC2AC51D-4655-4DDE-9667-D267AD777112}"/>
              </a:ext>
            </a:extLst>
          </p:cNvPr>
          <p:cNvSpPr/>
          <p:nvPr/>
        </p:nvSpPr>
        <p:spPr>
          <a:xfrm>
            <a:off x="3536950" y="984059"/>
            <a:ext cx="5315862" cy="11454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sz="3200" dirty="0">
                <a:solidFill>
                  <a:schemeClr val="tx1"/>
                </a:solidFill>
                <a:latin typeface="UD Digi Kyokasho NK-R"/>
                <a:ea typeface="UD Digi Kyokasho NK-R"/>
                <a:cs typeface="+mn-lt"/>
              </a:rPr>
              <a:t>コミュニケーション学</a:t>
            </a:r>
            <a:endParaRPr lang="ja-JP" sz="3200" dirty="0">
              <a:solidFill>
                <a:schemeClr val="tx1"/>
              </a:solidFill>
              <a:latin typeface="UD Digi Kyokasho NK-R"/>
              <a:ea typeface="UD Digi Kyokasho NK-R"/>
            </a:endParaRPr>
          </a:p>
        </p:txBody>
      </p:sp>
      <p:sp>
        <p:nvSpPr>
          <p:cNvPr id="12" name="楕円 11">
            <a:extLst>
              <a:ext uri="{FF2B5EF4-FFF2-40B4-BE49-F238E27FC236}">
                <a16:creationId xmlns:a16="http://schemas.microsoft.com/office/drawing/2014/main" id="{0BB7BC9C-274B-47EF-83CD-BBE4C18D68F2}"/>
              </a:ext>
            </a:extLst>
          </p:cNvPr>
          <p:cNvSpPr/>
          <p:nvPr/>
        </p:nvSpPr>
        <p:spPr>
          <a:xfrm>
            <a:off x="2063869" y="4912346"/>
            <a:ext cx="1656616" cy="9968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sz="2800" dirty="0">
                <a:solidFill>
                  <a:schemeClr val="tx1"/>
                </a:solidFill>
                <a:latin typeface="UD Digi Kyokasho NK-R"/>
                <a:ea typeface="UD Digi Kyokasho NK-R"/>
                <a:cs typeface="+mn-lt"/>
              </a:rPr>
              <a:t>哲学</a:t>
            </a:r>
            <a:endParaRPr lang="ja-JP" sz="2800" dirty="0">
              <a:solidFill>
                <a:schemeClr val="tx1"/>
              </a:solidFill>
              <a:latin typeface="UD Digi Kyokasho NK-R"/>
              <a:ea typeface="UD Digi Kyokasho NK-R"/>
            </a:endParaRPr>
          </a:p>
        </p:txBody>
      </p:sp>
      <p:sp>
        <p:nvSpPr>
          <p:cNvPr id="13" name="楕円 12">
            <a:extLst>
              <a:ext uri="{FF2B5EF4-FFF2-40B4-BE49-F238E27FC236}">
                <a16:creationId xmlns:a16="http://schemas.microsoft.com/office/drawing/2014/main" id="{9A52518A-2D96-4669-9CE0-723FFEC619DC}"/>
              </a:ext>
            </a:extLst>
          </p:cNvPr>
          <p:cNvSpPr/>
          <p:nvPr/>
        </p:nvSpPr>
        <p:spPr>
          <a:xfrm>
            <a:off x="1227378" y="2545248"/>
            <a:ext cx="1931797" cy="102038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sz="2800" dirty="0">
                <a:solidFill>
                  <a:schemeClr val="tx1"/>
                </a:solidFill>
                <a:latin typeface="UD Digi Kyokasho NK-R"/>
                <a:ea typeface="UD Digi Kyokasho NK-R"/>
                <a:cs typeface="+mn-lt"/>
              </a:rPr>
              <a:t>社会学</a:t>
            </a:r>
            <a:endParaRPr lang="ja-JP" sz="2800" dirty="0">
              <a:solidFill>
                <a:schemeClr val="tx1"/>
              </a:solidFill>
              <a:latin typeface="UD Digi Kyokasho NK-R"/>
              <a:ea typeface="UD Digi Kyokasho NK-R"/>
            </a:endParaRPr>
          </a:p>
        </p:txBody>
      </p:sp>
      <p:sp>
        <p:nvSpPr>
          <p:cNvPr id="14" name="楕円 13">
            <a:extLst>
              <a:ext uri="{FF2B5EF4-FFF2-40B4-BE49-F238E27FC236}">
                <a16:creationId xmlns:a16="http://schemas.microsoft.com/office/drawing/2014/main" id="{726CC9FB-7B56-4E1F-A94D-CE6D952A697C}"/>
              </a:ext>
            </a:extLst>
          </p:cNvPr>
          <p:cNvSpPr/>
          <p:nvPr/>
        </p:nvSpPr>
        <p:spPr>
          <a:xfrm>
            <a:off x="3851032" y="4329009"/>
            <a:ext cx="4379583" cy="19202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sz="2800" b="1" dirty="0">
                <a:solidFill>
                  <a:schemeClr val="tx1"/>
                </a:solidFill>
                <a:effectLst>
                  <a:outerShdw blurRad="38100" dist="38100" dir="2700000" algn="tl">
                    <a:srgbClr val="000000">
                      <a:alpha val="43137"/>
                    </a:srgbClr>
                  </a:outerShdw>
                </a:effectLst>
                <a:latin typeface="UD Digi Kyokasho NK-R"/>
                <a:ea typeface="UD Digi Kyokasho NK-R"/>
                <a:cs typeface="+mn-lt"/>
              </a:rPr>
              <a:t>言語学・日本語学（音声・文法・語彙等々）    </a:t>
            </a:r>
            <a:endParaRPr lang="ja-JP" sz="2800" b="1" dirty="0">
              <a:solidFill>
                <a:schemeClr val="tx1"/>
              </a:solidFill>
              <a:effectLst>
                <a:outerShdw blurRad="38100" dist="38100" dir="2700000" algn="tl">
                  <a:srgbClr val="000000">
                    <a:alpha val="43137"/>
                  </a:srgbClr>
                </a:outerShdw>
              </a:effectLst>
              <a:latin typeface="UD Digi Kyokasho NK-R"/>
              <a:ea typeface="UD Digi Kyokasho NK-R"/>
            </a:endParaRPr>
          </a:p>
        </p:txBody>
      </p:sp>
      <p:sp>
        <p:nvSpPr>
          <p:cNvPr id="15" name="楕円 14">
            <a:extLst>
              <a:ext uri="{FF2B5EF4-FFF2-40B4-BE49-F238E27FC236}">
                <a16:creationId xmlns:a16="http://schemas.microsoft.com/office/drawing/2014/main" id="{56D8AB71-E0F0-4656-B4FF-21FBA065FEE3}"/>
              </a:ext>
            </a:extLst>
          </p:cNvPr>
          <p:cNvSpPr/>
          <p:nvPr/>
        </p:nvSpPr>
        <p:spPr>
          <a:xfrm>
            <a:off x="1129905" y="1623911"/>
            <a:ext cx="1867929" cy="9157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sz="2800" dirty="0">
                <a:solidFill>
                  <a:schemeClr val="tx1"/>
                </a:solidFill>
                <a:latin typeface="UD Digi Kyokasho NK-R"/>
                <a:ea typeface="UD Digi Kyokasho NK-R"/>
                <a:cs typeface="+mn-lt"/>
              </a:rPr>
              <a:t>政治学</a:t>
            </a:r>
            <a:endParaRPr lang="ja-JP" sz="2800" dirty="0">
              <a:solidFill>
                <a:schemeClr val="tx1"/>
              </a:solidFill>
              <a:latin typeface="UD Digi Kyokasho NK-R"/>
              <a:ea typeface="UD Digi Kyokasho NK-R"/>
            </a:endParaRPr>
          </a:p>
        </p:txBody>
      </p:sp>
      <p:sp>
        <p:nvSpPr>
          <p:cNvPr id="19" name="楕円 18">
            <a:extLst>
              <a:ext uri="{FF2B5EF4-FFF2-40B4-BE49-F238E27FC236}">
                <a16:creationId xmlns:a16="http://schemas.microsoft.com/office/drawing/2014/main" id="{EE83B38D-8243-447D-BDA1-A377C2226528}"/>
              </a:ext>
            </a:extLst>
          </p:cNvPr>
          <p:cNvSpPr/>
          <p:nvPr/>
        </p:nvSpPr>
        <p:spPr>
          <a:xfrm>
            <a:off x="2418035" y="1580942"/>
            <a:ext cx="7209163" cy="4346990"/>
          </a:xfrm>
          <a:prstGeom prst="ellipse">
            <a:avLst/>
          </a:prstGeom>
          <a:solidFill>
            <a:schemeClr val="accent1">
              <a:alpha val="0"/>
            </a:schemeClr>
          </a:solidFill>
          <a:effectLst>
            <a:glow rad="228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sz="6000" b="1" dirty="0">
                <a:solidFill>
                  <a:schemeClr val="tx1"/>
                </a:solidFill>
                <a:effectLst>
                  <a:outerShdw blurRad="38100" dist="38100" dir="2700000" algn="tl">
                    <a:srgbClr val="000000">
                      <a:alpha val="43137"/>
                    </a:srgbClr>
                  </a:outerShdw>
                </a:effectLst>
                <a:latin typeface="UD Digi Kyokasho NK-R"/>
                <a:ea typeface="UD Digi Kyokasho NK-R"/>
                <a:cs typeface="+mn-lt"/>
              </a:rPr>
              <a:t>応用言語学</a:t>
            </a:r>
            <a:endParaRPr lang="ja-JP" sz="6000" b="1" dirty="0">
              <a:solidFill>
                <a:schemeClr val="tx1"/>
              </a:solidFill>
              <a:effectLst>
                <a:outerShdw blurRad="38100" dist="38100" dir="2700000" algn="tl">
                  <a:srgbClr val="000000">
                    <a:alpha val="43137"/>
                  </a:srgbClr>
                </a:outerShdw>
              </a:effectLst>
              <a:latin typeface="UD Digi Kyokasho NK-R"/>
              <a:ea typeface="UD Digi Kyokasho NK-R"/>
            </a:endParaRPr>
          </a:p>
        </p:txBody>
      </p:sp>
      <p:sp>
        <p:nvSpPr>
          <p:cNvPr id="20" name="楕円 19">
            <a:extLst>
              <a:ext uri="{FF2B5EF4-FFF2-40B4-BE49-F238E27FC236}">
                <a16:creationId xmlns:a16="http://schemas.microsoft.com/office/drawing/2014/main" id="{D0D22197-0BCF-4855-8C56-86523F18C1CE}"/>
              </a:ext>
            </a:extLst>
          </p:cNvPr>
          <p:cNvSpPr/>
          <p:nvPr/>
        </p:nvSpPr>
        <p:spPr>
          <a:xfrm>
            <a:off x="8375480" y="1252179"/>
            <a:ext cx="2882604" cy="22079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sz="3600" dirty="0">
                <a:solidFill>
                  <a:schemeClr val="tx1"/>
                </a:solidFill>
                <a:latin typeface="UD Digi Kyokasho NK-R"/>
                <a:ea typeface="UD Digi Kyokasho NK-R"/>
                <a:cs typeface="+mn-lt"/>
              </a:rPr>
              <a:t>心理学</a:t>
            </a:r>
            <a:endParaRPr lang="ja-JP" sz="3600" dirty="0">
              <a:solidFill>
                <a:schemeClr val="tx1"/>
              </a:solidFill>
              <a:latin typeface="UD Digi Kyokasho NK-R"/>
              <a:ea typeface="UD Digi Kyokasho NK-R"/>
            </a:endParaRPr>
          </a:p>
        </p:txBody>
      </p:sp>
      <p:sp>
        <p:nvSpPr>
          <p:cNvPr id="21" name="楕円 20">
            <a:extLst>
              <a:ext uri="{FF2B5EF4-FFF2-40B4-BE49-F238E27FC236}">
                <a16:creationId xmlns:a16="http://schemas.microsoft.com/office/drawing/2014/main" id="{AD892C18-1AA4-4369-B121-DD63EE1CD520}"/>
              </a:ext>
            </a:extLst>
          </p:cNvPr>
          <p:cNvSpPr/>
          <p:nvPr/>
        </p:nvSpPr>
        <p:spPr>
          <a:xfrm>
            <a:off x="2668365" y="1994977"/>
            <a:ext cx="2927188" cy="96751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tx1"/>
                </a:solidFill>
                <a:effectLst>
                  <a:outerShdw blurRad="38100" dist="38100" dir="2700000" algn="tl">
                    <a:srgbClr val="000000">
                      <a:alpha val="43137"/>
                    </a:srgbClr>
                  </a:outerShdw>
                </a:effectLst>
                <a:latin typeface="UD Digi Kyokasho NK-R"/>
                <a:ea typeface="UD Digi Kyokasho NK-R"/>
                <a:cs typeface="UD デジタル 教科書体 NK-R"/>
              </a:rPr>
              <a:t>社会言語学</a:t>
            </a:r>
            <a:endParaRPr lang="ja-JP" altLang="en-US" sz="2800" b="1" dirty="0">
              <a:solidFill>
                <a:schemeClr val="tx1"/>
              </a:solidFill>
              <a:effectLst>
                <a:outerShdw blurRad="38100" dist="38100" dir="2700000" algn="tl">
                  <a:srgbClr val="000000">
                    <a:alpha val="43137"/>
                  </a:srgbClr>
                </a:outerShdw>
              </a:effectLst>
              <a:latin typeface="UD Digi Kyokasho NK-R"/>
              <a:ea typeface="UD Digi Kyokasho NK-R"/>
            </a:endParaRPr>
          </a:p>
        </p:txBody>
      </p:sp>
      <p:sp>
        <p:nvSpPr>
          <p:cNvPr id="22" name="楕円 21">
            <a:extLst>
              <a:ext uri="{FF2B5EF4-FFF2-40B4-BE49-F238E27FC236}">
                <a16:creationId xmlns:a16="http://schemas.microsoft.com/office/drawing/2014/main" id="{62A04BC1-0DDD-4FD5-923E-01CC88157F13}"/>
              </a:ext>
            </a:extLst>
          </p:cNvPr>
          <p:cNvSpPr/>
          <p:nvPr/>
        </p:nvSpPr>
        <p:spPr>
          <a:xfrm>
            <a:off x="6061815" y="2000683"/>
            <a:ext cx="2927188" cy="10559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sz="2800" b="1" dirty="0">
                <a:solidFill>
                  <a:schemeClr val="tx1"/>
                </a:solidFill>
                <a:effectLst>
                  <a:outerShdw blurRad="38100" dist="38100" dir="2700000" algn="tl">
                    <a:srgbClr val="000000">
                      <a:alpha val="43137"/>
                    </a:srgbClr>
                  </a:outerShdw>
                </a:effectLst>
                <a:latin typeface="UD Digi Kyokasho NK-R"/>
                <a:ea typeface="UD Digi Kyokasho NK-R"/>
                <a:cs typeface="+mn-lt"/>
              </a:rPr>
              <a:t>心理言語学</a:t>
            </a:r>
            <a:endParaRPr lang="ja-JP" sz="2800" b="1" dirty="0">
              <a:solidFill>
                <a:schemeClr val="tx1"/>
              </a:solidFill>
              <a:effectLst>
                <a:outerShdw blurRad="38100" dist="38100" dir="2700000" algn="tl">
                  <a:srgbClr val="000000">
                    <a:alpha val="43137"/>
                  </a:srgbClr>
                </a:outerShdw>
              </a:effectLst>
              <a:latin typeface="UD Digi Kyokasho NK-R"/>
              <a:ea typeface="UD Digi Kyokasho NK-R"/>
            </a:endParaRPr>
          </a:p>
        </p:txBody>
      </p:sp>
      <p:sp>
        <p:nvSpPr>
          <p:cNvPr id="23" name="楕円 22">
            <a:extLst>
              <a:ext uri="{FF2B5EF4-FFF2-40B4-BE49-F238E27FC236}">
                <a16:creationId xmlns:a16="http://schemas.microsoft.com/office/drawing/2014/main" id="{E66C5813-4340-4798-8571-2398D48CAC5D}"/>
              </a:ext>
            </a:extLst>
          </p:cNvPr>
          <p:cNvSpPr/>
          <p:nvPr/>
        </p:nvSpPr>
        <p:spPr>
          <a:xfrm>
            <a:off x="7939720" y="5438374"/>
            <a:ext cx="2232229" cy="8604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tx1"/>
                </a:solidFill>
                <a:latin typeface="UD Digi Kyokasho NK-R"/>
                <a:ea typeface="UD Digi Kyokasho NK-R"/>
              </a:rPr>
              <a:t>文学</a:t>
            </a:r>
            <a:endParaRPr lang="ja-JP" sz="3600" dirty="0">
              <a:solidFill>
                <a:schemeClr val="tx1"/>
              </a:solidFill>
              <a:latin typeface="UD Digi Kyokasho NK-R"/>
              <a:ea typeface="UD Digi Kyokasho NK-R"/>
            </a:endParaRPr>
          </a:p>
        </p:txBody>
      </p:sp>
    </p:spTree>
    <p:extLst>
      <p:ext uri="{BB962C8B-B14F-4D97-AF65-F5344CB8AC3E}">
        <p14:creationId xmlns:p14="http://schemas.microsoft.com/office/powerpoint/2010/main" val="1768162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500"/>
                                        <p:tgtEl>
                                          <p:spTgt spid="1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500"/>
                                        <p:tgtEl>
                                          <p:spTgt spid="15"/>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500"/>
                                        <p:tgtEl>
                                          <p:spTgt spid="19"/>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fade">
                                      <p:cBhvr>
                                        <p:cTn id="34" dur="500"/>
                                        <p:tgtEl>
                                          <p:spTgt spid="20"/>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fade">
                                      <p:cBhvr>
                                        <p:cTn id="37" dur="500"/>
                                        <p:tgtEl>
                                          <p:spTgt spid="2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2"/>
                                        </p:tgtEl>
                                        <p:attrNameLst>
                                          <p:attrName>style.visibility</p:attrName>
                                        </p:attrNameLst>
                                      </p:cBhvr>
                                      <p:to>
                                        <p:strVal val="visible"/>
                                      </p:to>
                                    </p:set>
                                    <p:animEffect transition="in" filter="fade">
                                      <p:cBhvr>
                                        <p:cTn id="40" dur="500"/>
                                        <p:tgtEl>
                                          <p:spTgt spid="22"/>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fade">
                                      <p:cBhvr>
                                        <p:cTn id="43"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19" grpId="0" animBg="1"/>
      <p:bldP spid="20" grpId="0" animBg="1"/>
      <p:bldP spid="21" grpId="0" animBg="1"/>
      <p:bldP spid="22" grpId="0" animBg="1"/>
      <p:bldP spid="2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7">
            <a:extLst>
              <a:ext uri="{FF2B5EF4-FFF2-40B4-BE49-F238E27FC236}">
                <a16:creationId xmlns:a16="http://schemas.microsoft.com/office/drawing/2014/main" id="{A0D70C8A-A50E-4B41-86A2-E2F855812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7" name="Rectangle 9">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8" name="Rectangle 11">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sp>
      <p:sp>
        <p:nvSpPr>
          <p:cNvPr id="2" name="テキスト ボックス 1">
            <a:extLst>
              <a:ext uri="{FF2B5EF4-FFF2-40B4-BE49-F238E27FC236}">
                <a16:creationId xmlns:a16="http://schemas.microsoft.com/office/drawing/2014/main" id="{1EB680D0-6006-43C2-9F0D-0708B8742BD6}"/>
              </a:ext>
            </a:extLst>
          </p:cNvPr>
          <p:cNvSpPr txBox="1"/>
          <p:nvPr/>
        </p:nvSpPr>
        <p:spPr>
          <a:xfrm>
            <a:off x="1151128" y="1150844"/>
            <a:ext cx="9792208" cy="152707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defTabSz="914400">
              <a:lnSpc>
                <a:spcPct val="90000"/>
              </a:lnSpc>
              <a:spcBef>
                <a:spcPct val="0"/>
              </a:spcBef>
              <a:spcAft>
                <a:spcPts val="600"/>
              </a:spcAft>
            </a:pPr>
            <a:r>
              <a:rPr lang="ja-JP" altLang="en-US" sz="40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新しい「</a:t>
            </a:r>
            <a:r>
              <a:rPr lang="ja-JP" altLang="en-US" sz="4000" b="1"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日本語教育人材</a:t>
            </a:r>
            <a:r>
              <a:rPr lang="ja-JP" altLang="en-US" sz="40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」養成の方針</a:t>
            </a:r>
            <a:br>
              <a:rPr lang="en-US" altLang="ja-JP" sz="40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br>
            <a:r>
              <a:rPr lang="ja-JP" altLang="en-US" sz="40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（国語審議会分科会答申）</a:t>
            </a:r>
            <a:r>
              <a:rPr lang="en-US" altLang="ja-JP" sz="40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 </a:t>
            </a:r>
          </a:p>
          <a:p>
            <a:pPr defTabSz="914400">
              <a:lnSpc>
                <a:spcPct val="90000"/>
              </a:lnSpc>
              <a:spcBef>
                <a:spcPct val="0"/>
              </a:spcBef>
              <a:spcAft>
                <a:spcPts val="600"/>
              </a:spcAft>
            </a:pPr>
            <a:endParaRPr lang="en-US" altLang="ja-JP" sz="4400" dirty="0">
              <a:solidFill>
                <a:schemeClr val="tx1">
                  <a:lumMod val="85000"/>
                  <a:lumOff val="15000"/>
                </a:schemeClr>
              </a:solidFill>
              <a:latin typeface="+mj-lt"/>
            </a:endParaRPr>
          </a:p>
        </p:txBody>
      </p:sp>
      <p:sp>
        <p:nvSpPr>
          <p:cNvPr id="3" name="テキスト ボックス 2">
            <a:extLst>
              <a:ext uri="{FF2B5EF4-FFF2-40B4-BE49-F238E27FC236}">
                <a16:creationId xmlns:a16="http://schemas.microsoft.com/office/drawing/2014/main" id="{31526FE3-25E9-4CB8-8114-C9039BB32EDD}"/>
              </a:ext>
            </a:extLst>
          </p:cNvPr>
          <p:cNvSpPr txBox="1"/>
          <p:nvPr/>
        </p:nvSpPr>
        <p:spPr>
          <a:xfrm>
            <a:off x="1175512" y="2557849"/>
            <a:ext cx="9387385" cy="3407862"/>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fontScale="77500" lnSpcReduction="20000"/>
          </a:bodyPr>
          <a:lstStyle/>
          <a:p>
            <a:pPr defTabSz="914400">
              <a:spcAft>
                <a:spcPts val="600"/>
              </a:spcAft>
              <a:buClr>
                <a:schemeClr val="tx1">
                  <a:lumMod val="85000"/>
                  <a:lumOff val="15000"/>
                </a:schemeClr>
              </a:buClr>
            </a:pPr>
            <a:r>
              <a:rPr lang="ja-JP" altLang="en-US" sz="40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新しい「</a:t>
            </a:r>
            <a:r>
              <a:rPr lang="ja-JP" altLang="en-US" sz="4000" b="1"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公認日本語教師</a:t>
            </a:r>
            <a:r>
              <a:rPr lang="ja-JP" altLang="en-US" sz="40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（仮称）」資格の創設との報道も</a:t>
            </a:r>
            <a:r>
              <a:rPr lang="ja-JP" altLang="en-US"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（朝日新聞</a:t>
            </a:r>
            <a:r>
              <a:rPr lang="en-US" altLang="ja-JP"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2019</a:t>
            </a:r>
            <a:r>
              <a:rPr lang="ja-JP" altLang="en-US"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年</a:t>
            </a:r>
            <a:r>
              <a:rPr lang="en-US" altLang="ja-JP"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9</a:t>
            </a:r>
            <a:r>
              <a:rPr lang="ja-JP" altLang="en-US"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月</a:t>
            </a:r>
            <a:r>
              <a:rPr lang="en-US" altLang="ja-JP"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20</a:t>
            </a:r>
            <a:r>
              <a:rPr lang="ja-JP" altLang="en-US"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日）</a:t>
            </a:r>
            <a:endParaRPr lang="en-US" altLang="ja-JP"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a:p>
            <a:pPr defTabSz="914400">
              <a:spcAft>
                <a:spcPts val="600"/>
              </a:spcAft>
              <a:buClr>
                <a:schemeClr val="tx1">
                  <a:lumMod val="85000"/>
                  <a:lumOff val="15000"/>
                </a:schemeClr>
              </a:buClr>
            </a:pPr>
            <a:endParaRPr lang="en-US" altLang="ja-JP"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a:p>
            <a:pPr defTabSz="914400">
              <a:spcAft>
                <a:spcPts val="600"/>
              </a:spcAft>
              <a:buClr>
                <a:schemeClr val="tx1">
                  <a:lumMod val="85000"/>
                  <a:lumOff val="15000"/>
                </a:schemeClr>
              </a:buClr>
            </a:pPr>
            <a:r>
              <a:rPr lang="ja-JP" altLang="en-US"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「日本語教育能力の判定に関する報告（案）」について</a:t>
            </a:r>
            <a:endParaRPr lang="en-US" altLang="ja-JP"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a:p>
            <a:pPr defTabSz="914400">
              <a:spcAft>
                <a:spcPts val="600"/>
              </a:spcAft>
              <a:buClr>
                <a:schemeClr val="tx1">
                  <a:lumMod val="85000"/>
                  <a:lumOff val="15000"/>
                </a:schemeClr>
              </a:buClr>
            </a:pPr>
            <a:r>
              <a:rPr lang="ja-JP" altLang="en-US"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パブリックコメント募集中（</a:t>
            </a:r>
            <a:r>
              <a:rPr lang="en-US" altLang="ja-JP"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12</a:t>
            </a:r>
            <a:r>
              <a:rPr lang="ja-JP" altLang="en-US"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月</a:t>
            </a:r>
            <a:r>
              <a:rPr lang="en-US" altLang="ja-JP"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13</a:t>
            </a:r>
            <a:r>
              <a:rPr lang="ja-JP" altLang="en-US" sz="360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日（金）まで）</a:t>
            </a:r>
            <a:endParaRPr lang="en-US" altLang="ja-JP" sz="36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a:p>
            <a:pPr defTabSz="914400">
              <a:spcAft>
                <a:spcPts val="600"/>
              </a:spcAft>
              <a:buClr>
                <a:schemeClr val="tx1">
                  <a:lumMod val="85000"/>
                  <a:lumOff val="15000"/>
                </a:schemeClr>
              </a:buClr>
            </a:pPr>
            <a:r>
              <a:rPr lang="en-GB" altLang="ja-JP" sz="4000" dirty="0">
                <a:hlinkClick r:id="rId2"/>
              </a:rPr>
              <a:t>http://www.bunka.go.jp/seisaku/kokugo_nihongo/kyoiku/ikenboshu/nihongoiken_hanteihoukoku/index.html</a:t>
            </a:r>
            <a:endParaRPr lang="en-US" altLang="ja-JP" sz="40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a:p>
            <a:pPr algn="r" defTabSz="914400">
              <a:spcAft>
                <a:spcPts val="600"/>
              </a:spcAft>
              <a:buClr>
                <a:schemeClr val="tx1">
                  <a:lumMod val="85000"/>
                  <a:lumOff val="15000"/>
                </a:schemeClr>
              </a:buClr>
            </a:pPr>
            <a:endParaRPr lang="en-US" altLang="ja-JP" sz="40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a:p>
            <a:pPr algn="r" defTabSz="914400">
              <a:spcAft>
                <a:spcPts val="600"/>
              </a:spcAft>
              <a:buClr>
                <a:schemeClr val="tx1">
                  <a:lumMod val="85000"/>
                  <a:lumOff val="15000"/>
                </a:schemeClr>
              </a:buClr>
            </a:pPr>
            <a:endParaRPr lang="en-US" altLang="ja-JP" sz="40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004824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D70C8A-A50E-4B41-86A2-E2F855812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0" name="Rectangle 9">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2" name="Rectangle 11">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sp>
      <p:sp>
        <p:nvSpPr>
          <p:cNvPr id="2" name="テキスト ボックス 1">
            <a:extLst>
              <a:ext uri="{FF2B5EF4-FFF2-40B4-BE49-F238E27FC236}">
                <a16:creationId xmlns:a16="http://schemas.microsoft.com/office/drawing/2014/main" id="{1EB680D0-6006-43C2-9F0D-0708B8742BD6}"/>
              </a:ext>
            </a:extLst>
          </p:cNvPr>
          <p:cNvSpPr txBox="1"/>
          <p:nvPr/>
        </p:nvSpPr>
        <p:spPr>
          <a:xfrm>
            <a:off x="911606" y="425872"/>
            <a:ext cx="10368788" cy="2367642"/>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ja-JP" altLang="en-US" sz="4000" b="1" u="sng"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広くて深い知識・技術が必要</a:t>
            </a:r>
            <a:endParaRPr lang="en-US" altLang="ja-JP" sz="4000" b="1" u="sng"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a:p>
            <a:pPr defTabSz="914400">
              <a:lnSpc>
                <a:spcPct val="90000"/>
              </a:lnSpc>
              <a:spcBef>
                <a:spcPct val="0"/>
              </a:spcBef>
              <a:spcAft>
                <a:spcPts val="600"/>
              </a:spcAft>
            </a:pPr>
            <a:endParaRPr lang="en-US" altLang="ja-JP" sz="34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a:p>
            <a:pPr defTabSz="914400">
              <a:lnSpc>
                <a:spcPct val="90000"/>
              </a:lnSpc>
              <a:spcBef>
                <a:spcPct val="0"/>
              </a:spcBef>
              <a:spcAft>
                <a:spcPts val="600"/>
              </a:spcAft>
            </a:pPr>
            <a:r>
              <a:rPr lang="ja-JP" altLang="en-US" sz="34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しかし「狭くて深い」よりも</a:t>
            </a:r>
            <a:r>
              <a:rPr lang="ja-JP" altLang="en-US" sz="3400" b="1" dirty="0">
                <a:solidFill>
                  <a:srgbClr val="FF0000"/>
                </a:solidFill>
                <a:latin typeface="UD デジタル 教科書体 NK-R" panose="02020400000000000000" pitchFamily="18" charset="-128"/>
                <a:ea typeface="UD デジタル 教科書体 NK-R" panose="02020400000000000000" pitchFamily="18" charset="-128"/>
              </a:rPr>
              <a:t>「広くて浅い」</a:t>
            </a:r>
            <a:r>
              <a:rPr lang="ja-JP" altLang="en-US" sz="34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ほうが向いている。</a:t>
            </a:r>
            <a:endParaRPr lang="en-US" altLang="ja-JP" sz="34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p:txBody>
      </p:sp>
      <p:sp>
        <p:nvSpPr>
          <p:cNvPr id="3" name="テキスト ボックス 2">
            <a:extLst>
              <a:ext uri="{FF2B5EF4-FFF2-40B4-BE49-F238E27FC236}">
                <a16:creationId xmlns:a16="http://schemas.microsoft.com/office/drawing/2014/main" id="{31526FE3-25E9-4CB8-8114-C9039BB32EDD}"/>
              </a:ext>
            </a:extLst>
          </p:cNvPr>
          <p:cNvSpPr txBox="1"/>
          <p:nvPr/>
        </p:nvSpPr>
        <p:spPr>
          <a:xfrm>
            <a:off x="1131969" y="2912386"/>
            <a:ext cx="9792208" cy="3407862"/>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defTabSz="914400">
              <a:spcAft>
                <a:spcPts val="600"/>
              </a:spcAft>
              <a:buClr>
                <a:schemeClr val="tx1">
                  <a:lumMod val="85000"/>
                  <a:lumOff val="15000"/>
                </a:schemeClr>
              </a:buClr>
            </a:pPr>
            <a:r>
              <a:rPr lang="ja-JP" altLang="en-US" sz="34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必要な能力</a:t>
            </a:r>
            <a:endParaRPr lang="en-US" altLang="ja-JP" sz="34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a:p>
            <a:pPr marL="388620" defTabSz="914400">
              <a:spcAft>
                <a:spcPts val="600"/>
              </a:spcAft>
              <a:buClr>
                <a:schemeClr val="tx1">
                  <a:lumMod val="85000"/>
                  <a:lumOff val="15000"/>
                </a:schemeClr>
              </a:buClr>
            </a:pPr>
            <a:r>
              <a:rPr lang="ja-JP" altLang="en-US" sz="34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・相手や周囲の状況に合わせて授業や学習環境を設計する能力</a:t>
            </a:r>
          </a:p>
          <a:p>
            <a:pPr marL="388620" defTabSz="914400">
              <a:spcAft>
                <a:spcPts val="600"/>
              </a:spcAft>
              <a:buClr>
                <a:schemeClr val="tx1">
                  <a:lumMod val="85000"/>
                  <a:lumOff val="15000"/>
                </a:schemeClr>
              </a:buClr>
            </a:pPr>
            <a:r>
              <a:rPr lang="ja-JP" altLang="en-US" sz="34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・ネットワーク力</a:t>
            </a:r>
            <a:endParaRPr lang="en-US" altLang="ja-JP" sz="34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a:p>
            <a:pPr marL="388620" defTabSz="914400">
              <a:spcAft>
                <a:spcPts val="600"/>
              </a:spcAft>
              <a:buClr>
                <a:schemeClr val="tx1">
                  <a:lumMod val="85000"/>
                  <a:lumOff val="15000"/>
                </a:schemeClr>
              </a:buClr>
            </a:pPr>
            <a:r>
              <a:rPr lang="ja-JP" altLang="en-US" sz="34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rPr>
              <a:t>・協働力</a:t>
            </a:r>
            <a:endParaRPr lang="en-US" altLang="ja-JP" sz="3400" dirty="0">
              <a:solidFill>
                <a:schemeClr val="tx1">
                  <a:lumMod val="85000"/>
                  <a:lumOff val="15000"/>
                </a:schemeClr>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474083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D70C8A-A50E-4B41-86A2-E2F855812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sp>
      <p:sp>
        <p:nvSpPr>
          <p:cNvPr id="2" name="テキスト ボックス 1">
            <a:extLst>
              <a:ext uri="{FF2B5EF4-FFF2-40B4-BE49-F238E27FC236}">
                <a16:creationId xmlns:a16="http://schemas.microsoft.com/office/drawing/2014/main" id="{1EB680D0-6006-43C2-9F0D-0708B8742BD6}"/>
              </a:ext>
            </a:extLst>
          </p:cNvPr>
          <p:cNvSpPr txBox="1"/>
          <p:nvPr/>
        </p:nvSpPr>
        <p:spPr>
          <a:xfrm>
            <a:off x="918029" y="788276"/>
            <a:ext cx="10151291" cy="5567919"/>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Autofit/>
          </a:bodyPr>
          <a:lstStyle/>
          <a:p>
            <a:pPr marL="102870" algn="ctr" defTabSz="914400">
              <a:spcAft>
                <a:spcPts val="600"/>
              </a:spcAft>
              <a:buClr>
                <a:schemeClr val="tx1">
                  <a:lumMod val="85000"/>
                  <a:lumOff val="15000"/>
                </a:schemeClr>
              </a:buClr>
            </a:pPr>
            <a:r>
              <a:rPr lang="ja-JP" altLang="en-US" sz="4400" b="1" dirty="0">
                <a:latin typeface="UD デジタル 教科書体 NK-R" panose="02020400000000000000" pitchFamily="18" charset="-128"/>
                <a:ea typeface="UD デジタル 教科書体 NK-R" panose="02020400000000000000" pitchFamily="18" charset="-128"/>
              </a:rPr>
              <a:t>教育はそもそも</a:t>
            </a:r>
            <a:r>
              <a:rPr lang="ja-JP" altLang="en-US" sz="4400" b="1" u="sng" dirty="0">
                <a:latin typeface="UD デジタル 教科書体 NK-R" panose="02020400000000000000" pitchFamily="18" charset="-128"/>
                <a:ea typeface="UD デジタル 教科書体 NK-R" panose="02020400000000000000" pitchFamily="18" charset="-128"/>
              </a:rPr>
              <a:t>応用的、臨床的な分野</a:t>
            </a:r>
            <a:endParaRPr lang="en-US" altLang="ja-JP" sz="4400" b="1" u="sng" dirty="0">
              <a:latin typeface="UD デジタル 教科書体 NK-R" panose="02020400000000000000" pitchFamily="18" charset="-128"/>
              <a:ea typeface="UD デジタル 教科書体 NK-R" panose="02020400000000000000" pitchFamily="18" charset="-128"/>
            </a:endParaRPr>
          </a:p>
          <a:p>
            <a:pPr marL="102870" defTabSz="914400">
              <a:spcAft>
                <a:spcPts val="600"/>
              </a:spcAft>
              <a:buClr>
                <a:schemeClr val="tx1">
                  <a:lumMod val="85000"/>
                  <a:lumOff val="15000"/>
                </a:schemeClr>
              </a:buClr>
            </a:pPr>
            <a:endParaRPr lang="en-US" altLang="ja-JP" sz="3200" dirty="0"/>
          </a:p>
          <a:p>
            <a:pPr marL="102870" defTabSz="914400">
              <a:spcAft>
                <a:spcPts val="600"/>
              </a:spcAft>
              <a:buClr>
                <a:schemeClr val="tx1">
                  <a:lumMod val="85000"/>
                  <a:lumOff val="15000"/>
                </a:schemeClr>
              </a:buClr>
            </a:pPr>
            <a:r>
              <a:rPr lang="ja-JP" altLang="en-US" sz="3200" dirty="0">
                <a:latin typeface="UD デジタル 教科書体 NK-R" panose="02020400000000000000" pitchFamily="18" charset="-128"/>
                <a:ea typeface="UD デジタル 教科書体 NK-R" panose="02020400000000000000" pitchFamily="18" charset="-128"/>
              </a:rPr>
              <a:t>大学には理論の好きな人が多いが、理論研究者にはある一側面しかわからない人が多い</a:t>
            </a:r>
          </a:p>
          <a:p>
            <a:pPr marL="285750" indent="-182880" defTabSz="914400">
              <a:spcAft>
                <a:spcPts val="600"/>
              </a:spcAft>
              <a:buClr>
                <a:schemeClr val="tx1">
                  <a:lumMod val="85000"/>
                  <a:lumOff val="15000"/>
                </a:schemeClr>
              </a:buClr>
              <a:buFont typeface="Garamond" pitchFamily="18" charset="0"/>
              <a:buChar char="◦"/>
            </a:pPr>
            <a:endParaRPr lang="en-US" altLang="ja-JP" sz="3200" dirty="0">
              <a:latin typeface="UD デジタル 教科書体 NK-R" panose="02020400000000000000" pitchFamily="18" charset="-128"/>
              <a:ea typeface="UD デジタル 教科書体 NK-R" panose="02020400000000000000" pitchFamily="18" charset="-128"/>
            </a:endParaRPr>
          </a:p>
          <a:p>
            <a:pPr marL="102870" defTabSz="914400">
              <a:spcAft>
                <a:spcPts val="600"/>
              </a:spcAft>
              <a:buClr>
                <a:schemeClr val="tx1">
                  <a:lumMod val="85000"/>
                  <a:lumOff val="15000"/>
                </a:schemeClr>
              </a:buClr>
            </a:pPr>
            <a:r>
              <a:rPr lang="ja-JP" altLang="en-US" sz="3200" dirty="0">
                <a:latin typeface="UD デジタル 教科書体 NK-R" panose="02020400000000000000" pitchFamily="18" charset="-128"/>
                <a:ea typeface="UD デジタル 教科書体 NK-R" panose="02020400000000000000" pitchFamily="18" charset="-128"/>
              </a:rPr>
              <a:t>しかし、言語を教える仕事は、</a:t>
            </a:r>
            <a:br>
              <a:rPr lang="ja-JP" altLang="en-US" sz="3200" dirty="0">
                <a:latin typeface="UD デジタル 教科書体 NK-R" panose="02020400000000000000" pitchFamily="18" charset="-128"/>
                <a:ea typeface="UD デジタル 教科書体 NK-R" panose="02020400000000000000" pitchFamily="18" charset="-128"/>
              </a:rPr>
            </a:br>
            <a:r>
              <a:rPr lang="ja-JP" altLang="en-US" sz="3200" dirty="0">
                <a:latin typeface="UD デジタル 教科書体 NK-R" panose="02020400000000000000" pitchFamily="18" charset="-128"/>
                <a:ea typeface="UD デジタル 教科書体 NK-R" panose="02020400000000000000" pitchFamily="18" charset="-128"/>
              </a:rPr>
              <a:t>言語だけわかっても教えられない</a:t>
            </a:r>
            <a:endParaRPr lang="en-US" altLang="ja-JP" sz="3200" dirty="0">
              <a:latin typeface="UD デジタル 教科書体 NK-R" panose="02020400000000000000" pitchFamily="18" charset="-128"/>
              <a:ea typeface="UD デジタル 教科書体 NK-R" panose="02020400000000000000" pitchFamily="18" charset="-128"/>
            </a:endParaRPr>
          </a:p>
          <a:p>
            <a:pPr marL="102870" defTabSz="914400">
              <a:spcAft>
                <a:spcPts val="600"/>
              </a:spcAft>
              <a:buClr>
                <a:schemeClr val="tx1">
                  <a:lumMod val="85000"/>
                  <a:lumOff val="15000"/>
                </a:schemeClr>
              </a:buClr>
            </a:pPr>
            <a:r>
              <a:rPr lang="ja-JP" altLang="en-US" sz="3200" b="1" dirty="0">
                <a:latin typeface="UD デジタル 教科書体 NK-R" panose="02020400000000000000" pitchFamily="18" charset="-128"/>
                <a:ea typeface="UD デジタル 教科書体 NK-R" panose="02020400000000000000" pitchFamily="18" charset="-128"/>
              </a:rPr>
              <a:t>→言語学者がよい言語教師になれるとは限らない</a:t>
            </a:r>
            <a:endParaRPr lang="en-US" altLang="ja-JP" sz="3200" b="1" dirty="0">
              <a:latin typeface="UD デジタル 教科書体 NK-R" panose="02020400000000000000" pitchFamily="18" charset="-128"/>
              <a:ea typeface="UD デジタル 教科書体 NK-R" panose="02020400000000000000" pitchFamily="18" charset="-128"/>
            </a:endParaRPr>
          </a:p>
          <a:p>
            <a:pPr marL="102870" defTabSz="914400">
              <a:spcAft>
                <a:spcPts val="600"/>
              </a:spcAft>
              <a:buClr>
                <a:schemeClr val="tx1">
                  <a:lumMod val="85000"/>
                  <a:lumOff val="15000"/>
                </a:schemeClr>
              </a:buClr>
            </a:pPr>
            <a:endParaRPr lang="en-US" altLang="ja-JP" sz="3200" b="1"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974818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fade">
                                      <p:cBhvr>
                                        <p:cTn id="1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D70C8A-A50E-4B41-86A2-E2F855812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sp>
      <p:sp>
        <p:nvSpPr>
          <p:cNvPr id="2" name="テキスト ボックス 1">
            <a:extLst>
              <a:ext uri="{FF2B5EF4-FFF2-40B4-BE49-F238E27FC236}">
                <a16:creationId xmlns:a16="http://schemas.microsoft.com/office/drawing/2014/main" id="{1EB680D0-6006-43C2-9F0D-0708B8742BD6}"/>
              </a:ext>
            </a:extLst>
          </p:cNvPr>
          <p:cNvSpPr txBox="1"/>
          <p:nvPr/>
        </p:nvSpPr>
        <p:spPr>
          <a:xfrm>
            <a:off x="979569" y="1017520"/>
            <a:ext cx="9792208" cy="2411480"/>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Autofit/>
          </a:bodyPr>
          <a:lstStyle/>
          <a:p>
            <a:pPr marL="102870" algn="ctr" defTabSz="914400">
              <a:spcAft>
                <a:spcPts val="600"/>
              </a:spcAft>
              <a:buClr>
                <a:schemeClr val="tx1">
                  <a:lumMod val="85000"/>
                  <a:lumOff val="15000"/>
                </a:schemeClr>
              </a:buClr>
            </a:pPr>
            <a:r>
              <a:rPr lang="ja-JP" altLang="en-US" sz="4400" dirty="0">
                <a:latin typeface="UD デジタル 教科書体 NK-R" panose="02020400000000000000" pitchFamily="18" charset="-128"/>
                <a:ea typeface="UD デジタル 教科書体 NK-R" panose="02020400000000000000" pitchFamily="18" charset="-128"/>
              </a:rPr>
              <a:t>相手は「</a:t>
            </a:r>
            <a:r>
              <a:rPr lang="ja-JP" altLang="en-US" sz="4400" b="1" dirty="0">
                <a:latin typeface="UD デジタル 教科書体 NK-R" panose="02020400000000000000" pitchFamily="18" charset="-128"/>
                <a:ea typeface="UD デジタル 教科書体 NK-R" panose="02020400000000000000" pitchFamily="18" charset="-128"/>
              </a:rPr>
              <a:t>人間」</a:t>
            </a:r>
            <a:endParaRPr lang="en-US" altLang="ja-JP" sz="4400" b="1" dirty="0">
              <a:latin typeface="UD デジタル 教科書体 NK-R" panose="02020400000000000000" pitchFamily="18" charset="-128"/>
              <a:ea typeface="UD デジタル 教科書体 NK-R" panose="02020400000000000000" pitchFamily="18" charset="-128"/>
            </a:endParaRPr>
          </a:p>
          <a:p>
            <a:pPr marL="102870" algn="ctr" defTabSz="914400">
              <a:spcAft>
                <a:spcPts val="600"/>
              </a:spcAft>
              <a:buClr>
                <a:schemeClr val="tx1">
                  <a:lumMod val="85000"/>
                  <a:lumOff val="15000"/>
                </a:schemeClr>
              </a:buClr>
            </a:pPr>
            <a:endParaRPr lang="en-US" altLang="ja-JP" sz="3200" b="1" dirty="0">
              <a:latin typeface="UD デジタル 教科書体 NK-R" panose="02020400000000000000" pitchFamily="18" charset="-128"/>
              <a:ea typeface="UD デジタル 教科書体 NK-R" panose="02020400000000000000" pitchFamily="18" charset="-128"/>
            </a:endParaRPr>
          </a:p>
          <a:p>
            <a:pPr marL="102870" defTabSz="914400">
              <a:spcAft>
                <a:spcPts val="600"/>
              </a:spcAft>
              <a:buClr>
                <a:schemeClr val="tx1">
                  <a:lumMod val="85000"/>
                  <a:lumOff val="15000"/>
                </a:schemeClr>
              </a:buClr>
            </a:pPr>
            <a:r>
              <a:rPr lang="ja-JP" altLang="en-US" sz="3200" dirty="0">
                <a:latin typeface="UD デジタル 教科書体 NK-R" panose="02020400000000000000" pitchFamily="18" charset="-128"/>
                <a:ea typeface="UD デジタル 教科書体 NK-R" panose="02020400000000000000" pitchFamily="18" charset="-128"/>
              </a:rPr>
              <a:t>だから</a:t>
            </a:r>
            <a:r>
              <a:rPr lang="ja-JP" altLang="en-US" sz="3200" b="1" dirty="0">
                <a:latin typeface="UD デジタル 教科書体 NK-R" panose="02020400000000000000" pitchFamily="18" charset="-128"/>
                <a:ea typeface="UD デジタル 教科書体 NK-R" panose="02020400000000000000" pitchFamily="18" charset="-128"/>
              </a:rPr>
              <a:t>幅広い知識や柔軟性</a:t>
            </a:r>
            <a:r>
              <a:rPr lang="ja-JP" altLang="en-US" sz="3200" dirty="0">
                <a:latin typeface="UD デジタル 教科書体 NK-R" panose="02020400000000000000" pitchFamily="18" charset="-128"/>
                <a:ea typeface="UD デジタル 教科書体 NK-R" panose="02020400000000000000" pitchFamily="18" charset="-128"/>
              </a:rPr>
              <a:t>が要る</a:t>
            </a:r>
            <a:endParaRPr lang="en-US" altLang="ja-JP" sz="3200" dirty="0">
              <a:latin typeface="UD デジタル 教科書体 NK-R" panose="02020400000000000000" pitchFamily="18" charset="-128"/>
              <a:ea typeface="UD デジタル 教科書体 NK-R" panose="02020400000000000000" pitchFamily="18" charset="-128"/>
            </a:endParaRPr>
          </a:p>
          <a:p>
            <a:pPr marL="102870" defTabSz="914400">
              <a:spcAft>
                <a:spcPts val="600"/>
              </a:spcAft>
              <a:buClr>
                <a:schemeClr val="tx1">
                  <a:lumMod val="85000"/>
                  <a:lumOff val="15000"/>
                </a:schemeClr>
              </a:buClr>
            </a:pPr>
            <a:r>
              <a:rPr lang="ja-JP" altLang="en-US" sz="3200" dirty="0">
                <a:latin typeface="UD デジタル 教科書体 NK-R" panose="02020400000000000000" pitchFamily="18" charset="-128"/>
                <a:ea typeface="UD デジタル 教科書体 NK-R" panose="02020400000000000000" pitchFamily="18" charset="-128"/>
              </a:rPr>
              <a:t>社会の変化にも対応していかなければならない</a:t>
            </a:r>
            <a:endParaRPr lang="en-US" altLang="ja-JP" sz="3200" dirty="0">
              <a:latin typeface="UD デジタル 教科書体 NK-R" panose="02020400000000000000" pitchFamily="18" charset="-128"/>
              <a:ea typeface="UD デジタル 教科書体 NK-R" panose="02020400000000000000" pitchFamily="18" charset="-128"/>
            </a:endParaRPr>
          </a:p>
          <a:p>
            <a:pPr marL="285750" indent="-182880" defTabSz="914400">
              <a:spcAft>
                <a:spcPts val="600"/>
              </a:spcAft>
              <a:buClr>
                <a:schemeClr val="tx1">
                  <a:lumMod val="85000"/>
                  <a:lumOff val="15000"/>
                </a:schemeClr>
              </a:buClr>
              <a:buFont typeface="Garamond" pitchFamily="18" charset="0"/>
              <a:buChar char="◦"/>
            </a:pPr>
            <a:endParaRPr lang="en-US" altLang="ja-JP" sz="3200" dirty="0"/>
          </a:p>
          <a:p>
            <a:pPr marL="102870" defTabSz="914400">
              <a:spcAft>
                <a:spcPts val="600"/>
              </a:spcAft>
              <a:buClr>
                <a:schemeClr val="tx1">
                  <a:lumMod val="85000"/>
                  <a:lumOff val="15000"/>
                </a:schemeClr>
              </a:buClr>
            </a:pPr>
            <a:r>
              <a:rPr lang="ja-JP" altLang="en-US" sz="3200" dirty="0">
                <a:latin typeface="UD デジタル 教科書体 NK-R" panose="02020400000000000000" pitchFamily="18" charset="-128"/>
                <a:ea typeface="UD デジタル 教科書体 NK-R" panose="02020400000000000000" pitchFamily="18" charset="-128"/>
              </a:rPr>
              <a:t>普通の研究者は狭くて深いオタクだけど、</a:t>
            </a:r>
            <a:br>
              <a:rPr lang="en-US" altLang="ja-JP" sz="3200" dirty="0">
                <a:latin typeface="UD デジタル 教科書体 NK-R" panose="02020400000000000000" pitchFamily="18" charset="-128"/>
                <a:ea typeface="UD デジタル 教科書体 NK-R" panose="02020400000000000000" pitchFamily="18" charset="-128"/>
              </a:rPr>
            </a:br>
            <a:r>
              <a:rPr lang="ja-JP" altLang="en-US" sz="3200" dirty="0">
                <a:latin typeface="UD デジタル 教科書体 NK-R" panose="02020400000000000000" pitchFamily="18" charset="-128"/>
                <a:ea typeface="UD デジタル 教科書体 NK-R" panose="02020400000000000000" pitchFamily="18" charset="-128"/>
              </a:rPr>
              <a:t>言語教育について言えば浅くてもいいから</a:t>
            </a:r>
            <a:br>
              <a:rPr lang="en-US" altLang="ja-JP" sz="3200" dirty="0">
                <a:latin typeface="UD デジタル 教科書体 NK-R" panose="02020400000000000000" pitchFamily="18" charset="-128"/>
                <a:ea typeface="UD デジタル 教科書体 NK-R" panose="02020400000000000000" pitchFamily="18" charset="-128"/>
              </a:rPr>
            </a:br>
            <a:r>
              <a:rPr lang="ja-JP" altLang="en-US" sz="3200" u="sng" dirty="0">
                <a:latin typeface="UD デジタル 教科書体 NK-R" panose="02020400000000000000" pitchFamily="18" charset="-128"/>
                <a:ea typeface="UD デジタル 教科書体 NK-R" panose="02020400000000000000" pitchFamily="18" charset="-128"/>
              </a:rPr>
              <a:t>好奇心旺盛で指向の広い人</a:t>
            </a:r>
            <a:r>
              <a:rPr lang="ja-JP" altLang="en-US" sz="3200" dirty="0">
                <a:latin typeface="UD デジタル 教科書体 NK-R" panose="02020400000000000000" pitchFamily="18" charset="-128"/>
                <a:ea typeface="UD デジタル 教科書体 NK-R" panose="02020400000000000000" pitchFamily="18" charset="-128"/>
              </a:rPr>
              <a:t>のほうが向いている。</a:t>
            </a:r>
            <a:endParaRPr lang="en-US" altLang="ja-JP" sz="3200" dirty="0">
              <a:latin typeface="UD デジタル 教科書体 NK-R" panose="02020400000000000000" pitchFamily="18" charset="-128"/>
              <a:ea typeface="UD デジタル 教科書体 NK-R" panose="02020400000000000000" pitchFamily="18" charset="-128"/>
            </a:endParaRPr>
          </a:p>
          <a:p>
            <a:pPr marL="102870" defTabSz="914400">
              <a:spcAft>
                <a:spcPts val="600"/>
              </a:spcAft>
              <a:buClr>
                <a:schemeClr val="tx1">
                  <a:lumMod val="85000"/>
                  <a:lumOff val="15000"/>
                </a:schemeClr>
              </a:buClr>
            </a:pPr>
            <a:r>
              <a:rPr lang="ja-JP" altLang="en-US" sz="3200" dirty="0">
                <a:latin typeface="UD デジタル 教科書体 NK-R" panose="02020400000000000000" pitchFamily="18" charset="-128"/>
                <a:ea typeface="UD デジタル 教科書体 NK-R" panose="02020400000000000000" pitchFamily="18" charset="-128"/>
              </a:rPr>
              <a:t>オタクではいられない。</a:t>
            </a:r>
            <a:endParaRPr lang="en-US" altLang="ja-JP" sz="3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98798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fade">
                                      <p:cBhvr>
                                        <p:cTn id="17" dur="500"/>
                                        <p:tgtEl>
                                          <p:spTgt spid="2">
                                            <p:txEl>
                                              <p:pRg st="5" end="5"/>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
                                            <p:txEl>
                                              <p:pRg st="6" end="6"/>
                                            </p:txEl>
                                          </p:spTgt>
                                        </p:tgtEl>
                                        <p:attrNameLst>
                                          <p:attrName>style.visibility</p:attrName>
                                        </p:attrNameLst>
                                      </p:cBhvr>
                                      <p:to>
                                        <p:strVal val="visible"/>
                                      </p:to>
                                    </p:set>
                                    <p:animEffect transition="in" filter="fade">
                                      <p:cBhvr>
                                        <p:cTn id="2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D70C8A-A50E-4B41-86A2-E2F855812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sp>
      <p:sp>
        <p:nvSpPr>
          <p:cNvPr id="2" name="テキスト ボックス 1">
            <a:extLst>
              <a:ext uri="{FF2B5EF4-FFF2-40B4-BE49-F238E27FC236}">
                <a16:creationId xmlns:a16="http://schemas.microsoft.com/office/drawing/2014/main" id="{1EB680D0-6006-43C2-9F0D-0708B8742BD6}"/>
              </a:ext>
            </a:extLst>
          </p:cNvPr>
          <p:cNvSpPr txBox="1"/>
          <p:nvPr/>
        </p:nvSpPr>
        <p:spPr>
          <a:xfrm>
            <a:off x="848939" y="892335"/>
            <a:ext cx="9792208" cy="5198222"/>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Autofit/>
          </a:bodyPr>
          <a:lstStyle/>
          <a:p>
            <a:pPr marL="102870" defTabSz="914400">
              <a:spcAft>
                <a:spcPts val="600"/>
              </a:spcAft>
              <a:buClr>
                <a:schemeClr val="tx1">
                  <a:lumMod val="85000"/>
                  <a:lumOff val="15000"/>
                </a:schemeClr>
              </a:buClr>
            </a:pPr>
            <a:r>
              <a:rPr lang="ja-JP" altLang="en-US" sz="3200" dirty="0">
                <a:latin typeface="UD デジタル 教科書体 NK-R" panose="02020400000000000000" pitchFamily="18" charset="-128"/>
                <a:ea typeface="UD デジタル 教科書体 NK-R" panose="02020400000000000000" pitchFamily="18" charset="-128"/>
              </a:rPr>
              <a:t>よく地域で活動している人から、</a:t>
            </a:r>
            <a:br>
              <a:rPr lang="ja-JP" altLang="en-US" sz="3200" dirty="0">
                <a:latin typeface="UD デジタル 教科書体 NK-R" panose="02020400000000000000" pitchFamily="18" charset="-128"/>
                <a:ea typeface="UD デジタル 教科書体 NK-R" panose="02020400000000000000" pitchFamily="18" charset="-128"/>
              </a:rPr>
            </a:br>
            <a:r>
              <a:rPr lang="ja-JP" altLang="en-US" sz="3200" u="sng" dirty="0">
                <a:latin typeface="UD デジタル 教科書体 NK-R" panose="02020400000000000000" pitchFamily="18" charset="-128"/>
                <a:ea typeface="UD デジタル 教科書体 NK-R" panose="02020400000000000000" pitchFamily="18" charset="-128"/>
              </a:rPr>
              <a:t>大学での日本語教育</a:t>
            </a:r>
            <a:r>
              <a:rPr lang="ja-JP" altLang="en-US" sz="3200" dirty="0">
                <a:latin typeface="UD デジタル 教科書体 NK-R" panose="02020400000000000000" pitchFamily="18" charset="-128"/>
                <a:ea typeface="UD デジタル 教科書体 NK-R" panose="02020400000000000000" pitchFamily="18" charset="-128"/>
              </a:rPr>
              <a:t>と</a:t>
            </a:r>
            <a:r>
              <a:rPr lang="ja-JP" altLang="en-US" sz="3200" u="sng" dirty="0">
                <a:latin typeface="UD デジタル 教科書体 NK-R" panose="02020400000000000000" pitchFamily="18" charset="-128"/>
                <a:ea typeface="UD デジタル 教科書体 NK-R" panose="02020400000000000000" pitchFamily="18" charset="-128"/>
              </a:rPr>
              <a:t>生活者のための日本語活動</a:t>
            </a:r>
            <a:endParaRPr lang="en-US" altLang="ja-JP" sz="3200" u="sng" dirty="0">
              <a:latin typeface="UD デジタル 教科書体 NK-R" panose="02020400000000000000" pitchFamily="18" charset="-128"/>
              <a:ea typeface="UD デジタル 教科書体 NK-R" panose="02020400000000000000" pitchFamily="18" charset="-128"/>
            </a:endParaRPr>
          </a:p>
          <a:p>
            <a:pPr marL="102870" defTabSz="914400">
              <a:spcAft>
                <a:spcPts val="600"/>
              </a:spcAft>
              <a:buClr>
                <a:schemeClr val="tx1">
                  <a:lumMod val="85000"/>
                  <a:lumOff val="15000"/>
                </a:schemeClr>
              </a:buClr>
            </a:pPr>
            <a:r>
              <a:rPr lang="ja-JP" altLang="en-US" sz="3200" dirty="0">
                <a:latin typeface="UD デジタル 教科書体 NK-R" panose="02020400000000000000" pitchFamily="18" charset="-128"/>
                <a:ea typeface="UD デジタル 教科書体 NK-R" panose="02020400000000000000" pitchFamily="18" charset="-128"/>
              </a:rPr>
              <a:t>では違うといわれるが、本質的には同じ</a:t>
            </a:r>
            <a:br>
              <a:rPr lang="ja-JP" altLang="en-US" sz="3200" dirty="0">
                <a:latin typeface="UD デジタル 教科書体 NK-R" panose="02020400000000000000" pitchFamily="18" charset="-128"/>
                <a:ea typeface="UD デジタル 教科書体 NK-R" panose="02020400000000000000" pitchFamily="18" charset="-128"/>
              </a:rPr>
            </a:br>
            <a:r>
              <a:rPr lang="ja-JP" altLang="en-US" sz="3200" dirty="0">
                <a:latin typeface="UD デジタル 教科書体 NK-R" panose="02020400000000000000" pitchFamily="18" charset="-128"/>
                <a:ea typeface="UD デジタル 教科書体 NK-R" panose="02020400000000000000" pitchFamily="18" charset="-128"/>
              </a:rPr>
              <a:t>似ていることが多い</a:t>
            </a:r>
            <a:endParaRPr lang="en-US" altLang="ja-JP" sz="3200" dirty="0">
              <a:latin typeface="UD デジタル 教科書体 NK-R" panose="02020400000000000000" pitchFamily="18" charset="-128"/>
              <a:ea typeface="UD デジタル 教科書体 NK-R" panose="02020400000000000000" pitchFamily="18" charset="-128"/>
            </a:endParaRPr>
          </a:p>
          <a:p>
            <a:pPr marL="285750" indent="-182880" defTabSz="914400">
              <a:spcAft>
                <a:spcPts val="600"/>
              </a:spcAft>
              <a:buClr>
                <a:schemeClr val="tx1">
                  <a:lumMod val="85000"/>
                  <a:lumOff val="15000"/>
                </a:schemeClr>
              </a:buClr>
              <a:buFont typeface="Garamond" pitchFamily="18" charset="0"/>
              <a:buChar char="◦"/>
            </a:pPr>
            <a:endParaRPr lang="en-US" altLang="ja-JP" sz="3200" dirty="0">
              <a:latin typeface="UD デジタル 教科書体 NK-R" panose="02020400000000000000" pitchFamily="18" charset="-128"/>
              <a:ea typeface="UD デジタル 教科書体 NK-R" panose="02020400000000000000" pitchFamily="18" charset="-128"/>
            </a:endParaRPr>
          </a:p>
          <a:p>
            <a:pPr marL="102870" defTabSz="914400">
              <a:spcAft>
                <a:spcPts val="600"/>
              </a:spcAft>
              <a:buClr>
                <a:schemeClr val="tx1">
                  <a:lumMod val="85000"/>
                  <a:lumOff val="15000"/>
                </a:schemeClr>
              </a:buClr>
            </a:pPr>
            <a:r>
              <a:rPr lang="ja-JP" altLang="en-US" sz="3200" dirty="0">
                <a:latin typeface="UD デジタル 教科書体 NK-R" panose="02020400000000000000" pitchFamily="18" charset="-128"/>
                <a:ea typeface="UD デジタル 教科書体 NK-R" panose="02020400000000000000" pitchFamily="18" charset="-128"/>
              </a:rPr>
              <a:t>大学でも留学生はマイノリティで、</a:t>
            </a:r>
            <a:br>
              <a:rPr lang="en-US" altLang="ja-JP" sz="3200" dirty="0">
                <a:latin typeface="UD デジタル 教科書体 NK-R" panose="02020400000000000000" pitchFamily="18" charset="-128"/>
                <a:ea typeface="UD デジタル 教科書体 NK-R" panose="02020400000000000000" pitchFamily="18" charset="-128"/>
              </a:rPr>
            </a:br>
            <a:r>
              <a:rPr lang="ja-JP" altLang="en-US" sz="3200" dirty="0">
                <a:latin typeface="UD デジタル 教科書体 NK-R" panose="02020400000000000000" pitchFamily="18" charset="-128"/>
                <a:ea typeface="UD デジタル 教科書体 NK-R" panose="02020400000000000000" pitchFamily="18" charset="-128"/>
              </a:rPr>
              <a:t>地域で暮らすマイノリティ住民が抱えている問題の本質と留学生が大学で抱えている問題の本質は同じだから</a:t>
            </a:r>
            <a:endParaRPr lang="en-US" altLang="ja-JP" sz="3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190548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97131F02-058B-4391-9A35-EEB1CFADB800}"/>
              </a:ext>
            </a:extLst>
          </p:cNvPr>
          <p:cNvSpPr>
            <a:spLocks noGrp="1"/>
          </p:cNvSpPr>
          <p:nvPr>
            <p:ph type="title"/>
          </p:nvPr>
        </p:nvSpPr>
        <p:spPr>
          <a:xfrm>
            <a:off x="365761" y="2053641"/>
            <a:ext cx="4262510" cy="2760098"/>
          </a:xfrm>
        </p:spPr>
        <p:txBody>
          <a:bodyPr>
            <a:normAutofit/>
          </a:bodyPr>
          <a:lstStyle/>
          <a:p>
            <a:r>
              <a:rPr lang="ja-JP" altLang="en-US" sz="6000" b="1" dirty="0">
                <a:solidFill>
                  <a:srgbClr val="FFFF00"/>
                </a:solidFill>
                <a:latin typeface="UD Digi Kyokasho NK-R"/>
                <a:ea typeface="UD Digi Kyokasho NK-R"/>
              </a:rPr>
              <a:t>本日のお話</a:t>
            </a:r>
          </a:p>
        </p:txBody>
      </p:sp>
      <p:sp>
        <p:nvSpPr>
          <p:cNvPr id="7" name="コンテンツ プレースホルダー 2">
            <a:extLst>
              <a:ext uri="{FF2B5EF4-FFF2-40B4-BE49-F238E27FC236}">
                <a16:creationId xmlns:a16="http://schemas.microsoft.com/office/drawing/2014/main" id="{CAA402BA-DD2C-4FB9-8176-622E9CD72DC0}"/>
              </a:ext>
            </a:extLst>
          </p:cNvPr>
          <p:cNvSpPr>
            <a:spLocks noGrp="1"/>
          </p:cNvSpPr>
          <p:nvPr>
            <p:ph idx="1"/>
          </p:nvPr>
        </p:nvSpPr>
        <p:spPr>
          <a:xfrm>
            <a:off x="5173411" y="703099"/>
            <a:ext cx="6715689" cy="5725551"/>
          </a:xfrm>
        </p:spPr>
        <p:txBody>
          <a:bodyPr anchor="ctr">
            <a:normAutofit lnSpcReduction="10000"/>
          </a:bodyPr>
          <a:lstStyle/>
          <a:p>
            <a:pPr marL="514350" indent="-514350">
              <a:lnSpc>
                <a:spcPct val="150000"/>
              </a:lnSpc>
              <a:spcBef>
                <a:spcPts val="0"/>
              </a:spcBef>
              <a:buFont typeface="+mj-lt"/>
              <a:buAutoNum type="arabicPeriod"/>
            </a:pPr>
            <a:r>
              <a:rPr lang="ja-JP" altLang="en-US" sz="3200" dirty="0">
                <a:solidFill>
                  <a:srgbClr val="000000"/>
                </a:solidFill>
                <a:latin typeface="UD Digi Kyokasho NK-R" panose="02020400000000000000" pitchFamily="18" charset="-128"/>
                <a:ea typeface="UD Digi Kyokasho NK-R" panose="02020400000000000000" pitchFamily="18" charset="-128"/>
              </a:rPr>
              <a:t>日本語教育は理解されにくい仕事</a:t>
            </a:r>
            <a:endParaRPr lang="en-US" altLang="ja-JP" sz="3200" dirty="0">
              <a:solidFill>
                <a:srgbClr val="000000"/>
              </a:solidFill>
              <a:latin typeface="UD Digi Kyokasho NK-R" panose="02020400000000000000" pitchFamily="18" charset="-128"/>
              <a:ea typeface="UD Digi Kyokasho NK-R" panose="02020400000000000000" pitchFamily="18" charset="-128"/>
            </a:endParaRPr>
          </a:p>
          <a:p>
            <a:pPr marL="514350" indent="-514350">
              <a:lnSpc>
                <a:spcPct val="150000"/>
              </a:lnSpc>
              <a:spcBef>
                <a:spcPts val="0"/>
              </a:spcBef>
              <a:buFont typeface="+mj-lt"/>
              <a:buAutoNum type="arabicPeriod"/>
            </a:pPr>
            <a:r>
              <a:rPr lang="ja-JP" altLang="en-US" sz="3200" dirty="0">
                <a:solidFill>
                  <a:srgbClr val="000000"/>
                </a:solidFill>
                <a:latin typeface="UD Digi Kyokasho NK-R" panose="02020400000000000000" pitchFamily="18" charset="-128"/>
                <a:ea typeface="UD Digi Kyokasho NK-R" panose="02020400000000000000" pitchFamily="18" charset="-128"/>
              </a:rPr>
              <a:t>チームワークと事務処理の重要性</a:t>
            </a:r>
            <a:endParaRPr lang="en-US" altLang="ja-JP" sz="3200" dirty="0">
              <a:solidFill>
                <a:srgbClr val="000000"/>
              </a:solidFill>
              <a:latin typeface="UD Digi Kyokasho NK-R" panose="02020400000000000000" pitchFamily="18" charset="-128"/>
              <a:ea typeface="UD Digi Kyokasho NK-R" panose="02020400000000000000" pitchFamily="18" charset="-128"/>
            </a:endParaRPr>
          </a:p>
          <a:p>
            <a:pPr marL="514350" indent="-514350">
              <a:lnSpc>
                <a:spcPct val="150000"/>
              </a:lnSpc>
              <a:spcBef>
                <a:spcPts val="0"/>
              </a:spcBef>
              <a:buFont typeface="+mj-lt"/>
              <a:buAutoNum type="arabicPeriod"/>
            </a:pPr>
            <a:r>
              <a:rPr lang="ja-JP" altLang="en-US" sz="3200" dirty="0">
                <a:solidFill>
                  <a:srgbClr val="000000"/>
                </a:solidFill>
                <a:latin typeface="UD Digi Kyokasho NK-R" panose="02020400000000000000" pitchFamily="18" charset="-128"/>
                <a:ea typeface="UD Digi Kyokasho NK-R" panose="02020400000000000000" pitchFamily="18" charset="-128"/>
              </a:rPr>
              <a:t>日本語教育とこれからの日本社会</a:t>
            </a:r>
            <a:endParaRPr lang="en-US" altLang="ja-JP" sz="3200" dirty="0">
              <a:solidFill>
                <a:srgbClr val="000000"/>
              </a:solidFill>
              <a:latin typeface="UD Digi Kyokasho NK-R" panose="02020400000000000000" pitchFamily="18" charset="-128"/>
              <a:ea typeface="UD Digi Kyokasho NK-R" panose="02020400000000000000" pitchFamily="18" charset="-128"/>
            </a:endParaRPr>
          </a:p>
          <a:p>
            <a:pPr marL="514350" indent="-514350">
              <a:lnSpc>
                <a:spcPct val="150000"/>
              </a:lnSpc>
              <a:spcBef>
                <a:spcPts val="0"/>
              </a:spcBef>
              <a:buFont typeface="+mj-lt"/>
              <a:buAutoNum type="arabicPeriod"/>
            </a:pPr>
            <a:r>
              <a:rPr lang="ja-JP" altLang="en-US" sz="3200" dirty="0">
                <a:solidFill>
                  <a:srgbClr val="000000"/>
                </a:solidFill>
                <a:latin typeface="UD Digi Kyokasho NK-R" panose="02020400000000000000" pitchFamily="18" charset="-128"/>
                <a:ea typeface="UD Digi Kyokasho NK-R" panose="02020400000000000000" pitchFamily="18" charset="-128"/>
              </a:rPr>
              <a:t>応用言語学 </a:t>
            </a:r>
            <a:r>
              <a:rPr lang="en-US" altLang="ja-JP" sz="3200" dirty="0">
                <a:solidFill>
                  <a:srgbClr val="000000"/>
                </a:solidFill>
                <a:latin typeface="UD Digi Kyokasho NK-R" panose="02020400000000000000" pitchFamily="18" charset="-128"/>
                <a:ea typeface="UD Digi Kyokasho NK-R" panose="02020400000000000000" pitchFamily="18" charset="-128"/>
              </a:rPr>
              <a:t>Applied Linguistics </a:t>
            </a:r>
            <a:r>
              <a:rPr lang="ja-JP" altLang="en-US" sz="3200" dirty="0">
                <a:solidFill>
                  <a:srgbClr val="000000"/>
                </a:solidFill>
                <a:latin typeface="UD Digi Kyokasho NK-R" panose="02020400000000000000" pitchFamily="18" charset="-128"/>
                <a:ea typeface="UD Digi Kyokasho NK-R" panose="02020400000000000000" pitchFamily="18" charset="-128"/>
              </a:rPr>
              <a:t>とは</a:t>
            </a:r>
            <a:endParaRPr lang="en-US" altLang="ja-JP" sz="3200" dirty="0">
              <a:solidFill>
                <a:srgbClr val="000000"/>
              </a:solidFill>
              <a:latin typeface="UD Digi Kyokasho NK-R" panose="02020400000000000000" pitchFamily="18" charset="-128"/>
              <a:ea typeface="UD Digi Kyokasho NK-R" panose="02020400000000000000" pitchFamily="18" charset="-128"/>
            </a:endParaRPr>
          </a:p>
          <a:p>
            <a:pPr marL="514350" indent="-514350">
              <a:lnSpc>
                <a:spcPct val="150000"/>
              </a:lnSpc>
              <a:spcBef>
                <a:spcPts val="0"/>
              </a:spcBef>
              <a:buFont typeface="+mj-lt"/>
              <a:buAutoNum type="arabicPeriod"/>
            </a:pPr>
            <a:r>
              <a:rPr lang="ja-JP" altLang="en-US" sz="3200" dirty="0">
                <a:solidFill>
                  <a:srgbClr val="000000"/>
                </a:solidFill>
                <a:latin typeface="UD Digi Kyokasho NK-R" panose="02020400000000000000" pitchFamily="18" charset="-128"/>
                <a:ea typeface="UD Digi Kyokasho NK-R" panose="02020400000000000000" pitchFamily="18" charset="-128"/>
              </a:rPr>
              <a:t>自分の取り組んでいる研究</a:t>
            </a:r>
            <a:endParaRPr lang="en-US" altLang="ja-JP" sz="3200" dirty="0">
              <a:solidFill>
                <a:srgbClr val="000000"/>
              </a:solidFill>
              <a:latin typeface="UD Digi Kyokasho NK-R" panose="02020400000000000000" pitchFamily="18" charset="-128"/>
              <a:ea typeface="UD Digi Kyokasho NK-R" panose="02020400000000000000" pitchFamily="18" charset="-128"/>
            </a:endParaRPr>
          </a:p>
          <a:p>
            <a:pPr marL="0" indent="0">
              <a:lnSpc>
                <a:spcPct val="150000"/>
              </a:lnSpc>
              <a:spcBef>
                <a:spcPts val="0"/>
              </a:spcBef>
              <a:buNone/>
            </a:pPr>
            <a:r>
              <a:rPr lang="ja-JP" altLang="en-US" sz="3200" dirty="0">
                <a:solidFill>
                  <a:srgbClr val="000000"/>
                </a:solidFill>
                <a:latin typeface="UD Digi Kyokasho NK-R" panose="02020400000000000000" pitchFamily="18" charset="-128"/>
                <a:ea typeface="UD Digi Kyokasho NK-R" panose="02020400000000000000" pitchFamily="18" charset="-128"/>
              </a:rPr>
              <a:t>　</a:t>
            </a:r>
            <a:r>
              <a:rPr lang="en-US" altLang="ja-JP" sz="3200" dirty="0">
                <a:solidFill>
                  <a:srgbClr val="000000"/>
                </a:solidFill>
                <a:latin typeface="UD Digi Kyokasho NK-R" panose="02020400000000000000" pitchFamily="18" charset="-128"/>
                <a:ea typeface="UD Digi Kyokasho NK-R" panose="02020400000000000000" pitchFamily="18" charset="-128"/>
              </a:rPr>
              <a:t>1) </a:t>
            </a:r>
            <a:r>
              <a:rPr lang="ja-JP" altLang="en-US" sz="3200" dirty="0">
                <a:solidFill>
                  <a:srgbClr val="000000"/>
                </a:solidFill>
                <a:latin typeface="UD Digi Kyokasho NK-R" panose="02020400000000000000" pitchFamily="18" charset="-128"/>
                <a:ea typeface="UD Digi Kyokasho NK-R" panose="02020400000000000000" pitchFamily="18" charset="-128"/>
              </a:rPr>
              <a:t>語彙の学習と教育の研究</a:t>
            </a:r>
            <a:endParaRPr lang="en-US" altLang="ja-JP" sz="3200" dirty="0">
              <a:solidFill>
                <a:srgbClr val="000000"/>
              </a:solidFill>
              <a:latin typeface="UD Digi Kyokasho NK-R" panose="02020400000000000000" pitchFamily="18" charset="-128"/>
              <a:ea typeface="UD Digi Kyokasho NK-R" panose="02020400000000000000" pitchFamily="18" charset="-128"/>
            </a:endParaRPr>
          </a:p>
          <a:p>
            <a:pPr marL="0" indent="0">
              <a:lnSpc>
                <a:spcPct val="150000"/>
              </a:lnSpc>
              <a:spcBef>
                <a:spcPts val="0"/>
              </a:spcBef>
              <a:buNone/>
            </a:pPr>
            <a:r>
              <a:rPr lang="ja-JP" altLang="en-US" sz="3200" dirty="0">
                <a:solidFill>
                  <a:srgbClr val="000000"/>
                </a:solidFill>
                <a:latin typeface="UD Digi Kyokasho NK-R" panose="02020400000000000000" pitchFamily="18" charset="-128"/>
                <a:ea typeface="UD Digi Kyokasho NK-R" panose="02020400000000000000" pitchFamily="18" charset="-128"/>
              </a:rPr>
              <a:t>　</a:t>
            </a:r>
            <a:r>
              <a:rPr lang="en-US" altLang="ja-JP" sz="3200" dirty="0">
                <a:solidFill>
                  <a:srgbClr val="000000"/>
                </a:solidFill>
                <a:latin typeface="UD Digi Kyokasho NK-R" panose="02020400000000000000" pitchFamily="18" charset="-128"/>
                <a:ea typeface="UD Digi Kyokasho NK-R" panose="02020400000000000000" pitchFamily="18" charset="-128"/>
              </a:rPr>
              <a:t>2) </a:t>
            </a:r>
            <a:r>
              <a:rPr lang="ja-JP" altLang="en-US" sz="3200" dirty="0">
                <a:solidFill>
                  <a:srgbClr val="000000"/>
                </a:solidFill>
                <a:latin typeface="UD Digi Kyokasho NK-R" panose="02020400000000000000" pitchFamily="18" charset="-128"/>
                <a:ea typeface="UD Digi Kyokasho NK-R" panose="02020400000000000000" pitchFamily="18" charset="-128"/>
              </a:rPr>
              <a:t>言語教育プログラムの研究</a:t>
            </a:r>
            <a:endParaRPr lang="en-US" altLang="ja-JP" sz="3200" dirty="0">
              <a:solidFill>
                <a:srgbClr val="000000"/>
              </a:solidFill>
              <a:latin typeface="UD Digi Kyokasho NK-R" panose="02020400000000000000" pitchFamily="18" charset="-128"/>
              <a:ea typeface="UD Digi Kyokasho NK-R" panose="02020400000000000000" pitchFamily="18" charset="-128"/>
            </a:endParaRPr>
          </a:p>
          <a:p>
            <a:pPr marL="514350" indent="-514350">
              <a:buFont typeface="+mj-lt"/>
              <a:buAutoNum type="arabicPeriod"/>
            </a:pPr>
            <a:endParaRPr kumimoji="1" lang="ja-JP" altLang="en-US" dirty="0">
              <a:solidFill>
                <a:srgbClr val="000000"/>
              </a:solidFill>
            </a:endParaRPr>
          </a:p>
        </p:txBody>
      </p:sp>
    </p:spTree>
    <p:extLst>
      <p:ext uri="{BB962C8B-B14F-4D97-AF65-F5344CB8AC3E}">
        <p14:creationId xmlns:p14="http://schemas.microsoft.com/office/powerpoint/2010/main" val="2124020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8DCC5388-401C-48F9-9233-9825E0D69040}"/>
              </a:ext>
            </a:extLst>
          </p:cNvPr>
          <p:cNvSpPr>
            <a:spLocks noGrp="1"/>
          </p:cNvSpPr>
          <p:nvPr>
            <p:ph type="title"/>
          </p:nvPr>
        </p:nvSpPr>
        <p:spPr>
          <a:xfrm>
            <a:off x="3045368" y="1912883"/>
            <a:ext cx="6105194" cy="2064948"/>
          </a:xfrm>
        </p:spPr>
        <p:txBody>
          <a:bodyPr vert="horz" lIns="91440" tIns="45720" rIns="91440" bIns="45720" rtlCol="0" anchor="t">
            <a:noAutofit/>
          </a:bodyPr>
          <a:lstStyle/>
          <a:p>
            <a:pPr algn="ctr">
              <a:lnSpc>
                <a:spcPct val="150000"/>
              </a:lnSpc>
            </a:pPr>
            <a:r>
              <a:rPr lang="ja-JP" altLang="en-US" sz="5400" b="1" u="sng" dirty="0">
                <a:solidFill>
                  <a:schemeClr val="bg1"/>
                </a:solidFill>
                <a:latin typeface="UD Digi Kyokasho NK-R"/>
                <a:ea typeface="UD Digi Kyokasho NK-R"/>
                <a:cs typeface="+mj-lt"/>
              </a:rPr>
              <a:t>チームワークと</a:t>
            </a:r>
            <a:br>
              <a:rPr lang="ja-JP" altLang="en-US" sz="5400" b="1" u="sng" dirty="0">
                <a:latin typeface="UD Digi Kyokasho NK-R"/>
                <a:ea typeface="UD Digi Kyokasho NK-R"/>
                <a:cs typeface="+mj-lt"/>
              </a:rPr>
            </a:br>
            <a:r>
              <a:rPr lang="ja-JP" altLang="en-US" sz="5400" b="1" u="sng" dirty="0">
                <a:solidFill>
                  <a:schemeClr val="bg1"/>
                </a:solidFill>
                <a:latin typeface="UD Digi Kyokasho NK-R"/>
                <a:ea typeface="UD Digi Kyokasho NK-R"/>
                <a:cs typeface="+mj-lt"/>
              </a:rPr>
              <a:t>事務処理の重要性</a:t>
            </a:r>
            <a:r>
              <a:rPr lang="en-US" altLang="ja-JP" sz="5400" b="1" dirty="0">
                <a:solidFill>
                  <a:schemeClr val="bg1"/>
                </a:solidFill>
                <a:latin typeface="UD Digi Kyokasho NK-R"/>
                <a:ea typeface="+mj-lt"/>
                <a:cs typeface="+mj-lt"/>
              </a:rPr>
              <a:t> </a:t>
            </a:r>
            <a:endParaRPr lang="ja-JP" sz="5400" b="1" dirty="0">
              <a:solidFill>
                <a:schemeClr val="bg1"/>
              </a:solidFill>
              <a:latin typeface="UD Digi Kyokasho NK-R"/>
              <a:ea typeface="UD Digi Kyokasho NK-R"/>
              <a:cs typeface="Calibri Light"/>
            </a:endParaRPr>
          </a:p>
        </p:txBody>
      </p:sp>
    </p:spTree>
    <p:extLst>
      <p:ext uri="{BB962C8B-B14F-4D97-AF65-F5344CB8AC3E}">
        <p14:creationId xmlns:p14="http://schemas.microsoft.com/office/powerpoint/2010/main" val="3546566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EB680D0-6006-43C2-9F0D-0708B8742BD6}"/>
              </a:ext>
            </a:extLst>
          </p:cNvPr>
          <p:cNvSpPr txBox="1"/>
          <p:nvPr/>
        </p:nvSpPr>
        <p:spPr>
          <a:xfrm>
            <a:off x="715055" y="880767"/>
            <a:ext cx="8804866" cy="527619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ja-JP" altLang="en-US" sz="4400" dirty="0">
                <a:solidFill>
                  <a:schemeClr val="bg1">
                    <a:lumMod val="95000"/>
                    <a:lumOff val="5000"/>
                  </a:schemeClr>
                </a:solidFill>
                <a:latin typeface="UD デジタル 教科書体 NK-R" panose="02020400000000000000" pitchFamily="18" charset="-128"/>
                <a:ea typeface="UD デジタル 教科書体 NK-R" panose="02020400000000000000" pitchFamily="18" charset="-128"/>
                <a:cs typeface="+mj-cs"/>
              </a:rPr>
              <a:t>大学の先生というと</a:t>
            </a:r>
            <a:br>
              <a:rPr lang="ja-JP" altLang="en-US" sz="4400" dirty="0">
                <a:solidFill>
                  <a:schemeClr val="bg1">
                    <a:lumMod val="95000"/>
                    <a:lumOff val="5000"/>
                  </a:schemeClr>
                </a:solidFill>
                <a:latin typeface="UD デジタル 教科書体 NK-R" panose="02020400000000000000" pitchFamily="18" charset="-128"/>
                <a:ea typeface="UD デジタル 教科書体 NK-R" panose="02020400000000000000" pitchFamily="18" charset="-128"/>
                <a:cs typeface="+mj-cs"/>
              </a:rPr>
            </a:br>
            <a:r>
              <a:rPr lang="ja-JP" altLang="en-US" sz="4400" dirty="0">
                <a:solidFill>
                  <a:schemeClr val="bg1">
                    <a:lumMod val="95000"/>
                    <a:lumOff val="5000"/>
                  </a:schemeClr>
                </a:solidFill>
                <a:latin typeface="UD デジタル 教科書体 NK-R" panose="02020400000000000000" pitchFamily="18" charset="-128"/>
                <a:ea typeface="UD デジタル 教科書体 NK-R" panose="02020400000000000000" pitchFamily="18" charset="-128"/>
                <a:cs typeface="+mj-cs"/>
              </a:rPr>
              <a:t>研究室にこもってオタクになっているイメージ </a:t>
            </a:r>
            <a:endParaRPr lang="en-US" altLang="ja-JP" sz="4400" dirty="0">
              <a:solidFill>
                <a:schemeClr val="bg1">
                  <a:lumMod val="95000"/>
                  <a:lumOff val="5000"/>
                </a:schemeClr>
              </a:solidFill>
              <a:latin typeface="UD デジタル 教科書体 NK-R" panose="02020400000000000000" pitchFamily="18" charset="-128"/>
              <a:ea typeface="UD デジタル 教科書体 NK-R" panose="02020400000000000000" pitchFamily="18" charset="-128"/>
              <a:cs typeface="+mj-cs"/>
            </a:endParaRPr>
          </a:p>
          <a:p>
            <a:pPr marL="571500" indent="-571500" algn="ctr" defTabSz="914400">
              <a:lnSpc>
                <a:spcPct val="90000"/>
              </a:lnSpc>
              <a:spcBef>
                <a:spcPct val="0"/>
              </a:spcBef>
              <a:spcAft>
                <a:spcPts val="600"/>
              </a:spcAft>
            </a:pPr>
            <a:endParaRPr lang="en-US" altLang="ja-JP" sz="4400" dirty="0">
              <a:solidFill>
                <a:schemeClr val="bg1">
                  <a:lumMod val="95000"/>
                  <a:lumOff val="5000"/>
                </a:schemeClr>
              </a:solidFill>
              <a:latin typeface="UD デジタル 教科書体 NK-R" panose="02020400000000000000" pitchFamily="18" charset="-128"/>
              <a:ea typeface="UD デジタル 教科書体 NK-R" panose="02020400000000000000" pitchFamily="18" charset="-128"/>
              <a:cs typeface="+mj-cs"/>
            </a:endParaRPr>
          </a:p>
          <a:p>
            <a:pPr algn="ctr" defTabSz="914400">
              <a:lnSpc>
                <a:spcPct val="90000"/>
              </a:lnSpc>
              <a:spcBef>
                <a:spcPct val="0"/>
              </a:spcBef>
              <a:spcAft>
                <a:spcPts val="600"/>
              </a:spcAft>
            </a:pPr>
            <a:r>
              <a:rPr lang="ja-JP" altLang="en-US" sz="4400" dirty="0">
                <a:solidFill>
                  <a:schemeClr val="bg1">
                    <a:lumMod val="95000"/>
                    <a:lumOff val="5000"/>
                  </a:schemeClr>
                </a:solidFill>
                <a:latin typeface="UD デジタル 教科書体 NK-R" panose="02020400000000000000" pitchFamily="18" charset="-128"/>
                <a:ea typeface="UD デジタル 教科書体 NK-R" panose="02020400000000000000" pitchFamily="18" charset="-128"/>
                <a:cs typeface="+mj-cs"/>
              </a:rPr>
              <a:t>実際にそういう先生も多いが、</a:t>
            </a:r>
            <a:br>
              <a:rPr lang="en-US" altLang="ja-JP" sz="4400" dirty="0">
                <a:solidFill>
                  <a:schemeClr val="bg1">
                    <a:lumMod val="95000"/>
                    <a:lumOff val="5000"/>
                  </a:schemeClr>
                </a:solidFill>
                <a:latin typeface="UD デジタル 教科書体 NK-R" panose="02020400000000000000" pitchFamily="18" charset="-128"/>
                <a:ea typeface="UD デジタル 教科書体 NK-R" panose="02020400000000000000" pitchFamily="18" charset="-128"/>
                <a:cs typeface="+mj-cs"/>
              </a:rPr>
            </a:br>
            <a:r>
              <a:rPr lang="ja-JP" altLang="en-US" sz="4400" b="1" dirty="0">
                <a:solidFill>
                  <a:schemeClr val="bg1">
                    <a:lumMod val="95000"/>
                    <a:lumOff val="5000"/>
                  </a:schemeClr>
                </a:solidFill>
                <a:latin typeface="UD デジタル 教科書体 NK-R" panose="02020400000000000000" pitchFamily="18" charset="-128"/>
                <a:ea typeface="UD デジタル 教科書体 NK-R" panose="02020400000000000000" pitchFamily="18" charset="-128"/>
                <a:cs typeface="+mj-cs"/>
              </a:rPr>
              <a:t>日本語教師はそれではすまない</a:t>
            </a:r>
            <a:r>
              <a:rPr lang="en-US" altLang="ja-JP" sz="4400" b="1" dirty="0">
                <a:solidFill>
                  <a:schemeClr val="bg1">
                    <a:lumMod val="95000"/>
                    <a:lumOff val="5000"/>
                  </a:schemeClr>
                </a:solidFill>
                <a:latin typeface="UD デジタル 教科書体 NK-R" panose="02020400000000000000" pitchFamily="18" charset="-128"/>
                <a:ea typeface="UD デジタル 教科書体 NK-R" panose="02020400000000000000" pitchFamily="18" charset="-128"/>
                <a:cs typeface="+mj-cs"/>
              </a:rPr>
              <a:t> </a:t>
            </a:r>
          </a:p>
        </p:txBody>
      </p:sp>
    </p:spTree>
    <p:extLst>
      <p:ext uri="{BB962C8B-B14F-4D97-AF65-F5344CB8AC3E}">
        <p14:creationId xmlns:p14="http://schemas.microsoft.com/office/powerpoint/2010/main" val="89988003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F7CB612-05E1-46D3-8FAC-5F4F03A6CC75}"/>
              </a:ext>
            </a:extLst>
          </p:cNvPr>
          <p:cNvSpPr/>
          <p:nvPr/>
        </p:nvSpPr>
        <p:spPr>
          <a:xfrm>
            <a:off x="704193" y="1106642"/>
            <a:ext cx="10373710" cy="4201150"/>
          </a:xfrm>
          <a:prstGeom prst="rect">
            <a:avLst/>
          </a:prstGeom>
        </p:spPr>
        <p:txBody>
          <a:bodyPr wrap="square">
            <a:spAutoFit/>
          </a:bodyPr>
          <a:lstStyle/>
          <a:p>
            <a:pPr algn="ctr" defTabSz="914400">
              <a:lnSpc>
                <a:spcPct val="90000"/>
              </a:lnSpc>
              <a:spcBef>
                <a:spcPct val="0"/>
              </a:spcBef>
              <a:spcAft>
                <a:spcPts val="600"/>
              </a:spcAft>
            </a:pPr>
            <a:r>
              <a:rPr lang="ja-JP" altLang="en-US" sz="4000" dirty="0">
                <a:latin typeface="UD デジタル 教科書体 NK-R" panose="02020400000000000000" pitchFamily="18" charset="-128"/>
                <a:ea typeface="UD デジタル 教科書体 NK-R" panose="02020400000000000000" pitchFamily="18" charset="-128"/>
              </a:rPr>
              <a:t>大学でも、語学、体育、情報処理など、</a:t>
            </a:r>
            <a:br>
              <a:rPr lang="ja-JP" altLang="en-US" sz="4000" dirty="0">
                <a:latin typeface="UD デジタル 教科書体 NK-R" panose="02020400000000000000" pitchFamily="18" charset="-128"/>
                <a:ea typeface="UD デジタル 教科書体 NK-R" panose="02020400000000000000" pitchFamily="18" charset="-128"/>
              </a:rPr>
            </a:br>
            <a:r>
              <a:rPr lang="ja-JP" altLang="en-US" sz="4000" dirty="0">
                <a:latin typeface="UD デジタル 教科書体 NK-R" panose="02020400000000000000" pitchFamily="18" charset="-128"/>
                <a:ea typeface="UD デジタル 教科書体 NK-R" panose="02020400000000000000" pitchFamily="18" charset="-128"/>
              </a:rPr>
              <a:t>初年次に数多く開講される科目群には</a:t>
            </a:r>
            <a:endParaRPr lang="en-US" altLang="ja-JP" sz="4000" dirty="0">
              <a:latin typeface="UD デジタル 教科書体 NK-R" panose="02020400000000000000" pitchFamily="18" charset="-128"/>
              <a:ea typeface="UD デジタル 教科書体 NK-R" panose="02020400000000000000" pitchFamily="18" charset="-128"/>
            </a:endParaRPr>
          </a:p>
          <a:p>
            <a:pPr algn="ctr" defTabSz="914400">
              <a:lnSpc>
                <a:spcPct val="90000"/>
              </a:lnSpc>
              <a:spcBef>
                <a:spcPct val="0"/>
              </a:spcBef>
              <a:spcAft>
                <a:spcPts val="600"/>
              </a:spcAft>
            </a:pPr>
            <a:r>
              <a:rPr lang="ja-JP" altLang="en-US" sz="4000" dirty="0">
                <a:latin typeface="UD デジタル 教科書体 NK-R" panose="02020400000000000000" pitchFamily="18" charset="-128"/>
                <a:ea typeface="UD デジタル 教科書体 NK-R" panose="02020400000000000000" pitchFamily="18" charset="-128"/>
              </a:rPr>
              <a:t>非常勤教員も多く、</a:t>
            </a:r>
            <a:endParaRPr lang="en-US" altLang="ja-JP" sz="4000" dirty="0">
              <a:latin typeface="UD デジタル 教科書体 NK-R" panose="02020400000000000000" pitchFamily="18" charset="-128"/>
              <a:ea typeface="UD デジタル 教科書体 NK-R" panose="02020400000000000000" pitchFamily="18" charset="-128"/>
            </a:endParaRPr>
          </a:p>
          <a:p>
            <a:pPr algn="ctr" defTabSz="914400">
              <a:lnSpc>
                <a:spcPct val="90000"/>
              </a:lnSpc>
              <a:spcBef>
                <a:spcPct val="0"/>
              </a:spcBef>
              <a:spcAft>
                <a:spcPts val="600"/>
              </a:spcAft>
            </a:pPr>
            <a:r>
              <a:rPr lang="ja-JP" altLang="en-US" sz="4000" dirty="0">
                <a:latin typeface="UD デジタル 教科書体 NK-R" panose="02020400000000000000" pitchFamily="18" charset="-128"/>
                <a:ea typeface="UD デジタル 教科書体 NK-R" panose="02020400000000000000" pitchFamily="18" charset="-128"/>
              </a:rPr>
              <a:t>抱えている設備・備品もある</a:t>
            </a:r>
            <a:endParaRPr lang="en-US" altLang="ja-JP" sz="4000" dirty="0">
              <a:latin typeface="UD デジタル 教科書体 NK-R" panose="02020400000000000000" pitchFamily="18" charset="-128"/>
              <a:ea typeface="UD デジタル 教科書体 NK-R" panose="02020400000000000000" pitchFamily="18" charset="-128"/>
            </a:endParaRPr>
          </a:p>
          <a:p>
            <a:pPr algn="ctr" defTabSz="914400">
              <a:lnSpc>
                <a:spcPct val="90000"/>
              </a:lnSpc>
              <a:spcBef>
                <a:spcPct val="0"/>
              </a:spcBef>
              <a:spcAft>
                <a:spcPts val="600"/>
              </a:spcAft>
            </a:pPr>
            <a:br>
              <a:rPr lang="ja-JP" altLang="en-US" sz="4000" dirty="0">
                <a:latin typeface="UD デジタル 教科書体 NK-R" panose="02020400000000000000" pitchFamily="18" charset="-128"/>
                <a:ea typeface="UD デジタル 教科書体 NK-R" panose="02020400000000000000" pitchFamily="18" charset="-128"/>
              </a:rPr>
            </a:br>
            <a:r>
              <a:rPr lang="ja-JP" altLang="en-US" sz="4000" dirty="0">
                <a:latin typeface="UD デジタル 教科書体 NK-R" panose="02020400000000000000" pitchFamily="18" charset="-128"/>
                <a:ea typeface="UD デジタル 教科書体 NK-R" panose="02020400000000000000" pitchFamily="18" charset="-128"/>
              </a:rPr>
              <a:t>これらの専任教員は</a:t>
            </a:r>
            <a:br>
              <a:rPr lang="ja-JP" altLang="en-US" sz="4000" dirty="0">
                <a:latin typeface="UD デジタル 教科書体 NK-R" panose="02020400000000000000" pitchFamily="18" charset="-128"/>
                <a:ea typeface="UD デジタル 教科書体 NK-R" panose="02020400000000000000" pitchFamily="18" charset="-128"/>
              </a:rPr>
            </a:br>
            <a:r>
              <a:rPr lang="ja-JP" altLang="en-US" sz="4000" dirty="0">
                <a:latin typeface="UD デジタル 教科書体 NK-R" panose="02020400000000000000" pitchFamily="18" charset="-128"/>
                <a:ea typeface="UD デジタル 教科書体 NK-R" panose="02020400000000000000" pitchFamily="18" charset="-128"/>
              </a:rPr>
              <a:t>多くの</a:t>
            </a:r>
            <a:r>
              <a:rPr lang="ja-JP" altLang="en-US" sz="4000" b="1" u="sng" dirty="0">
                <a:latin typeface="UD デジタル 教科書体 NK-R" panose="02020400000000000000" pitchFamily="18" charset="-128"/>
                <a:ea typeface="UD デジタル 教科書体 NK-R" panose="02020400000000000000" pitchFamily="18" charset="-128"/>
              </a:rPr>
              <a:t>管理的業務</a:t>
            </a:r>
            <a:r>
              <a:rPr lang="ja-JP" altLang="en-US" sz="4000" dirty="0">
                <a:latin typeface="UD デジタル 教科書体 NK-R" panose="02020400000000000000" pitchFamily="18" charset="-128"/>
                <a:ea typeface="UD デジタル 教科書体 NK-R" panose="02020400000000000000" pitchFamily="18" charset="-128"/>
              </a:rPr>
              <a:t>をこなすことになる</a:t>
            </a:r>
            <a:r>
              <a:rPr lang="ja-JP" altLang="en-US" sz="4000" dirty="0"/>
              <a:t>。 </a:t>
            </a:r>
            <a:endParaRPr lang="en-US" altLang="ja-JP" sz="4000" dirty="0"/>
          </a:p>
        </p:txBody>
      </p:sp>
    </p:spTree>
    <p:extLst>
      <p:ext uri="{BB962C8B-B14F-4D97-AF65-F5344CB8AC3E}">
        <p14:creationId xmlns:p14="http://schemas.microsoft.com/office/powerpoint/2010/main" val="21801456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93AE56CA-5CB5-459A-9529-322BB9E738C2}"/>
              </a:ext>
            </a:extLst>
          </p:cNvPr>
          <p:cNvSpPr/>
          <p:nvPr/>
        </p:nvSpPr>
        <p:spPr>
          <a:xfrm>
            <a:off x="872358" y="759679"/>
            <a:ext cx="10588122" cy="5735673"/>
          </a:xfrm>
          <a:prstGeom prst="rect">
            <a:avLst/>
          </a:prstGeom>
        </p:spPr>
        <p:txBody>
          <a:bodyPr wrap="square">
            <a:spAutoFit/>
          </a:bodyPr>
          <a:lstStyle/>
          <a:p>
            <a:pPr marL="571500" indent="-571500" defTabSz="914400">
              <a:lnSpc>
                <a:spcPct val="90000"/>
              </a:lnSpc>
              <a:spcBef>
                <a:spcPct val="0"/>
              </a:spcBef>
              <a:spcAft>
                <a:spcPts val="600"/>
              </a:spcAft>
              <a:buFont typeface="Wingdings" panose="05000000000000000000" pitchFamily="2" charset="2"/>
              <a:buChar char="u"/>
            </a:pPr>
            <a:r>
              <a:rPr lang="ja-JP" altLang="en-US" sz="3600" dirty="0">
                <a:latin typeface="UD デジタル 教科書体 NK-R" panose="02020400000000000000" pitchFamily="18" charset="-128"/>
                <a:ea typeface="UD デジタル 教科書体 NK-R" panose="02020400000000000000" pitchFamily="18" charset="-128"/>
              </a:rPr>
              <a:t>普通の会社でセクションに分かれてしていることのほとんどの要素がある</a:t>
            </a:r>
            <a:endParaRPr lang="en-US" altLang="ja-JP" sz="36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Bef>
                <a:spcPct val="0"/>
              </a:spcBef>
              <a:spcAft>
                <a:spcPts val="600"/>
              </a:spcAft>
            </a:pPr>
            <a:r>
              <a:rPr lang="ja-JP" altLang="en-US" sz="3600" dirty="0">
                <a:latin typeface="UD デジタル 教科書体 NK-R" panose="02020400000000000000" pitchFamily="18" charset="-128"/>
                <a:ea typeface="UD デジタル 教科書体 NK-R" panose="02020400000000000000" pitchFamily="18" charset="-128"/>
              </a:rPr>
              <a:t>人事、予算（経理）、施設・備品管理、広報（Ｗｅｂ管理）、</a:t>
            </a:r>
            <a:endParaRPr lang="en-US" altLang="ja-JP" sz="36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Bef>
                <a:spcPct val="0"/>
              </a:spcBef>
              <a:spcAft>
                <a:spcPts val="600"/>
              </a:spcAft>
            </a:pPr>
            <a:r>
              <a:rPr lang="ja-JP" altLang="en-US" sz="3600" dirty="0">
                <a:latin typeface="UD デジタル 教科書体 NK-R" panose="02020400000000000000" pitchFamily="18" charset="-128"/>
                <a:ea typeface="UD デジタル 教科書体 NK-R" panose="02020400000000000000" pitchFamily="18" charset="-128"/>
              </a:rPr>
              <a:t>カリキュラム（製品）開発、教務（製品・サービス）管理、</a:t>
            </a:r>
            <a:endParaRPr lang="en-US" altLang="ja-JP" sz="36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Bef>
                <a:spcPct val="0"/>
              </a:spcBef>
              <a:spcAft>
                <a:spcPts val="600"/>
              </a:spcAft>
            </a:pPr>
            <a:r>
              <a:rPr lang="ja-JP" altLang="en-US" sz="3600" dirty="0">
                <a:latin typeface="UD デジタル 教科書体 NK-R" panose="02020400000000000000" pitchFamily="18" charset="-128"/>
                <a:ea typeface="UD デジタル 教科書体 NK-R" panose="02020400000000000000" pitchFamily="18" charset="-128"/>
              </a:rPr>
              <a:t>学生応対（クレーム処理？）など</a:t>
            </a:r>
            <a:endParaRPr lang="en-US" altLang="ja-JP" sz="36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Bef>
                <a:spcPct val="0"/>
              </a:spcBef>
              <a:spcAft>
                <a:spcPts val="600"/>
              </a:spcAft>
            </a:pPr>
            <a:r>
              <a:rPr lang="ja-JP" altLang="en-US" sz="1200" dirty="0">
                <a:latin typeface="UD デジタル 教科書体 NK-R" panose="02020400000000000000" pitchFamily="18" charset="-128"/>
                <a:ea typeface="UD デジタル 教科書体 NK-R" panose="02020400000000000000" pitchFamily="18" charset="-128"/>
              </a:rPr>
              <a:t>　</a:t>
            </a:r>
            <a:endParaRPr lang="en-US" altLang="ja-JP" sz="1200" dirty="0">
              <a:latin typeface="UD デジタル 教科書体 NK-R" panose="02020400000000000000" pitchFamily="18" charset="-128"/>
              <a:ea typeface="UD デジタル 教科書体 NK-R" panose="02020400000000000000" pitchFamily="18" charset="-128"/>
            </a:endParaRPr>
          </a:p>
          <a:p>
            <a:pPr marL="571500" indent="-571500" defTabSz="914400">
              <a:lnSpc>
                <a:spcPct val="90000"/>
              </a:lnSpc>
              <a:spcBef>
                <a:spcPct val="0"/>
              </a:spcBef>
              <a:spcAft>
                <a:spcPts val="600"/>
              </a:spcAft>
              <a:buFont typeface="Wingdings" panose="05000000000000000000" pitchFamily="2" charset="2"/>
              <a:buChar char="u"/>
            </a:pPr>
            <a:r>
              <a:rPr lang="ja-JP" altLang="en-US" sz="3600" dirty="0">
                <a:latin typeface="UD デジタル 教科書体 NK-R" panose="02020400000000000000" pitchFamily="18" charset="-128"/>
                <a:ea typeface="UD デジタル 教科書体 NK-R" panose="02020400000000000000" pitchFamily="18" charset="-128"/>
              </a:rPr>
              <a:t>しかも事務職員はいないか、いても少数　</a:t>
            </a:r>
            <a:endParaRPr lang="en-US" altLang="ja-JP" sz="36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Bef>
                <a:spcPct val="0"/>
              </a:spcBef>
              <a:spcAft>
                <a:spcPts val="600"/>
              </a:spcAft>
            </a:pPr>
            <a:br>
              <a:rPr lang="ja-JP" altLang="en-US" sz="3200" dirty="0">
                <a:latin typeface="UD デジタル 教科書体 NK-R" panose="02020400000000000000" pitchFamily="18" charset="-128"/>
                <a:ea typeface="UD デジタル 教科書体 NK-R" panose="02020400000000000000" pitchFamily="18" charset="-128"/>
              </a:rPr>
            </a:br>
            <a:r>
              <a:rPr lang="ja-JP" altLang="en-US" sz="3600" dirty="0">
                <a:latin typeface="UD デジタル 教科書体 NK-R" panose="02020400000000000000" pitchFamily="18" charset="-128"/>
                <a:ea typeface="UD デジタル 教科書体 NK-R" panose="02020400000000000000" pitchFamily="18" charset="-128"/>
              </a:rPr>
              <a:t>⇒</a:t>
            </a:r>
            <a:r>
              <a:rPr lang="ja-JP" altLang="en-US" sz="3600" b="1" u="sng" dirty="0">
                <a:latin typeface="UD デジタル 教科書体 NK-R" panose="02020400000000000000" pitchFamily="18" charset="-128"/>
                <a:ea typeface="UD デジタル 教科書体 NK-R" panose="02020400000000000000" pitchFamily="18" charset="-128"/>
              </a:rPr>
              <a:t>事務処理能力や行政能力</a:t>
            </a:r>
            <a:r>
              <a:rPr lang="ja-JP" altLang="en-US" sz="3600" dirty="0">
                <a:latin typeface="UD デジタル 教科書体 NK-R" panose="02020400000000000000" pitchFamily="18" charset="-128"/>
                <a:ea typeface="UD デジタル 教科書体 NK-R" panose="02020400000000000000" pitchFamily="18" charset="-128"/>
              </a:rPr>
              <a:t>が極めて重要</a:t>
            </a:r>
            <a:br>
              <a:rPr lang="en-US" altLang="ja-JP" sz="3600" dirty="0">
                <a:latin typeface="UD デジタル 教科書体 NK-R" panose="02020400000000000000" pitchFamily="18" charset="-128"/>
                <a:ea typeface="UD デジタル 教科書体 NK-R" panose="02020400000000000000" pitchFamily="18" charset="-128"/>
              </a:rPr>
            </a:br>
            <a:endParaRPr lang="en-US" altLang="ja-JP" sz="3600" dirty="0">
              <a:latin typeface="UD デジタル 教科書体 NK-R" panose="02020400000000000000" pitchFamily="18" charset="-128"/>
              <a:ea typeface="UD デジタル 教科書体 NK-R" panose="02020400000000000000" pitchFamily="18" charset="-128"/>
            </a:endParaRPr>
          </a:p>
          <a:p>
            <a:pPr algn="ctr" defTabSz="914400">
              <a:lnSpc>
                <a:spcPct val="90000"/>
              </a:lnSpc>
              <a:spcBef>
                <a:spcPct val="0"/>
              </a:spcBef>
              <a:spcAft>
                <a:spcPts val="600"/>
              </a:spcAft>
            </a:pPr>
            <a:r>
              <a:rPr lang="ja-JP" altLang="en-US" sz="3600" dirty="0">
                <a:latin typeface="UD デジタル 教科書体 NK-R" panose="02020400000000000000" pitchFamily="18" charset="-128"/>
                <a:ea typeface="UD デジタル 教科書体 NK-R" panose="02020400000000000000" pitchFamily="18" charset="-128"/>
              </a:rPr>
              <a:t>（大きな研究室を束ねる理系教授もそうらしいが）</a:t>
            </a:r>
            <a:r>
              <a:rPr lang="en-US" altLang="ja-JP" sz="3600" dirty="0">
                <a:latin typeface="UD デジタル 教科書体 NK-R" panose="02020400000000000000" pitchFamily="18" charset="-128"/>
                <a:ea typeface="UD デジタル 教科書体 NK-R" panose="02020400000000000000" pitchFamily="18" charset="-128"/>
              </a:rPr>
              <a:t> </a:t>
            </a:r>
          </a:p>
        </p:txBody>
      </p:sp>
    </p:spTree>
    <p:extLst>
      <p:ext uri="{BB962C8B-B14F-4D97-AF65-F5344CB8AC3E}">
        <p14:creationId xmlns:p14="http://schemas.microsoft.com/office/powerpoint/2010/main" val="1558869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fade">
                                      <p:cBhvr>
                                        <p:cTn id="25" dur="500"/>
                                        <p:tgtEl>
                                          <p:spTgt spid="2">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Effect transition="in" filter="fade">
                                      <p:cBhvr>
                                        <p:cTn id="30" dur="500"/>
                                        <p:tgtEl>
                                          <p:spTgt spid="2">
                                            <p:txEl>
                                              <p:pRg st="5" end="5"/>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Effect transition="in" filter="fade">
                                      <p:cBhvr>
                                        <p:cTn id="33" dur="500"/>
                                        <p:tgtEl>
                                          <p:spTgt spid="2">
                                            <p:txEl>
                                              <p:pRg st="6" end="6"/>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2">
                                            <p:txEl>
                                              <p:pRg st="7" end="7"/>
                                            </p:txEl>
                                          </p:spTgt>
                                        </p:tgtEl>
                                        <p:attrNameLst>
                                          <p:attrName>style.visibility</p:attrName>
                                        </p:attrNameLst>
                                      </p:cBhvr>
                                      <p:to>
                                        <p:strVal val="visible"/>
                                      </p:to>
                                    </p:set>
                                    <p:animEffect transition="in" filter="fade">
                                      <p:cBhvr>
                                        <p:cTn id="36"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AB388396-9740-452B-AFDB-9CCD2F5C07E5}"/>
              </a:ext>
            </a:extLst>
          </p:cNvPr>
          <p:cNvSpPr/>
          <p:nvPr/>
        </p:nvSpPr>
        <p:spPr>
          <a:xfrm>
            <a:off x="1197065" y="590731"/>
            <a:ext cx="9612086" cy="5267852"/>
          </a:xfrm>
          <a:prstGeom prst="rect">
            <a:avLst/>
          </a:prstGeom>
        </p:spPr>
        <p:txBody>
          <a:bodyPr wrap="square">
            <a:spAutoFit/>
          </a:bodyPr>
          <a:lstStyle/>
          <a:p>
            <a:pPr defTabSz="914400">
              <a:lnSpc>
                <a:spcPct val="90000"/>
              </a:lnSpc>
              <a:spcBef>
                <a:spcPct val="0"/>
              </a:spcBef>
              <a:spcAft>
                <a:spcPts val="600"/>
              </a:spcAft>
            </a:pPr>
            <a:r>
              <a:rPr lang="ja-JP" altLang="en-US" sz="3600" dirty="0">
                <a:latin typeface="UD デジタル 教科書体 NK-R" panose="02020400000000000000" pitchFamily="18" charset="-128"/>
                <a:ea typeface="UD デジタル 教科書体 NK-R" panose="02020400000000000000" pitchFamily="18" charset="-128"/>
              </a:rPr>
              <a:t>桜美林大と東京大での経験：</a:t>
            </a:r>
            <a:br>
              <a:rPr lang="ja-JP" altLang="en-US" sz="3600" dirty="0">
                <a:latin typeface="UD デジタル 教科書体 NK-R" panose="02020400000000000000" pitchFamily="18" charset="-128"/>
                <a:ea typeface="UD デジタル 教科書体 NK-R" panose="02020400000000000000" pitchFamily="18" charset="-128"/>
              </a:rPr>
            </a:br>
            <a:r>
              <a:rPr lang="ja-JP" altLang="en-US" sz="3600" dirty="0">
                <a:latin typeface="UD デジタル 教科書体 NK-R" panose="02020400000000000000" pitchFamily="18" charset="-128"/>
                <a:ea typeface="UD デジタル 教科書体 NK-R" panose="02020400000000000000" pitchFamily="18" charset="-128"/>
              </a:rPr>
              <a:t>教養系の中堅私大と研究型の大型国立大で、</a:t>
            </a:r>
            <a:br>
              <a:rPr lang="ja-JP" altLang="en-US" sz="3600" dirty="0">
                <a:latin typeface="UD デジタル 教科書体 NK-R" panose="02020400000000000000" pitchFamily="18" charset="-128"/>
                <a:ea typeface="UD デジタル 教科書体 NK-R" panose="02020400000000000000" pitchFamily="18" charset="-128"/>
              </a:rPr>
            </a:br>
            <a:r>
              <a:rPr lang="ja-JP" altLang="en-US" sz="3600" dirty="0">
                <a:latin typeface="UD デジタル 教科書体 NK-R" panose="02020400000000000000" pitchFamily="18" charset="-128"/>
                <a:ea typeface="UD デジタル 教科書体 NK-R" panose="02020400000000000000" pitchFamily="18" charset="-128"/>
              </a:rPr>
              <a:t>いろいろな違いもあるが、</a:t>
            </a:r>
            <a:br>
              <a:rPr lang="ja-JP" altLang="en-US" sz="3600" dirty="0">
                <a:latin typeface="UD デジタル 教科書体 NK-R" panose="02020400000000000000" pitchFamily="18" charset="-128"/>
                <a:ea typeface="UD デジタル 教科書体 NK-R" panose="02020400000000000000" pitchFamily="18" charset="-128"/>
              </a:rPr>
            </a:br>
            <a:br>
              <a:rPr lang="ja-JP" altLang="en-US" sz="3600" dirty="0">
                <a:latin typeface="UD デジタル 教科書体 NK-R" panose="02020400000000000000" pitchFamily="18" charset="-128"/>
                <a:ea typeface="UD デジタル 教科書体 NK-R" panose="02020400000000000000" pitchFamily="18" charset="-128"/>
              </a:rPr>
            </a:br>
            <a:r>
              <a:rPr lang="ja-JP" altLang="en-US" sz="3600" dirty="0">
                <a:latin typeface="UD デジタル 教科書体 NK-R" panose="02020400000000000000" pitchFamily="18" charset="-128"/>
                <a:ea typeface="UD デジタル 教科書体 NK-R" panose="02020400000000000000" pitchFamily="18" charset="-128"/>
              </a:rPr>
              <a:t>留学生や日本語教師としてする仕事には</a:t>
            </a:r>
            <a:endParaRPr lang="en-US" altLang="ja-JP" sz="36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Bef>
                <a:spcPct val="0"/>
              </a:spcBef>
              <a:spcAft>
                <a:spcPts val="600"/>
              </a:spcAft>
            </a:pPr>
            <a:r>
              <a:rPr lang="ja-JP" altLang="en-US" sz="3600" dirty="0">
                <a:latin typeface="UD デジタル 教科書体 NK-R" panose="02020400000000000000" pitchFamily="18" charset="-128"/>
                <a:ea typeface="UD デジタル 教科書体 NK-R" panose="02020400000000000000" pitchFamily="18" charset="-128"/>
              </a:rPr>
              <a:t>驚くほどの類似性がある</a:t>
            </a:r>
            <a:br>
              <a:rPr lang="ja-JP" altLang="en-US" sz="3200" dirty="0">
                <a:latin typeface="UD デジタル 教科書体 NK-R" panose="02020400000000000000" pitchFamily="18" charset="-128"/>
                <a:ea typeface="UD デジタル 教科書体 NK-R" panose="02020400000000000000" pitchFamily="18" charset="-128"/>
              </a:rPr>
            </a:br>
            <a:endParaRPr lang="en-US" altLang="ja-JP" sz="3200" u="sng" dirty="0">
              <a:latin typeface="UD デジタル 教科書体 NK-R" panose="02020400000000000000" pitchFamily="18" charset="-128"/>
              <a:ea typeface="UD デジタル 教科書体 NK-R" panose="02020400000000000000" pitchFamily="18" charset="-128"/>
            </a:endParaRPr>
          </a:p>
          <a:p>
            <a:pPr defTabSz="914400">
              <a:lnSpc>
                <a:spcPct val="150000"/>
              </a:lnSpc>
              <a:spcBef>
                <a:spcPct val="0"/>
              </a:spcBef>
            </a:pPr>
            <a:r>
              <a:rPr lang="en-US" altLang="ja-JP" sz="3600" dirty="0">
                <a:latin typeface="UD デジタル 教科書体 NK-R" panose="02020400000000000000" pitchFamily="18" charset="-128"/>
                <a:ea typeface="UD デジタル 教科書体 NK-R" panose="02020400000000000000" pitchFamily="18" charset="-128"/>
              </a:rPr>
              <a:t>→</a:t>
            </a:r>
            <a:r>
              <a:rPr lang="ja-JP" altLang="en-US" sz="3600" dirty="0">
                <a:latin typeface="UD デジタル 教科書体 NK-R" panose="02020400000000000000" pitchFamily="18" charset="-128"/>
                <a:ea typeface="UD デジタル 教科書体 NK-R" panose="02020400000000000000" pitchFamily="18" charset="-128"/>
              </a:rPr>
              <a:t>つまりこれは</a:t>
            </a:r>
            <a:endParaRPr lang="en-US" altLang="ja-JP" sz="3600" dirty="0">
              <a:latin typeface="UD デジタル 教科書体 NK-R" panose="02020400000000000000" pitchFamily="18" charset="-128"/>
              <a:ea typeface="UD デジタル 教科書体 NK-R" panose="02020400000000000000" pitchFamily="18" charset="-128"/>
            </a:endParaRPr>
          </a:p>
          <a:p>
            <a:pPr algn="ctr" defTabSz="914400">
              <a:lnSpc>
                <a:spcPct val="150000"/>
              </a:lnSpc>
              <a:spcBef>
                <a:spcPct val="0"/>
              </a:spcBef>
            </a:pPr>
            <a:r>
              <a:rPr lang="ja-JP" altLang="en-US" sz="3600" u="sng" dirty="0">
                <a:latin typeface="UD デジタル 教科書体 NK-R" panose="02020400000000000000" pitchFamily="18" charset="-128"/>
                <a:ea typeface="UD デジタル 教科書体 NK-R" panose="02020400000000000000" pitchFamily="18" charset="-128"/>
              </a:rPr>
              <a:t>大学における日本語教育の構造的な問題</a:t>
            </a:r>
            <a:endParaRPr lang="en-US" altLang="ja-JP" sz="3600" u="sng"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136887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7">
            <a:extLst>
              <a:ext uri="{FF2B5EF4-FFF2-40B4-BE49-F238E27FC236}">
                <a16:creationId xmlns:a16="http://schemas.microsoft.com/office/drawing/2014/main" id="{00C4F1C3-3ADD-491F-8C66-57912A2421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useBgFill="1">
        <p:nvSpPr>
          <p:cNvPr id="17" name="Rectangle 9">
            <a:extLst>
              <a:ext uri="{FF2B5EF4-FFF2-40B4-BE49-F238E27FC236}">
                <a16:creationId xmlns:a16="http://schemas.microsoft.com/office/drawing/2014/main" id="{8E8DBDA3-652C-4F87-B53B-7F73AC8F4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1">
            <a:extLst>
              <a:ext uri="{FF2B5EF4-FFF2-40B4-BE49-F238E27FC236}">
                <a16:creationId xmlns:a16="http://schemas.microsoft.com/office/drawing/2014/main" id="{42187232-3845-418F-A17C-C138F01D9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正方形/長方形 1">
            <a:extLst>
              <a:ext uri="{FF2B5EF4-FFF2-40B4-BE49-F238E27FC236}">
                <a16:creationId xmlns:a16="http://schemas.microsoft.com/office/drawing/2014/main" id="{90049EAA-6999-4969-A144-D2112C236463}"/>
              </a:ext>
            </a:extLst>
          </p:cNvPr>
          <p:cNvSpPr/>
          <p:nvPr/>
        </p:nvSpPr>
        <p:spPr>
          <a:xfrm>
            <a:off x="441009" y="873457"/>
            <a:ext cx="3615984" cy="5222543"/>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ja-JP" altLang="en-US" sz="4000" u="sng" dirty="0">
                <a:latin typeface="UD デジタル 教科書体 NK-R" panose="02020400000000000000" pitchFamily="18" charset="-128"/>
                <a:ea typeface="UD デジタル 教科書体 NK-R" panose="02020400000000000000" pitchFamily="18" charset="-128"/>
                <a:cs typeface="+mj-cs"/>
              </a:rPr>
              <a:t>桜美林大と</a:t>
            </a:r>
            <a:endParaRPr lang="en-US" altLang="ja-JP" sz="4000" u="sng" dirty="0">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r>
              <a:rPr lang="ja-JP" altLang="en-US" sz="4000" u="sng" dirty="0">
                <a:latin typeface="UD デジタル 教科書体 NK-R" panose="02020400000000000000" pitchFamily="18" charset="-128"/>
                <a:ea typeface="UD デジタル 教科書体 NK-R" panose="02020400000000000000" pitchFamily="18" charset="-128"/>
                <a:cs typeface="+mj-cs"/>
              </a:rPr>
              <a:t>東京大</a:t>
            </a:r>
            <a:endParaRPr lang="en-US" altLang="ja-JP" sz="4000" u="sng" dirty="0">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endParaRPr lang="en-US" altLang="ja-JP" sz="4000" dirty="0">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r>
              <a:rPr lang="ja-JP" altLang="en-US" sz="3600" dirty="0">
                <a:latin typeface="UD デジタル 教科書体 NK-R" panose="02020400000000000000" pitchFamily="18" charset="-128"/>
                <a:ea typeface="UD デジタル 教科書体 NK-R" panose="02020400000000000000" pitchFamily="18" charset="-128"/>
                <a:cs typeface="+mj-cs"/>
              </a:rPr>
              <a:t>留学生や日本語教師としてする仕事の類似性</a:t>
            </a:r>
            <a:endParaRPr lang="en-US" altLang="ja-JP" sz="3600" dirty="0">
              <a:latin typeface="UD デジタル 教科書体 NK-R" panose="02020400000000000000" pitchFamily="18" charset="-128"/>
              <a:ea typeface="UD デジタル 教科書体 NK-R" panose="02020400000000000000" pitchFamily="18" charset="-128"/>
              <a:cs typeface="+mj-cs"/>
            </a:endParaRPr>
          </a:p>
        </p:txBody>
      </p:sp>
      <p:sp>
        <p:nvSpPr>
          <p:cNvPr id="3" name="正方形/長方形 2">
            <a:extLst>
              <a:ext uri="{FF2B5EF4-FFF2-40B4-BE49-F238E27FC236}">
                <a16:creationId xmlns:a16="http://schemas.microsoft.com/office/drawing/2014/main" id="{E14B46B7-57AF-4FF1-9C48-76F5DF54160E}"/>
              </a:ext>
            </a:extLst>
          </p:cNvPr>
          <p:cNvSpPr/>
          <p:nvPr/>
        </p:nvSpPr>
        <p:spPr>
          <a:xfrm>
            <a:off x="4995081" y="873458"/>
            <a:ext cx="6202907" cy="5124734"/>
          </a:xfrm>
          <a:prstGeom prst="rect">
            <a:avLst/>
          </a:prstGeom>
        </p:spPr>
        <p:txBody>
          <a:bodyPr vert="horz" lIns="91440" tIns="45720" rIns="91440" bIns="45720" rtlCol="0" anchor="ctr">
            <a:normAutofit/>
          </a:bodyPr>
          <a:lstStyle/>
          <a:p>
            <a:pPr lvl="0" defTabSz="914400">
              <a:lnSpc>
                <a:spcPct val="90000"/>
              </a:lnSpc>
              <a:spcAft>
                <a:spcPts val="600"/>
              </a:spcAft>
              <a:buClr>
                <a:schemeClr val="accent1"/>
              </a:buClr>
              <a:buSzPct val="80000"/>
            </a:pPr>
            <a:r>
              <a:rPr lang="ja-JP" altLang="en-US" sz="3200" dirty="0">
                <a:latin typeface="UD デジタル 教科書体 NK-R" panose="02020400000000000000" pitchFamily="18" charset="-128"/>
                <a:ea typeface="UD デジタル 教科書体 NK-R" panose="02020400000000000000" pitchFamily="18" charset="-128"/>
              </a:rPr>
              <a:t>ほぼ全学を相手にすることになる</a:t>
            </a:r>
            <a:endParaRPr lang="en-US" altLang="ja-JP" sz="3200" dirty="0">
              <a:latin typeface="UD デジタル 教科書体 NK-R" panose="02020400000000000000" pitchFamily="18" charset="-128"/>
              <a:ea typeface="UD デジタル 教科書体 NK-R" panose="02020400000000000000" pitchFamily="18" charset="-128"/>
            </a:endParaRPr>
          </a:p>
          <a:p>
            <a:pPr lvl="0" defTabSz="914400">
              <a:lnSpc>
                <a:spcPct val="90000"/>
              </a:lnSpc>
              <a:spcAft>
                <a:spcPts val="600"/>
              </a:spcAft>
              <a:buClr>
                <a:schemeClr val="accent1"/>
              </a:buClr>
              <a:buSzPct val="80000"/>
            </a:pPr>
            <a:endParaRPr lang="en-US" altLang="ja-JP" sz="3200" dirty="0">
              <a:latin typeface="UD デジタル 教科書体 NK-R" panose="02020400000000000000" pitchFamily="18" charset="-128"/>
              <a:ea typeface="UD デジタル 教科書体 NK-R" panose="02020400000000000000" pitchFamily="18" charset="-128"/>
            </a:endParaRPr>
          </a:p>
          <a:p>
            <a:pPr lvl="0" defTabSz="914400">
              <a:lnSpc>
                <a:spcPct val="90000"/>
              </a:lnSpc>
              <a:spcAft>
                <a:spcPts val="600"/>
              </a:spcAft>
              <a:buClr>
                <a:schemeClr val="accent1"/>
              </a:buClr>
              <a:buSzPct val="80000"/>
            </a:pPr>
            <a:r>
              <a:rPr lang="ja-JP" altLang="en-US" sz="3200" dirty="0">
                <a:latin typeface="UD デジタル 教科書体 NK-R" panose="02020400000000000000" pitchFamily="18" charset="-128"/>
                <a:ea typeface="UD デジタル 教科書体 NK-R" panose="02020400000000000000" pitchFamily="18" charset="-128"/>
              </a:rPr>
              <a:t>いろいろなところと少しずつかかわりあう</a:t>
            </a:r>
            <a:endParaRPr lang="en-US" altLang="ja-JP" sz="3200" dirty="0">
              <a:latin typeface="UD デジタル 教科書体 NK-R" panose="02020400000000000000" pitchFamily="18" charset="-128"/>
              <a:ea typeface="UD デジタル 教科書体 NK-R" panose="02020400000000000000" pitchFamily="18" charset="-128"/>
            </a:endParaRPr>
          </a:p>
          <a:p>
            <a:pPr lvl="0" indent="-182880" defTabSz="914400">
              <a:lnSpc>
                <a:spcPct val="90000"/>
              </a:lnSpc>
              <a:spcAft>
                <a:spcPts val="600"/>
              </a:spcAft>
              <a:buClr>
                <a:schemeClr val="accent1"/>
              </a:buClr>
              <a:buSzPct val="80000"/>
              <a:buFont typeface="Corbel" pitchFamily="34" charset="0"/>
              <a:buChar char="•"/>
            </a:pPr>
            <a:endParaRPr lang="en-US" altLang="ja-JP" sz="3200" dirty="0">
              <a:latin typeface="UD デジタル 教科書体 NK-R" panose="02020400000000000000" pitchFamily="18" charset="-128"/>
              <a:ea typeface="UD デジタル 教科書体 NK-R" panose="02020400000000000000" pitchFamily="18" charset="-128"/>
            </a:endParaRPr>
          </a:p>
          <a:p>
            <a:pPr lvl="0" defTabSz="914400">
              <a:lnSpc>
                <a:spcPct val="90000"/>
              </a:lnSpc>
              <a:spcAft>
                <a:spcPts val="600"/>
              </a:spcAft>
              <a:buClr>
                <a:schemeClr val="accent1"/>
              </a:buClr>
              <a:buSzPct val="80000"/>
            </a:pPr>
            <a:r>
              <a:rPr lang="ja-JP" altLang="en-US" sz="3200" dirty="0">
                <a:latin typeface="UD デジタル 教科書体 NK-R" panose="02020400000000000000" pitchFamily="18" charset="-128"/>
                <a:ea typeface="UD デジタル 教科書体 NK-R" panose="02020400000000000000" pitchFamily="18" charset="-128"/>
              </a:rPr>
              <a:t>日本語教育は留学生教育関連の事務室と連携することが多い</a:t>
            </a:r>
            <a:endParaRPr lang="en-US" altLang="ja-JP" sz="3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8644238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967776CD-3014-4739-AE13-821203C7C230}"/>
              </a:ext>
            </a:extLst>
          </p:cNvPr>
          <p:cNvSpPr/>
          <p:nvPr/>
        </p:nvSpPr>
        <p:spPr>
          <a:xfrm>
            <a:off x="1402080" y="889000"/>
            <a:ext cx="9387840" cy="4972387"/>
          </a:xfrm>
          <a:prstGeom prst="rect">
            <a:avLst/>
          </a:prstGeom>
        </p:spPr>
        <p:txBody>
          <a:bodyPr wrap="square">
            <a:spAutoFit/>
          </a:bodyPr>
          <a:lstStyle/>
          <a:p>
            <a:pPr marL="133350" indent="-133350" defTabSz="914400">
              <a:lnSpc>
                <a:spcPct val="90000"/>
              </a:lnSpc>
              <a:spcBef>
                <a:spcPct val="0"/>
              </a:spcBef>
              <a:spcAft>
                <a:spcPts val="600"/>
              </a:spcAft>
            </a:pPr>
            <a:r>
              <a:rPr lang="ja-JP" altLang="en-US" sz="3600" dirty="0">
                <a:latin typeface="UD Digi Kyokasho NK-R" panose="02020400000000000000" pitchFamily="18" charset="-128"/>
                <a:ea typeface="UD Digi Kyokasho NK-R" panose="02020400000000000000" pitchFamily="18" charset="-128"/>
              </a:rPr>
              <a:t>たった３人の教員で週に</a:t>
            </a:r>
            <a:r>
              <a:rPr lang="en-US" altLang="ja-JP" sz="3600" dirty="0">
                <a:latin typeface="UD Digi Kyokasho NK-R" panose="02020400000000000000" pitchFamily="18" charset="-128"/>
                <a:ea typeface="UD Digi Kyokasho NK-R" panose="02020400000000000000" pitchFamily="18" charset="-128"/>
              </a:rPr>
              <a:t>50</a:t>
            </a:r>
            <a:r>
              <a:rPr lang="ja-JP" altLang="en-US" sz="3600" dirty="0">
                <a:latin typeface="UD Digi Kyokasho NK-R" panose="02020400000000000000" pitchFamily="18" charset="-128"/>
                <a:ea typeface="UD Digi Kyokasho NK-R" panose="02020400000000000000" pitchFamily="18" charset="-128"/>
              </a:rPr>
              <a:t>以上の科目を管理</a:t>
            </a:r>
            <a:endParaRPr lang="en-US" altLang="ja-JP" sz="3600" dirty="0">
              <a:latin typeface="UD Digi Kyokasho NK-R" panose="02020400000000000000" pitchFamily="18" charset="-128"/>
              <a:ea typeface="UD Digi Kyokasho NK-R" panose="02020400000000000000" pitchFamily="18" charset="-128"/>
            </a:endParaRPr>
          </a:p>
          <a:p>
            <a:pPr marL="133350" indent="-133350" defTabSz="914400">
              <a:lnSpc>
                <a:spcPct val="90000"/>
              </a:lnSpc>
              <a:spcBef>
                <a:spcPct val="0"/>
              </a:spcBef>
              <a:spcAft>
                <a:spcPts val="600"/>
              </a:spcAft>
            </a:pPr>
            <a:endParaRPr lang="en-US" altLang="ja-JP" sz="3600" dirty="0">
              <a:latin typeface="UD Digi Kyokasho NK-R" panose="02020400000000000000" pitchFamily="18" charset="-128"/>
              <a:ea typeface="UD Digi Kyokasho NK-R" panose="02020400000000000000" pitchFamily="18" charset="-128"/>
            </a:endParaRPr>
          </a:p>
          <a:p>
            <a:pPr marL="133350" indent="-133350" defTabSz="914400">
              <a:lnSpc>
                <a:spcPct val="90000"/>
              </a:lnSpc>
              <a:spcBef>
                <a:spcPct val="0"/>
              </a:spcBef>
              <a:spcAft>
                <a:spcPts val="600"/>
              </a:spcAft>
            </a:pPr>
            <a:r>
              <a:rPr lang="ja-JP" altLang="en-US" sz="3600" dirty="0">
                <a:latin typeface="UD Digi Kyokasho NK-R" panose="02020400000000000000" pitchFamily="18" charset="-128"/>
                <a:ea typeface="UD Digi Kyokasho NK-R" panose="02020400000000000000" pitchFamily="18" charset="-128"/>
              </a:rPr>
              <a:t>それらの原資の出所は</a:t>
            </a:r>
            <a:r>
              <a:rPr lang="en-US" altLang="ja-JP" sz="3600" dirty="0">
                <a:latin typeface="UD Digi Kyokasho NK-R" panose="02020400000000000000" pitchFamily="18" charset="-128"/>
                <a:ea typeface="UD Digi Kyokasho NK-R" panose="02020400000000000000" pitchFamily="18" charset="-128"/>
              </a:rPr>
              <a:t>5, 6</a:t>
            </a:r>
            <a:r>
              <a:rPr lang="ja-JP" altLang="en-US" sz="3600" dirty="0">
                <a:latin typeface="UD Digi Kyokasho NK-R" panose="02020400000000000000" pitchFamily="18" charset="-128"/>
                <a:ea typeface="UD Digi Kyokasho NK-R" panose="02020400000000000000" pitchFamily="18" charset="-128"/>
              </a:rPr>
              <a:t>か所に分かれており、それによって学生の履修資格（優先順位）が変わるなど、</a:t>
            </a:r>
            <a:endParaRPr lang="en-US" altLang="ja-JP" sz="3600" dirty="0">
              <a:latin typeface="UD Digi Kyokasho NK-R" panose="02020400000000000000" pitchFamily="18" charset="-128"/>
              <a:ea typeface="UD Digi Kyokasho NK-R" panose="02020400000000000000" pitchFamily="18" charset="-128"/>
            </a:endParaRPr>
          </a:p>
          <a:p>
            <a:pPr marL="133350" indent="-133350" defTabSz="914400">
              <a:lnSpc>
                <a:spcPct val="90000"/>
              </a:lnSpc>
              <a:spcBef>
                <a:spcPct val="0"/>
              </a:spcBef>
              <a:spcAft>
                <a:spcPts val="600"/>
              </a:spcAft>
            </a:pPr>
            <a:r>
              <a:rPr lang="ja-JP" altLang="en-US" sz="3600" u="sng" dirty="0">
                <a:latin typeface="UD Digi Kyokasho NK-R" panose="02020400000000000000" pitchFamily="18" charset="-128"/>
                <a:ea typeface="UD Digi Kyokasho NK-R" panose="02020400000000000000" pitchFamily="18" charset="-128"/>
              </a:rPr>
              <a:t>非常に複雑なオペレーション</a:t>
            </a:r>
            <a:r>
              <a:rPr lang="ja-JP" altLang="en-US" sz="3600" dirty="0">
                <a:latin typeface="UD Digi Kyokasho NK-R" panose="02020400000000000000" pitchFamily="18" charset="-128"/>
                <a:ea typeface="UD Digi Kyokasho NK-R" panose="02020400000000000000" pitchFamily="18" charset="-128"/>
              </a:rPr>
              <a:t>を強いられる</a:t>
            </a:r>
            <a:endParaRPr lang="en-US" altLang="ja-JP" sz="3600" dirty="0">
              <a:latin typeface="UD Digi Kyokasho NK-R" panose="02020400000000000000" pitchFamily="18" charset="-128"/>
              <a:ea typeface="UD Digi Kyokasho NK-R" panose="02020400000000000000" pitchFamily="18" charset="-128"/>
            </a:endParaRPr>
          </a:p>
          <a:p>
            <a:pPr marL="133350" indent="-133350" defTabSz="914400">
              <a:lnSpc>
                <a:spcPct val="90000"/>
              </a:lnSpc>
              <a:spcBef>
                <a:spcPct val="0"/>
              </a:spcBef>
              <a:spcAft>
                <a:spcPts val="600"/>
              </a:spcAft>
            </a:pPr>
            <a:endParaRPr lang="en-US" altLang="ja-JP" sz="3600" dirty="0">
              <a:latin typeface="UD Digi Kyokasho NK-R" panose="02020400000000000000" pitchFamily="18" charset="-128"/>
              <a:ea typeface="UD Digi Kyokasho NK-R" panose="02020400000000000000" pitchFamily="18" charset="-128"/>
            </a:endParaRPr>
          </a:p>
          <a:p>
            <a:pPr marL="133350" indent="-133350" defTabSz="914400">
              <a:lnSpc>
                <a:spcPct val="90000"/>
              </a:lnSpc>
              <a:spcBef>
                <a:spcPct val="0"/>
              </a:spcBef>
              <a:spcAft>
                <a:spcPts val="600"/>
              </a:spcAft>
            </a:pPr>
            <a:r>
              <a:rPr lang="ja-JP" altLang="en-US" sz="3600" dirty="0">
                <a:latin typeface="UD Digi Kyokasho NK-R" panose="02020400000000000000" pitchFamily="18" charset="-128"/>
                <a:ea typeface="UD Digi Kyokasho NK-R" panose="02020400000000000000" pitchFamily="18" charset="-128"/>
              </a:rPr>
              <a:t>→これは留学生対象科目が各学部や学科単位では成り立たないような</a:t>
            </a:r>
            <a:r>
              <a:rPr lang="ja-JP" altLang="en-US" sz="3600" u="sng" dirty="0">
                <a:latin typeface="UD Digi Kyokasho NK-R" panose="02020400000000000000" pitchFamily="18" charset="-128"/>
                <a:ea typeface="UD Digi Kyokasho NK-R" panose="02020400000000000000" pitchFamily="18" charset="-128"/>
              </a:rPr>
              <a:t>少数</a:t>
            </a:r>
            <a:r>
              <a:rPr lang="ja-JP" altLang="en-US" sz="3600" dirty="0">
                <a:latin typeface="UD Digi Kyokasho NK-R" panose="02020400000000000000" pitchFamily="18" charset="-128"/>
                <a:ea typeface="UD Digi Kyokasho NK-R" panose="02020400000000000000" pitchFamily="18" charset="-128"/>
              </a:rPr>
              <a:t>だから起こる問題</a:t>
            </a:r>
          </a:p>
        </p:txBody>
      </p:sp>
    </p:spTree>
    <p:extLst>
      <p:ext uri="{BB962C8B-B14F-4D97-AF65-F5344CB8AC3E}">
        <p14:creationId xmlns:p14="http://schemas.microsoft.com/office/powerpoint/2010/main" val="3801544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D376FF2-4D35-4DFF-B529-4B291B26661A}"/>
              </a:ext>
            </a:extLst>
          </p:cNvPr>
          <p:cNvSpPr/>
          <p:nvPr/>
        </p:nvSpPr>
        <p:spPr>
          <a:xfrm>
            <a:off x="919655" y="783371"/>
            <a:ext cx="10352690" cy="5071773"/>
          </a:xfrm>
          <a:prstGeom prst="rect">
            <a:avLst/>
          </a:prstGeom>
        </p:spPr>
        <p:txBody>
          <a:bodyPr wrap="square">
            <a:spAutoFit/>
          </a:bodyPr>
          <a:lstStyle/>
          <a:p>
            <a:pPr marL="133350" indent="-133350" algn="ctr" defTabSz="914400">
              <a:lnSpc>
                <a:spcPct val="90000"/>
              </a:lnSpc>
              <a:spcBef>
                <a:spcPct val="0"/>
              </a:spcBef>
              <a:spcAft>
                <a:spcPts val="600"/>
              </a:spcAft>
            </a:pPr>
            <a:r>
              <a:rPr lang="ja-JP" altLang="en-US" sz="4000" dirty="0">
                <a:latin typeface="UD Digi Kyokasho NK-R" panose="02020400000000000000" pitchFamily="18" charset="-128"/>
                <a:ea typeface="UD Digi Kyokasho NK-R" panose="02020400000000000000" pitchFamily="18" charset="-128"/>
              </a:rPr>
              <a:t>桜美林にいた頃・・・</a:t>
            </a:r>
            <a:endParaRPr lang="en-US" altLang="ja-JP" sz="4000"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r>
              <a:rPr lang="ja-JP" altLang="en-US" sz="4000" dirty="0">
                <a:latin typeface="UD Digi Kyokasho NK-R" panose="02020400000000000000" pitchFamily="18" charset="-128"/>
                <a:ea typeface="UD Digi Kyokasho NK-R" panose="02020400000000000000" pitchFamily="18" charset="-128"/>
              </a:rPr>
              <a:t>あまりに事務管理が忙しくて研究ができない！</a:t>
            </a:r>
            <a:endParaRPr lang="en-US" altLang="ja-JP" sz="4000"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r>
              <a:rPr lang="ja-JP" altLang="en-US" sz="4000" dirty="0">
                <a:latin typeface="UD Digi Kyokasho NK-R" panose="02020400000000000000" pitchFamily="18" charset="-128"/>
                <a:ea typeface="UD Digi Kyokasho NK-R" panose="02020400000000000000" pitchFamily="18" charset="-128"/>
              </a:rPr>
              <a:t>何とかして日々の仕事を研究にできないか</a:t>
            </a:r>
            <a:endParaRPr lang="en-US" altLang="ja-JP" sz="4000"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r>
              <a:rPr lang="ja-JP" altLang="en-US" sz="4000" dirty="0">
                <a:latin typeface="UD Digi Kyokasho NK-R" panose="02020400000000000000" pitchFamily="18" charset="-128"/>
                <a:ea typeface="UD Digi Kyokasho NK-R" panose="02020400000000000000" pitchFamily="18" charset="-128"/>
              </a:rPr>
              <a:t>と思って調べてみたら・・・</a:t>
            </a:r>
            <a:endParaRPr lang="en-US" altLang="ja-JP" sz="4000"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endParaRPr lang="en-US" altLang="ja-JP" sz="4000"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r>
              <a:rPr lang="ja-JP" altLang="en-US" sz="4000" dirty="0">
                <a:latin typeface="UD Digi Kyokasho NK-R" panose="02020400000000000000" pitchFamily="18" charset="-128"/>
                <a:ea typeface="UD Digi Kyokasho NK-R" panose="02020400000000000000" pitchFamily="18" charset="-128"/>
              </a:rPr>
              <a:t>英語では</a:t>
            </a:r>
            <a:r>
              <a:rPr lang="en-US" altLang="ja-JP" sz="4000" dirty="0">
                <a:latin typeface="UD Digi Kyokasho NK-R" panose="02020400000000000000" pitchFamily="18" charset="-128"/>
                <a:ea typeface="UD Digi Kyokasho NK-R" panose="02020400000000000000" pitchFamily="18" charset="-128"/>
              </a:rPr>
              <a:t>ELT</a:t>
            </a:r>
            <a:r>
              <a:rPr lang="ja-JP" altLang="en-US" sz="4000" dirty="0">
                <a:latin typeface="UD Digi Kyokasho NK-R" panose="02020400000000000000" pitchFamily="18" charset="-128"/>
                <a:ea typeface="UD Digi Kyokasho NK-R" panose="02020400000000000000" pitchFamily="18" charset="-128"/>
              </a:rPr>
              <a:t>マネジメントが重要な分野</a:t>
            </a:r>
            <a:endParaRPr lang="en-US" altLang="ja-JP" sz="4000"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r>
              <a:rPr lang="ja-JP" altLang="en-US" sz="4000" dirty="0">
                <a:latin typeface="UD Digi Kyokasho NK-R" panose="02020400000000000000" pitchFamily="18" charset="-128"/>
                <a:ea typeface="UD Digi Kyokasho NK-R" panose="02020400000000000000" pitchFamily="18" charset="-128"/>
              </a:rPr>
              <a:t>プログラム評価を中心に、</a:t>
            </a:r>
            <a:endParaRPr lang="en-US" altLang="ja-JP" sz="4000"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r>
              <a:rPr lang="ja-JP" altLang="en-US" sz="4000" dirty="0">
                <a:latin typeface="UD Digi Kyokasho NK-R" panose="02020400000000000000" pitchFamily="18" charset="-128"/>
                <a:ea typeface="UD Digi Kyokasho NK-R" panose="02020400000000000000" pitchFamily="18" charset="-128"/>
              </a:rPr>
              <a:t>プログラム運営が研究対象にもなっている</a:t>
            </a:r>
          </a:p>
        </p:txBody>
      </p:sp>
    </p:spTree>
    <p:extLst>
      <p:ext uri="{BB962C8B-B14F-4D97-AF65-F5344CB8AC3E}">
        <p14:creationId xmlns:p14="http://schemas.microsoft.com/office/powerpoint/2010/main" val="221370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500"/>
                                        <p:tgtEl>
                                          <p:spTgt spid="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fade">
                                      <p:cBhvr>
                                        <p:cTn id="21" dur="500"/>
                                        <p:tgtEl>
                                          <p:spTgt spid="2">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
                                            <p:txEl>
                                              <p:pRg st="6" end="6"/>
                                            </p:txEl>
                                          </p:spTgt>
                                        </p:tgtEl>
                                        <p:attrNameLst>
                                          <p:attrName>style.visibility</p:attrName>
                                        </p:attrNameLst>
                                      </p:cBhvr>
                                      <p:to>
                                        <p:strVal val="visible"/>
                                      </p:to>
                                    </p:set>
                                    <p:animEffect transition="in" filter="fade">
                                      <p:cBhvr>
                                        <p:cTn id="26" dur="500"/>
                                        <p:tgtEl>
                                          <p:spTgt spid="2">
                                            <p:txEl>
                                              <p:pRg st="6" end="6"/>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Effect transition="in" filter="fade">
                                      <p:cBhvr>
                                        <p:cTn id="29"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981630D-2C6D-4AA3-92A5-600E0DCA8070}"/>
              </a:ext>
            </a:extLst>
          </p:cNvPr>
          <p:cNvSpPr/>
          <p:nvPr/>
        </p:nvSpPr>
        <p:spPr>
          <a:xfrm>
            <a:off x="2196228" y="914658"/>
            <a:ext cx="7799544" cy="5028684"/>
          </a:xfrm>
          <a:prstGeom prst="rect">
            <a:avLst/>
          </a:prstGeom>
        </p:spPr>
        <p:txBody>
          <a:bodyPr wrap="square">
            <a:spAutoFit/>
          </a:bodyPr>
          <a:lstStyle/>
          <a:p>
            <a:pPr marL="133350" indent="-133350" algn="ctr" defTabSz="914400">
              <a:lnSpc>
                <a:spcPct val="90000"/>
              </a:lnSpc>
              <a:spcBef>
                <a:spcPct val="0"/>
              </a:spcBef>
              <a:spcAft>
                <a:spcPts val="600"/>
              </a:spcAft>
            </a:pPr>
            <a:r>
              <a:rPr lang="ja-JP" altLang="en-US" sz="4000" dirty="0">
                <a:latin typeface="UD Digi Kyokasho NK-R" panose="02020400000000000000" pitchFamily="18" charset="-128"/>
                <a:ea typeface="UD Digi Kyokasho NK-R" panose="02020400000000000000" pitchFamily="18" charset="-128"/>
              </a:rPr>
              <a:t>それで</a:t>
            </a:r>
            <a:r>
              <a:rPr lang="en-US" altLang="ja-JP" sz="4000" dirty="0">
                <a:latin typeface="UD Digi Kyokasho NK-R" panose="02020400000000000000" pitchFamily="18" charset="-128"/>
                <a:ea typeface="UD Digi Kyokasho NK-R" panose="02020400000000000000" pitchFamily="18" charset="-128"/>
              </a:rPr>
              <a:t>2004</a:t>
            </a:r>
            <a:r>
              <a:rPr lang="ja-JP" altLang="en-US" sz="4000" dirty="0">
                <a:latin typeface="UD Digi Kyokasho NK-R" panose="02020400000000000000" pitchFamily="18" charset="-128"/>
                <a:ea typeface="UD Digi Kyokasho NK-R" panose="02020400000000000000" pitchFamily="18" charset="-128"/>
              </a:rPr>
              <a:t>年に小規模の研究会を立ち上げたが今まで続いてきて、</a:t>
            </a:r>
            <a:endParaRPr lang="en-US" altLang="ja-JP" sz="4000"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endParaRPr lang="en-US" altLang="ja-JP" sz="4000"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r>
              <a:rPr lang="ja-JP" altLang="en-US" sz="4800" b="1" u="sng" dirty="0">
                <a:latin typeface="UD Digi Kyokasho NK-R" panose="02020400000000000000" pitchFamily="18" charset="-128"/>
                <a:ea typeface="UD Digi Kyokasho NK-R" panose="02020400000000000000" pitchFamily="18" charset="-128"/>
              </a:rPr>
              <a:t>ついに本を出すことに！</a:t>
            </a:r>
            <a:endParaRPr lang="en-US" altLang="ja-JP" sz="4800" u="sng"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endParaRPr lang="en-US" altLang="ja-JP" sz="4000"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r>
              <a:rPr lang="ja-JP" altLang="en-US" sz="4000" dirty="0">
                <a:latin typeface="UD Digi Kyokasho NK-R" panose="02020400000000000000" pitchFamily="18" charset="-128"/>
                <a:ea typeface="UD Digi Kyokasho NK-R" panose="02020400000000000000" pitchFamily="18" charset="-128"/>
              </a:rPr>
              <a:t>日本語教育でも少しずつ注目される分野になりつつある。</a:t>
            </a:r>
            <a:endParaRPr lang="en-US" altLang="ja-JP" sz="4000" dirty="0">
              <a:latin typeface="UD Digi Kyokasho NK-R" panose="02020400000000000000" pitchFamily="18" charset="-128"/>
              <a:ea typeface="UD Digi Kyokasho NK-R" panose="02020400000000000000" pitchFamily="18" charset="-128"/>
            </a:endParaRPr>
          </a:p>
          <a:p>
            <a:pPr marL="133350" indent="-133350" algn="ctr" defTabSz="914400">
              <a:lnSpc>
                <a:spcPct val="90000"/>
              </a:lnSpc>
              <a:spcBef>
                <a:spcPct val="0"/>
              </a:spcBef>
              <a:spcAft>
                <a:spcPts val="600"/>
              </a:spcAft>
            </a:pPr>
            <a:r>
              <a:rPr lang="ja-JP" altLang="en-US" sz="4000" dirty="0">
                <a:latin typeface="UD Digi Kyokasho NK-R" panose="02020400000000000000" pitchFamily="18" charset="-128"/>
                <a:ea typeface="UD Digi Kyokasho NK-R" panose="02020400000000000000" pitchFamily="18" charset="-128"/>
              </a:rPr>
              <a:t>（後述）</a:t>
            </a:r>
          </a:p>
        </p:txBody>
      </p:sp>
    </p:spTree>
    <p:extLst>
      <p:ext uri="{BB962C8B-B14F-4D97-AF65-F5344CB8AC3E}">
        <p14:creationId xmlns:p14="http://schemas.microsoft.com/office/powerpoint/2010/main" val="3878124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fade">
                                      <p:cBhvr>
                                        <p:cTn id="16"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8DCC5388-401C-48F9-9233-9825E0D69040}"/>
              </a:ext>
            </a:extLst>
          </p:cNvPr>
          <p:cNvSpPr>
            <a:spLocks noGrp="1"/>
          </p:cNvSpPr>
          <p:nvPr>
            <p:ph type="title"/>
          </p:nvPr>
        </p:nvSpPr>
        <p:spPr>
          <a:xfrm>
            <a:off x="2978367" y="2049518"/>
            <a:ext cx="6235266" cy="2401279"/>
          </a:xfrm>
        </p:spPr>
        <p:txBody>
          <a:bodyPr vert="horz" lIns="91440" tIns="45720" rIns="91440" bIns="45720" rtlCol="0" anchor="b">
            <a:noAutofit/>
          </a:bodyPr>
          <a:lstStyle/>
          <a:p>
            <a:pPr marL="133350" indent="-133350" algn="ctr">
              <a:lnSpc>
                <a:spcPct val="150000"/>
              </a:lnSpc>
              <a:spcAft>
                <a:spcPts val="0"/>
              </a:spcAft>
            </a:pPr>
            <a:r>
              <a:rPr lang="ja-JP" altLang="ja-JP" sz="5400" b="1" u="sng" kern="100" dirty="0">
                <a:solidFill>
                  <a:schemeClr val="bg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日本語教育と</a:t>
            </a:r>
            <a:br>
              <a:rPr lang="en-US" altLang="ja-JP" sz="5400" b="1" u="sng" kern="100" dirty="0">
                <a:solidFill>
                  <a:schemeClr val="bg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br>
            <a:r>
              <a:rPr lang="ja-JP" altLang="ja-JP" sz="5400" b="1" u="sng" kern="100" dirty="0">
                <a:solidFill>
                  <a:schemeClr val="bg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これからの日本社会</a:t>
            </a:r>
            <a:endParaRPr lang="ja-JP" altLang="ja-JP" sz="5400" b="1" kern="100" dirty="0">
              <a:solidFill>
                <a:schemeClr val="bg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305391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8DCC5388-401C-48F9-9233-9825E0D69040}"/>
              </a:ext>
            </a:extLst>
          </p:cNvPr>
          <p:cNvSpPr>
            <a:spLocks noGrp="1"/>
          </p:cNvSpPr>
          <p:nvPr>
            <p:ph type="title"/>
          </p:nvPr>
        </p:nvSpPr>
        <p:spPr>
          <a:xfrm>
            <a:off x="3045368" y="2200776"/>
            <a:ext cx="6105194" cy="2031055"/>
          </a:xfrm>
        </p:spPr>
        <p:txBody>
          <a:bodyPr vert="horz" lIns="91440" tIns="45720" rIns="91440" bIns="45720" rtlCol="0" anchor="b">
            <a:noAutofit/>
          </a:bodyPr>
          <a:lstStyle/>
          <a:p>
            <a:pPr algn="ctr">
              <a:lnSpc>
                <a:spcPct val="150000"/>
              </a:lnSpc>
            </a:pPr>
            <a:r>
              <a:rPr lang="ja-JP" altLang="en-US" sz="5400" b="1" u="sng" kern="1200" dirty="0">
                <a:solidFill>
                  <a:srgbClr val="FFFFFF"/>
                </a:solidFill>
                <a:latin typeface="UD Digi Kyokasho NK-R"/>
                <a:ea typeface="UD Digi Kyokasho NK-R"/>
              </a:rPr>
              <a:t>日本語教育は</a:t>
            </a:r>
            <a:br>
              <a:rPr lang="en-US" altLang="ja-JP" sz="5400" b="1" u="sng" kern="1200" dirty="0">
                <a:solidFill>
                  <a:srgbClr val="FFFFFF"/>
                </a:solidFill>
                <a:latin typeface="UD Digi Kyokasho NK-R"/>
                <a:ea typeface="UD Digi Kyokasho NK-R"/>
              </a:rPr>
            </a:br>
            <a:r>
              <a:rPr lang="ja-JP" altLang="en-US" sz="5400" b="1" u="sng" kern="1200" dirty="0">
                <a:solidFill>
                  <a:srgbClr val="FFFFFF"/>
                </a:solidFill>
                <a:latin typeface="UD Digi Kyokasho NK-R"/>
                <a:ea typeface="UD Digi Kyokasho NK-R"/>
              </a:rPr>
              <a:t>理解されにくい仕事</a:t>
            </a:r>
            <a:endParaRPr lang="ja-JP" altLang="en-US" sz="5400" dirty="0">
              <a:ea typeface="游ゴシック Light"/>
              <a:cs typeface="Calibri Light" panose="020F0302020204030204"/>
            </a:endParaRPr>
          </a:p>
        </p:txBody>
      </p:sp>
    </p:spTree>
    <p:extLst>
      <p:ext uri="{BB962C8B-B14F-4D97-AF65-F5344CB8AC3E}">
        <p14:creationId xmlns:p14="http://schemas.microsoft.com/office/powerpoint/2010/main" val="1418932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0C4F1C3-3ADD-491F-8C66-57912A2421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0B323FE0-DFB0-4368-A3C2-FC1402A98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E4BCA77F-6A46-46C1-822E-DF8DB6F08D5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A62E6B9D-7061-462E-8947-2825B75789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solidFill>
          <a:ln w="12700" cmpd="sng">
            <a:noFill/>
          </a:ln>
        </p:spPr>
        <p:style>
          <a:lnRef idx="2">
            <a:schemeClr val="accent1">
              <a:shade val="50000"/>
            </a:schemeClr>
          </a:lnRef>
          <a:fillRef idx="1">
            <a:schemeClr val="accent1"/>
          </a:fillRef>
          <a:effectRef idx="0">
            <a:schemeClr val="accent1"/>
          </a:effectRef>
          <a:fontRef idx="minor">
            <a:schemeClr val="lt1"/>
          </a:fontRef>
        </p:style>
      </p:sp>
      <p:sp useBgFill="1">
        <p:nvSpPr>
          <p:cNvPr id="15" name="Rectangle 14">
            <a:extLst>
              <a:ext uri="{FF2B5EF4-FFF2-40B4-BE49-F238E27FC236}">
                <a16:creationId xmlns:a16="http://schemas.microsoft.com/office/drawing/2014/main" id="{EBCBE66D-4E28-4F31-90A0-960C40C59C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Rectangle 1">
            <a:extLst>
              <a:ext uri="{FF2B5EF4-FFF2-40B4-BE49-F238E27FC236}">
                <a16:creationId xmlns:a16="http://schemas.microsoft.com/office/drawing/2014/main" id="{E0A2F65E-DD91-4567-B70B-32E1588699B0}"/>
              </a:ext>
            </a:extLst>
          </p:cNvPr>
          <p:cNvSpPr>
            <a:spLocks noChangeArrowheads="1"/>
          </p:cNvSpPr>
          <p:nvPr/>
        </p:nvSpPr>
        <p:spPr bwMode="auto">
          <a:xfrm>
            <a:off x="650241" y="690880"/>
            <a:ext cx="10922000" cy="5466080"/>
          </a:xfrm>
          <a:prstGeom prst="rect">
            <a:avLst/>
          </a:prstGeom>
          <a:noFill/>
          <a:ln w="12700" cmpd="sng">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b"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eaLnBrk="1" fontAlgn="base" hangingPunct="1">
              <a:lnSpc>
                <a:spcPct val="85000"/>
              </a:lnSpc>
              <a:spcAft>
                <a:spcPts val="600"/>
              </a:spcAft>
              <a:buClrTx/>
              <a:buSzTx/>
              <a:tabLst/>
            </a:pPr>
            <a:r>
              <a:rPr kumimoji="0" lang="ja-JP" altLang="en-US" sz="36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rPr>
              <a:t>・特定技能（２号）のビザ</a:t>
            </a:r>
            <a:endParaRPr kumimoji="0" lang="en-US" altLang="ja-JP" sz="36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endParaRPr>
          </a:p>
          <a:p>
            <a:pPr marL="0" marR="0" lvl="0" indent="0" defTabSz="914400" eaLnBrk="1" fontAlgn="base" hangingPunct="1">
              <a:lnSpc>
                <a:spcPct val="85000"/>
              </a:lnSpc>
              <a:spcAft>
                <a:spcPts val="600"/>
              </a:spcAft>
              <a:buClrTx/>
              <a:buSzTx/>
              <a:tabLst/>
            </a:pPr>
            <a:r>
              <a:rPr kumimoji="0" lang="ja-JP" altLang="en-US" sz="36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rPr>
              <a:t>・</a:t>
            </a:r>
            <a:r>
              <a:rPr kumimoji="0" lang="en-US" altLang="ja-JP" sz="36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rPr>
              <a:t>JFT-Basic </a:t>
            </a:r>
            <a:r>
              <a:rPr kumimoji="0" lang="ja-JP" altLang="en-US" sz="36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rPr>
              <a:t>国際交流基金日本語基礎テスト</a:t>
            </a:r>
            <a:endParaRPr kumimoji="0" lang="en-US" altLang="ja-JP" sz="36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endParaRPr>
          </a:p>
          <a:p>
            <a:pPr marL="0" marR="0" lvl="0" indent="0" defTabSz="914400" eaLnBrk="1" fontAlgn="base" hangingPunct="1">
              <a:lnSpc>
                <a:spcPct val="85000"/>
              </a:lnSpc>
              <a:spcAft>
                <a:spcPts val="600"/>
              </a:spcAft>
              <a:buClrTx/>
              <a:buSzTx/>
              <a:tabLst/>
            </a:pPr>
            <a:r>
              <a:rPr kumimoji="0" lang="ja-JP" altLang="en-US" sz="31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rPr>
              <a:t>　</a:t>
            </a:r>
            <a:r>
              <a:rPr kumimoji="0" lang="en-US" altLang="ja-JP" sz="31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hlinkClick r:id="rId3"/>
              </a:rPr>
              <a:t>https://www.jpf.go.jp/jft-basic/index.html</a:t>
            </a:r>
            <a:r>
              <a:rPr kumimoji="0" lang="en-US" altLang="ja-JP" sz="31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rPr>
              <a:t> </a:t>
            </a:r>
          </a:p>
          <a:p>
            <a:pPr marL="0" marR="0" lvl="0" indent="0" defTabSz="914400" eaLnBrk="1" fontAlgn="base" hangingPunct="1">
              <a:lnSpc>
                <a:spcPct val="85000"/>
              </a:lnSpc>
              <a:spcAft>
                <a:spcPts val="600"/>
              </a:spcAft>
              <a:buClrTx/>
              <a:buSzTx/>
              <a:tabLst/>
            </a:pPr>
            <a:r>
              <a:rPr kumimoji="0" lang="ja-JP" altLang="en-US" sz="31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rPr>
              <a:t>　</a:t>
            </a:r>
            <a:endParaRPr kumimoji="0" lang="en-US" altLang="ja-JP" sz="31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endParaRPr>
          </a:p>
          <a:p>
            <a:pPr marL="0" marR="0" lvl="0" indent="0" defTabSz="914400" eaLnBrk="1" fontAlgn="base" hangingPunct="1">
              <a:lnSpc>
                <a:spcPct val="85000"/>
              </a:lnSpc>
              <a:spcAft>
                <a:spcPts val="600"/>
              </a:spcAft>
              <a:buClrTx/>
              <a:buSzTx/>
              <a:tabLst/>
            </a:pPr>
            <a:r>
              <a:rPr kumimoji="0" lang="ja-JP" altLang="en-US" sz="40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rPr>
              <a:t>いわゆる初級後半レベルがターゲットだが、</a:t>
            </a:r>
            <a:endParaRPr kumimoji="0" lang="en-US" altLang="ja-JP" sz="40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endParaRPr>
          </a:p>
          <a:p>
            <a:pPr marL="0" marR="0" lvl="0" indent="0" defTabSz="914400" eaLnBrk="1" fontAlgn="base" hangingPunct="1">
              <a:lnSpc>
                <a:spcPct val="85000"/>
              </a:lnSpc>
              <a:spcAft>
                <a:spcPts val="600"/>
              </a:spcAft>
              <a:buClrTx/>
              <a:buSzTx/>
              <a:tabLst/>
            </a:pPr>
            <a:r>
              <a:rPr kumimoji="0" lang="ja-JP" altLang="en-US" sz="40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rPr>
              <a:t>これに合格して日本語が本当に使えるかどうかは怪しい</a:t>
            </a:r>
            <a:endParaRPr kumimoji="0" lang="en-US" altLang="ja-JP" sz="4000" b="1" i="0" u="none" strike="noStrike" cap="all" normalizeH="0" dirty="0">
              <a:ln>
                <a:noFill/>
              </a:ln>
              <a:effectLst/>
              <a:latin typeface="UD デジタル 教科書体 NK-R" panose="02020400000000000000" pitchFamily="18" charset="-128"/>
              <a:ea typeface="UD デジタル 教科書体 NK-R" panose="02020400000000000000" pitchFamily="18" charset="-128"/>
              <a:cs typeface="+mj-cs"/>
            </a:endParaRPr>
          </a:p>
          <a:p>
            <a:pPr marL="0" marR="0" lvl="0" indent="0" defTabSz="914400" eaLnBrk="1" fontAlgn="base" hangingPunct="1">
              <a:lnSpc>
                <a:spcPct val="85000"/>
              </a:lnSpc>
              <a:spcAft>
                <a:spcPts val="600"/>
              </a:spcAft>
              <a:buClrTx/>
              <a:buSzTx/>
              <a:tabLst/>
            </a:pPr>
            <a:endParaRPr kumimoji="0" lang="en-US" altLang="ja-JP" sz="3100" b="1" i="0" u="none" strike="noStrike" cap="all" normalizeH="0" dirty="0">
              <a:ln>
                <a:noFill/>
              </a:ln>
              <a:effectLst/>
              <a:latin typeface="+mj-lt"/>
              <a:ea typeface="+mj-ea"/>
              <a:cs typeface="+mj-cs"/>
            </a:endParaRPr>
          </a:p>
        </p:txBody>
      </p:sp>
    </p:spTree>
    <p:extLst>
      <p:ext uri="{BB962C8B-B14F-4D97-AF65-F5344CB8AC3E}">
        <p14:creationId xmlns:p14="http://schemas.microsoft.com/office/powerpoint/2010/main" val="2843939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0C4F1C3-3ADD-491F-8C66-57912A2421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0B323FE0-DFB0-4368-A3C2-FC1402A98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E4BCA77F-6A46-46C1-822E-DF8DB6F08D5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A62E6B9D-7061-462E-8947-2825B75789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solidFill>
          <a:ln w="12700" cmpd="sng">
            <a:noFill/>
          </a:ln>
        </p:spPr>
        <p:style>
          <a:lnRef idx="2">
            <a:schemeClr val="accent1">
              <a:shade val="50000"/>
            </a:schemeClr>
          </a:lnRef>
          <a:fillRef idx="1">
            <a:schemeClr val="accent1"/>
          </a:fillRef>
          <a:effectRef idx="0">
            <a:schemeClr val="accent1"/>
          </a:effectRef>
          <a:fontRef idx="minor">
            <a:schemeClr val="lt1"/>
          </a:fontRef>
        </p:style>
      </p:sp>
      <p:sp useBgFill="1">
        <p:nvSpPr>
          <p:cNvPr id="15" name="Rectangle 14">
            <a:extLst>
              <a:ext uri="{FF2B5EF4-FFF2-40B4-BE49-F238E27FC236}">
                <a16:creationId xmlns:a16="http://schemas.microsoft.com/office/drawing/2014/main" id="{EBCBE66D-4E28-4F31-90A0-960C40C59C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正方形/長方形 1">
            <a:extLst>
              <a:ext uri="{FF2B5EF4-FFF2-40B4-BE49-F238E27FC236}">
                <a16:creationId xmlns:a16="http://schemas.microsoft.com/office/drawing/2014/main" id="{1CA70FDF-83D3-4322-9EF6-A865E62F8FD8}"/>
              </a:ext>
            </a:extLst>
          </p:cNvPr>
          <p:cNvSpPr/>
          <p:nvPr/>
        </p:nvSpPr>
        <p:spPr>
          <a:xfrm>
            <a:off x="1338026" y="840828"/>
            <a:ext cx="9395288" cy="4591143"/>
          </a:xfrm>
          <a:prstGeom prst="rect">
            <a:avLst/>
          </a:prstGeom>
          <a:noFill/>
          <a:ln w="12700" cmpd="sng">
            <a:noFill/>
          </a:ln>
        </p:spPr>
        <p:txBody>
          <a:bodyPr vert="horz" lIns="91440" tIns="45720" rIns="91440" bIns="45720" rtlCol="0" anchor="b">
            <a:normAutofit/>
          </a:bodyPr>
          <a:lstStyle/>
          <a:p>
            <a:pPr algn="ctr" defTabSz="914400" fontAlgn="base">
              <a:lnSpc>
                <a:spcPct val="85000"/>
              </a:lnSpc>
              <a:spcBef>
                <a:spcPct val="0"/>
              </a:spcBef>
              <a:spcAft>
                <a:spcPts val="600"/>
              </a:spcAft>
            </a:pPr>
            <a:r>
              <a:rPr lang="ja-JP" altLang="en-US" sz="5400" b="1" cap="all" dirty="0">
                <a:solidFill>
                  <a:srgbClr val="FF0000"/>
                </a:solidFill>
                <a:latin typeface="UD デジタル 教科書体 NK-R" panose="02020400000000000000" pitchFamily="18" charset="-128"/>
                <a:ea typeface="UD デジタル 教科書体 NK-R" panose="02020400000000000000" pitchFamily="18" charset="-128"/>
                <a:cs typeface="+mj-cs"/>
              </a:rPr>
              <a:t>「日本語教育推進基本法」</a:t>
            </a:r>
            <a:endParaRPr lang="en-US" altLang="ja-JP" sz="5400" b="1" cap="all" dirty="0">
              <a:solidFill>
                <a:srgbClr val="FF0000"/>
              </a:solidFill>
              <a:latin typeface="UD デジタル 教科書体 NK-R" panose="02020400000000000000" pitchFamily="18" charset="-128"/>
              <a:ea typeface="UD デジタル 教科書体 NK-R" panose="02020400000000000000" pitchFamily="18" charset="-128"/>
              <a:cs typeface="+mj-cs"/>
            </a:endParaRPr>
          </a:p>
          <a:p>
            <a:pPr algn="ctr" defTabSz="914400" fontAlgn="base">
              <a:lnSpc>
                <a:spcPct val="85000"/>
              </a:lnSpc>
              <a:spcBef>
                <a:spcPct val="0"/>
              </a:spcBef>
              <a:spcAft>
                <a:spcPts val="600"/>
              </a:spcAft>
            </a:pPr>
            <a:endParaRPr lang="en-US" altLang="ja-JP" sz="4000" b="1" cap="all" dirty="0">
              <a:solidFill>
                <a:srgbClr val="FF0000"/>
              </a:solidFill>
              <a:latin typeface="UD デジタル 教科書体 NK-R" panose="02020400000000000000" pitchFamily="18" charset="-128"/>
              <a:ea typeface="UD デジタル 教科書体 NK-R" panose="02020400000000000000" pitchFamily="18" charset="-128"/>
              <a:cs typeface="+mj-cs"/>
            </a:endParaRPr>
          </a:p>
          <a:p>
            <a:pPr algn="ctr" defTabSz="914400" fontAlgn="base">
              <a:lnSpc>
                <a:spcPct val="85000"/>
              </a:lnSpc>
              <a:spcBef>
                <a:spcPct val="0"/>
              </a:spcBef>
              <a:spcAft>
                <a:spcPts val="600"/>
              </a:spcAft>
            </a:pPr>
            <a:r>
              <a:rPr lang="ja-JP" altLang="en-US" sz="3600" b="1" cap="all" dirty="0">
                <a:latin typeface="UD デジタル 教科書体 NK-R" panose="02020400000000000000" pitchFamily="18" charset="-128"/>
                <a:ea typeface="UD デジタル 教科書体 NK-R" panose="02020400000000000000" pitchFamily="18" charset="-128"/>
                <a:cs typeface="+mj-cs"/>
              </a:rPr>
              <a:t>が今年の</a:t>
            </a:r>
            <a:r>
              <a:rPr lang="en-US" altLang="ja-JP" sz="3600" b="1" cap="all" dirty="0">
                <a:latin typeface="UD デジタル 教科書体 NK-R" panose="02020400000000000000" pitchFamily="18" charset="-128"/>
                <a:ea typeface="UD デジタル 教科書体 NK-R" panose="02020400000000000000" pitchFamily="18" charset="-128"/>
                <a:cs typeface="+mj-cs"/>
              </a:rPr>
              <a:t>6</a:t>
            </a:r>
            <a:r>
              <a:rPr lang="ja-JP" altLang="en-US" sz="3600" b="1" cap="all" dirty="0">
                <a:latin typeface="UD デジタル 教科書体 NK-R" panose="02020400000000000000" pitchFamily="18" charset="-128"/>
                <a:ea typeface="UD デジタル 教科書体 NK-R" panose="02020400000000000000" pitchFamily="18" charset="-128"/>
                <a:cs typeface="+mj-cs"/>
              </a:rPr>
              <a:t>月に全会一致で成立。</a:t>
            </a:r>
            <a:endParaRPr lang="en-US" altLang="ja-JP" sz="3600" b="1" cap="all" dirty="0">
              <a:latin typeface="UD デジタル 教科書体 NK-R" panose="02020400000000000000" pitchFamily="18" charset="-128"/>
              <a:ea typeface="UD デジタル 教科書体 NK-R" panose="02020400000000000000" pitchFamily="18" charset="-128"/>
              <a:cs typeface="+mj-cs"/>
            </a:endParaRPr>
          </a:p>
          <a:p>
            <a:pPr defTabSz="914400" fontAlgn="base">
              <a:lnSpc>
                <a:spcPct val="85000"/>
              </a:lnSpc>
              <a:spcBef>
                <a:spcPct val="0"/>
              </a:spcBef>
              <a:spcAft>
                <a:spcPts val="600"/>
              </a:spcAft>
            </a:pPr>
            <a:endParaRPr lang="en-US" altLang="ja-JP" sz="3600" b="1" cap="all" dirty="0">
              <a:latin typeface="UD デジタル 教科書体 NK-R" panose="02020400000000000000" pitchFamily="18" charset="-128"/>
              <a:ea typeface="UD デジタル 教科書体 NK-R" panose="02020400000000000000" pitchFamily="18" charset="-128"/>
              <a:cs typeface="+mj-cs"/>
            </a:endParaRPr>
          </a:p>
          <a:p>
            <a:pPr defTabSz="914400" fontAlgn="base">
              <a:lnSpc>
                <a:spcPct val="150000"/>
              </a:lnSpc>
              <a:spcBef>
                <a:spcPct val="0"/>
              </a:spcBef>
              <a:spcAft>
                <a:spcPts val="600"/>
              </a:spcAft>
            </a:pPr>
            <a:r>
              <a:rPr lang="ja-JP" altLang="en-US" sz="3600" b="1" cap="all" dirty="0">
                <a:latin typeface="UD デジタル 教科書体 NK-R" panose="02020400000000000000" pitchFamily="18" charset="-128"/>
                <a:ea typeface="UD デジタル 教科書体 NK-R" panose="02020400000000000000" pitchFamily="18" charset="-128"/>
                <a:cs typeface="+mj-cs"/>
              </a:rPr>
              <a:t>しかし、日本語教育についてある程度わかっているのは、超党派の議員連盟のごく一部</a:t>
            </a:r>
          </a:p>
        </p:txBody>
      </p:sp>
    </p:spTree>
    <p:extLst>
      <p:ext uri="{BB962C8B-B14F-4D97-AF65-F5344CB8AC3E}">
        <p14:creationId xmlns:p14="http://schemas.microsoft.com/office/powerpoint/2010/main" val="28347459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CA70FDF-83D3-4322-9EF6-A865E62F8FD8}"/>
              </a:ext>
            </a:extLst>
          </p:cNvPr>
          <p:cNvSpPr/>
          <p:nvPr/>
        </p:nvSpPr>
        <p:spPr>
          <a:xfrm>
            <a:off x="976523" y="1910081"/>
            <a:ext cx="9964746" cy="3352138"/>
          </a:xfrm>
          <a:prstGeom prst="rect">
            <a:avLst/>
          </a:prstGeom>
          <a:noFill/>
          <a:ln w="12700" cmpd="sng">
            <a:noFill/>
          </a:ln>
        </p:spPr>
        <p:txBody>
          <a:bodyPr vert="horz" lIns="91440" tIns="45720" rIns="91440" bIns="45720" rtlCol="0" anchor="t">
            <a:normAutofit fontScale="92500"/>
          </a:bodyPr>
          <a:lstStyle/>
          <a:p>
            <a:pPr marL="133350" indent="-133350">
              <a:spcAft>
                <a:spcPts val="0"/>
              </a:spcAft>
            </a:pPr>
            <a:r>
              <a:rPr lang="ja-JP" altLang="en-US" sz="3200" cap="all" dirty="0">
                <a:latin typeface="UD デジタル 教科書体 NK-R" panose="02020400000000000000" pitchFamily="18" charset="-128"/>
                <a:ea typeface="UD デジタル 教科書体 NK-R" panose="02020400000000000000" pitchFamily="18" charset="-128"/>
                <a:cs typeface="+mj-cs"/>
              </a:rPr>
              <a:t> </a:t>
            </a:r>
            <a:r>
              <a:rPr lang="ja-JP" altLang="ja-JP" sz="3200" cap="all" dirty="0">
                <a:latin typeface="UD デジタル 教科書体 NK-R" panose="02020400000000000000" pitchFamily="18" charset="-128"/>
                <a:ea typeface="UD デジタル 教科書体 NK-R" panose="02020400000000000000" pitchFamily="18" charset="-128"/>
                <a:cs typeface="+mj-cs"/>
              </a:rPr>
              <a:t>前の日本語教育能力検定試験の出題範囲と比べると</a:t>
            </a:r>
            <a:r>
              <a:rPr lang="ja-JP" altLang="en-US" sz="3200" cap="all" dirty="0">
                <a:latin typeface="UD デジタル 教科書体 NK-R" panose="02020400000000000000" pitchFamily="18" charset="-128"/>
                <a:ea typeface="UD デジタル 教科書体 NK-R" panose="02020400000000000000" pitchFamily="18" charset="-128"/>
                <a:cs typeface="+mj-cs"/>
              </a:rPr>
              <a:t>広がり</a:t>
            </a:r>
            <a:endParaRPr lang="en-US" altLang="ja-JP" sz="3200" cap="all" dirty="0">
              <a:latin typeface="UD デジタル 教科書体 NK-R" panose="02020400000000000000" pitchFamily="18" charset="-128"/>
              <a:ea typeface="UD デジタル 教科書体 NK-R" panose="02020400000000000000" pitchFamily="18" charset="-128"/>
              <a:cs typeface="+mj-cs"/>
            </a:endParaRPr>
          </a:p>
          <a:p>
            <a:pPr marL="133350" indent="-133350">
              <a:spcAft>
                <a:spcPts val="0"/>
              </a:spcAft>
            </a:pPr>
            <a:r>
              <a:rPr lang="ja-JP" altLang="en-US" sz="1400" cap="all" dirty="0">
                <a:latin typeface="UD デジタル 教科書体 NK-R" panose="02020400000000000000" pitchFamily="18" charset="-128"/>
                <a:ea typeface="UD デジタル 教科書体 NK-R" panose="02020400000000000000" pitchFamily="18" charset="-128"/>
                <a:cs typeface="+mj-cs"/>
              </a:rPr>
              <a:t>　</a:t>
            </a:r>
            <a:endParaRPr lang="en-US" altLang="ja-JP" sz="1400" cap="all" dirty="0">
              <a:latin typeface="UD デジタル 教科書体 NK-R" panose="02020400000000000000" pitchFamily="18" charset="-128"/>
              <a:ea typeface="UD デジタル 教科書体 NK-R" panose="02020400000000000000" pitchFamily="18" charset="-128"/>
              <a:cs typeface="+mj-cs"/>
            </a:endParaRPr>
          </a:p>
          <a:p>
            <a:pPr marL="133350" indent="-133350">
              <a:spcAft>
                <a:spcPts val="600"/>
              </a:spcAft>
            </a:pPr>
            <a:r>
              <a:rPr lang="ja-JP" altLang="en-US" sz="3200" cap="all" dirty="0">
                <a:latin typeface="UD デジタル 教科書体 NK-R" panose="02020400000000000000" pitchFamily="18" charset="-128"/>
                <a:ea typeface="UD デジタル 教科書体 NK-R" panose="02020400000000000000" pitchFamily="18" charset="-128"/>
                <a:cs typeface="+mj-cs"/>
              </a:rPr>
              <a:t>日本語教育人材：　教師／コーディネータ／支援者</a:t>
            </a:r>
            <a:endParaRPr lang="en-US" altLang="ja-JP" sz="3200" cap="all" dirty="0">
              <a:latin typeface="UD デジタル 教科書体 NK-R" panose="02020400000000000000" pitchFamily="18" charset="-128"/>
              <a:ea typeface="UD デジタル 教科書体 NK-R" panose="02020400000000000000" pitchFamily="18" charset="-128"/>
              <a:cs typeface="+mj-cs"/>
            </a:endParaRPr>
          </a:p>
          <a:p>
            <a:pPr marL="133350" indent="-133350">
              <a:spcAft>
                <a:spcPts val="600"/>
              </a:spcAft>
            </a:pPr>
            <a:r>
              <a:rPr lang="ja-JP" altLang="ja-JP" sz="3200" cap="all" dirty="0">
                <a:latin typeface="UD デジタル 教科書体 NK-R" panose="02020400000000000000" pitchFamily="18" charset="-128"/>
                <a:ea typeface="UD デジタル 教科書体 NK-R" panose="02020400000000000000" pitchFamily="18" charset="-128"/>
                <a:cs typeface="+mj-cs"/>
              </a:rPr>
              <a:t>対象</a:t>
            </a:r>
            <a:r>
              <a:rPr lang="ja-JP" altLang="en-US" sz="3200" cap="all" dirty="0">
                <a:latin typeface="UD デジタル 教科書体 NK-R" panose="02020400000000000000" pitchFamily="18" charset="-128"/>
                <a:ea typeface="UD デジタル 教科書体 NK-R" panose="02020400000000000000" pitchFamily="18" charset="-128"/>
                <a:cs typeface="+mj-cs"/>
              </a:rPr>
              <a:t>：　留学生／（地域）生活者／児童・生徒（年少者）</a:t>
            </a:r>
            <a:endParaRPr lang="en-US" altLang="ja-JP" sz="3200" cap="all" dirty="0">
              <a:latin typeface="UD デジタル 教科書体 NK-R" panose="02020400000000000000" pitchFamily="18" charset="-128"/>
              <a:ea typeface="UD デジタル 教科書体 NK-R" panose="02020400000000000000" pitchFamily="18" charset="-128"/>
              <a:cs typeface="+mj-cs"/>
            </a:endParaRPr>
          </a:p>
          <a:p>
            <a:pPr marL="133350" indent="-133350">
              <a:spcAft>
                <a:spcPts val="600"/>
              </a:spcAft>
            </a:pPr>
            <a:r>
              <a:rPr lang="ja-JP" altLang="en-US" sz="3200" cap="all" dirty="0">
                <a:latin typeface="UD デジタル 教科書体 NK-R" panose="02020400000000000000" pitchFamily="18" charset="-128"/>
                <a:ea typeface="UD デジタル 教科書体 NK-R" panose="02020400000000000000" pitchFamily="18" charset="-128"/>
                <a:cs typeface="+mj-cs"/>
              </a:rPr>
              <a:t>　　　　　　就労者／難民／海外・・・・・・</a:t>
            </a:r>
            <a:endParaRPr lang="en-US" altLang="ja-JP" sz="3200" cap="all" dirty="0">
              <a:latin typeface="UD デジタル 教科書体 NK-R" panose="02020400000000000000" pitchFamily="18" charset="-128"/>
              <a:ea typeface="UD デジタル 教科書体 NK-R" panose="02020400000000000000" pitchFamily="18" charset="-128"/>
              <a:cs typeface="+mj-cs"/>
            </a:endParaRPr>
          </a:p>
          <a:p>
            <a:pPr marL="133350" indent="-133350">
              <a:spcAft>
                <a:spcPts val="600"/>
              </a:spcAft>
            </a:pPr>
            <a:r>
              <a:rPr lang="ja-JP" altLang="en-US" sz="3200" cap="all" dirty="0">
                <a:latin typeface="UD デジタル 教科書体 NK-R" panose="02020400000000000000" pitchFamily="18" charset="-128"/>
                <a:ea typeface="UD デジタル 教科書体 NK-R" panose="02020400000000000000" pitchFamily="18" charset="-128"/>
                <a:cs typeface="+mj-cs"/>
              </a:rPr>
              <a:t>レベル：　</a:t>
            </a:r>
            <a:r>
              <a:rPr lang="ja-JP" altLang="ja-JP" sz="3200" cap="all" dirty="0">
                <a:latin typeface="UD デジタル 教科書体 NK-R" panose="02020400000000000000" pitchFamily="18" charset="-128"/>
                <a:ea typeface="UD デジタル 教科書体 NK-R" panose="02020400000000000000" pitchFamily="18" charset="-128"/>
                <a:cs typeface="+mj-cs"/>
              </a:rPr>
              <a:t>養成、初任、中堅</a:t>
            </a:r>
            <a:endParaRPr lang="en-US" altLang="ja-JP" sz="3200" cap="all" dirty="0">
              <a:latin typeface="UD デジタル 教科書体 NK-R" panose="02020400000000000000" pitchFamily="18" charset="-128"/>
              <a:ea typeface="UD デジタル 教科書体 NK-R" panose="02020400000000000000" pitchFamily="18" charset="-128"/>
              <a:cs typeface="+mj-cs"/>
            </a:endParaRPr>
          </a:p>
          <a:p>
            <a:pPr marL="133350" indent="-133350">
              <a:spcAft>
                <a:spcPts val="0"/>
              </a:spcAft>
            </a:pPr>
            <a:r>
              <a:rPr lang="ja-JP" altLang="en-US" sz="3200" cap="all" dirty="0">
                <a:latin typeface="UD デジタル 教科書体 NK-R" panose="02020400000000000000" pitchFamily="18" charset="-128"/>
                <a:ea typeface="UD デジタル 教科書体 NK-R" panose="02020400000000000000" pitchFamily="18" charset="-128"/>
                <a:cs typeface="+mj-cs"/>
              </a:rPr>
              <a:t>　　　　　　　　　　　　　　　　　　　　　　　　　　　　　</a:t>
            </a:r>
            <a:r>
              <a:rPr lang="ja-JP" altLang="ja-JP" sz="3200" cap="all" dirty="0">
                <a:latin typeface="UD デジタル 教科書体 NK-R" panose="02020400000000000000" pitchFamily="18" charset="-128"/>
                <a:ea typeface="UD デジタル 教科書体 NK-R" panose="02020400000000000000" pitchFamily="18" charset="-128"/>
                <a:cs typeface="+mj-cs"/>
              </a:rPr>
              <a:t>によって異なる知識</a:t>
            </a:r>
            <a:r>
              <a:rPr lang="ja-JP" altLang="en-US" sz="3200" cap="all" dirty="0">
                <a:latin typeface="UD デジタル 教科書体 NK-R" panose="02020400000000000000" pitchFamily="18" charset="-128"/>
                <a:ea typeface="UD デジタル 教科書体 NK-R" panose="02020400000000000000" pitchFamily="18" charset="-128"/>
                <a:cs typeface="+mj-cs"/>
              </a:rPr>
              <a:t>を要求</a:t>
            </a:r>
            <a:endParaRPr lang="ja-JP" altLang="ja-JP" sz="3200" cap="all" dirty="0">
              <a:latin typeface="UD デジタル 教科書体 NK-R" panose="02020400000000000000" pitchFamily="18" charset="-128"/>
              <a:ea typeface="UD デジタル 教科書体 NK-R" panose="02020400000000000000" pitchFamily="18" charset="-128"/>
              <a:cs typeface="+mj-cs"/>
            </a:endParaRPr>
          </a:p>
        </p:txBody>
      </p:sp>
      <p:sp>
        <p:nvSpPr>
          <p:cNvPr id="3" name="正方形/長方形 2">
            <a:extLst>
              <a:ext uri="{FF2B5EF4-FFF2-40B4-BE49-F238E27FC236}">
                <a16:creationId xmlns:a16="http://schemas.microsoft.com/office/drawing/2014/main" id="{26F21927-538A-4038-8AEA-59B6174F8922}"/>
              </a:ext>
            </a:extLst>
          </p:cNvPr>
          <p:cNvSpPr/>
          <p:nvPr/>
        </p:nvSpPr>
        <p:spPr>
          <a:xfrm>
            <a:off x="514657" y="369139"/>
            <a:ext cx="10983309" cy="1384995"/>
          </a:xfrm>
          <a:prstGeom prst="rect">
            <a:avLst/>
          </a:prstGeom>
        </p:spPr>
        <p:txBody>
          <a:bodyPr wrap="square">
            <a:spAutoFit/>
          </a:bodyPr>
          <a:lstStyle/>
          <a:p>
            <a:r>
              <a:rPr lang="ja-JP" altLang="en-US" sz="4800" b="1" cap="all" dirty="0">
                <a:latin typeface="UD デジタル 教科書体 NK-R" panose="02020400000000000000" pitchFamily="18" charset="-128"/>
                <a:ea typeface="UD デジタル 教科書体 NK-R" panose="02020400000000000000" pitchFamily="18" charset="-128"/>
              </a:rPr>
              <a:t>新しい「日本語教育人材」養成の方針</a:t>
            </a:r>
            <a:endParaRPr lang="en-US" altLang="ja-JP" sz="4800" b="1" cap="all" dirty="0">
              <a:latin typeface="UD デジタル 教科書体 NK-R" panose="02020400000000000000" pitchFamily="18" charset="-128"/>
              <a:ea typeface="UD デジタル 教科書体 NK-R" panose="02020400000000000000" pitchFamily="18" charset="-128"/>
            </a:endParaRPr>
          </a:p>
          <a:p>
            <a:r>
              <a:rPr lang="ja-JP" altLang="en-US" sz="3600" b="1" cap="all" dirty="0">
                <a:latin typeface="UD デジタル 教科書体 NK-R" panose="02020400000000000000" pitchFamily="18" charset="-128"/>
                <a:ea typeface="UD デジタル 教科書体 NK-R" panose="02020400000000000000" pitchFamily="18" charset="-128"/>
              </a:rPr>
              <a:t>（国語審議会分科会日本語教育小分科会</a:t>
            </a:r>
            <a:r>
              <a:rPr lang="en-US" altLang="ja-JP" sz="3600" b="1" cap="all" dirty="0">
                <a:latin typeface="UD デジタル 教科書体 NK-R" panose="02020400000000000000" pitchFamily="18" charset="-128"/>
                <a:ea typeface="UD デジタル 教科書体 NK-R" panose="02020400000000000000" pitchFamily="18" charset="-128"/>
              </a:rPr>
              <a:t>2018</a:t>
            </a:r>
            <a:r>
              <a:rPr lang="ja-JP" altLang="en-US" sz="3600" b="1" cap="all" dirty="0">
                <a:latin typeface="UD デジタル 教科書体 NK-R" panose="02020400000000000000" pitchFamily="18" charset="-128"/>
                <a:ea typeface="UD デジタル 教科書体 NK-R" panose="02020400000000000000" pitchFamily="18" charset="-128"/>
              </a:rPr>
              <a:t>年</a:t>
            </a:r>
            <a:r>
              <a:rPr lang="en-US" altLang="ja-JP" sz="3600" b="1" cap="all" dirty="0">
                <a:latin typeface="UD デジタル 教科書体 NK-R" panose="02020400000000000000" pitchFamily="18" charset="-128"/>
                <a:ea typeface="UD デジタル 教科書体 NK-R" panose="02020400000000000000" pitchFamily="18" charset="-128"/>
              </a:rPr>
              <a:t>6</a:t>
            </a:r>
            <a:r>
              <a:rPr lang="ja-JP" altLang="en-US" sz="3600" b="1" cap="all" dirty="0">
                <a:latin typeface="UD デジタル 教科書体 NK-R" panose="02020400000000000000" pitchFamily="18" charset="-128"/>
                <a:ea typeface="UD デジタル 教科書体 NK-R" panose="02020400000000000000" pitchFamily="18" charset="-128"/>
              </a:rPr>
              <a:t>月）</a:t>
            </a:r>
            <a:endParaRPr lang="ja-JP" altLang="en-US" sz="3600" dirty="0"/>
          </a:p>
        </p:txBody>
      </p:sp>
      <p:sp>
        <p:nvSpPr>
          <p:cNvPr id="4" name="正方形/長方形 3">
            <a:extLst>
              <a:ext uri="{FF2B5EF4-FFF2-40B4-BE49-F238E27FC236}">
                <a16:creationId xmlns:a16="http://schemas.microsoft.com/office/drawing/2014/main" id="{CB0F54C5-A4BE-46F3-B750-F5898B413F1F}"/>
              </a:ext>
            </a:extLst>
          </p:cNvPr>
          <p:cNvSpPr/>
          <p:nvPr/>
        </p:nvSpPr>
        <p:spPr>
          <a:xfrm>
            <a:off x="1246414" y="5373979"/>
            <a:ext cx="9699172" cy="1077218"/>
          </a:xfrm>
          <a:prstGeom prst="rect">
            <a:avLst/>
          </a:prstGeom>
        </p:spPr>
        <p:txBody>
          <a:bodyPr wrap="square">
            <a:spAutoFit/>
          </a:bodyPr>
          <a:lstStyle/>
          <a:p>
            <a:pPr marL="133350" indent="-133350" algn="just">
              <a:spcAft>
                <a:spcPts val="0"/>
              </a:spcAft>
            </a:pPr>
            <a:r>
              <a:rPr lang="ja-JP" altLang="ja-JP" sz="3200" cap="all" dirty="0">
                <a:latin typeface="UD デジタル 教科書体 NK-R" panose="02020400000000000000" pitchFamily="18" charset="-128"/>
                <a:ea typeface="UD デジタル 教科書体 NK-R" panose="02020400000000000000" pitchFamily="18" charset="-128"/>
                <a:cs typeface="+mj-cs"/>
              </a:rPr>
              <a:t>新しい「</a:t>
            </a:r>
            <a:r>
              <a:rPr lang="ja-JP" altLang="ja-JP" sz="3200" b="1" cap="all" dirty="0">
                <a:latin typeface="UD デジタル 教科書体 NK-R" panose="02020400000000000000" pitchFamily="18" charset="-128"/>
                <a:ea typeface="UD デジタル 教科書体 NK-R" panose="02020400000000000000" pitchFamily="18" charset="-128"/>
                <a:cs typeface="+mj-cs"/>
              </a:rPr>
              <a:t>公認日本語教師</a:t>
            </a:r>
            <a:r>
              <a:rPr lang="ja-JP" altLang="ja-JP" sz="3200" cap="all" dirty="0">
                <a:latin typeface="UD デジタル 教科書体 NK-R" panose="02020400000000000000" pitchFamily="18" charset="-128"/>
                <a:ea typeface="UD デジタル 教科書体 NK-R" panose="02020400000000000000" pitchFamily="18" charset="-128"/>
                <a:cs typeface="+mj-cs"/>
              </a:rPr>
              <a:t>（仮称）」資格の創設との報道（朝日新聞</a:t>
            </a:r>
            <a:r>
              <a:rPr lang="en-US" altLang="ja-JP" sz="3200" cap="all" dirty="0">
                <a:latin typeface="UD デジタル 教科書体 NK-R" panose="02020400000000000000" pitchFamily="18" charset="-128"/>
                <a:ea typeface="UD デジタル 教科書体 NK-R" panose="02020400000000000000" pitchFamily="18" charset="-128"/>
                <a:cs typeface="+mj-cs"/>
              </a:rPr>
              <a:t>2019</a:t>
            </a:r>
            <a:r>
              <a:rPr lang="ja-JP" altLang="ja-JP" sz="3200" cap="all" dirty="0">
                <a:latin typeface="UD デジタル 教科書体 NK-R" panose="02020400000000000000" pitchFamily="18" charset="-128"/>
                <a:ea typeface="UD デジタル 教科書体 NK-R" panose="02020400000000000000" pitchFamily="18" charset="-128"/>
                <a:cs typeface="+mj-cs"/>
              </a:rPr>
              <a:t>年</a:t>
            </a:r>
            <a:r>
              <a:rPr lang="en-US" altLang="ja-JP" sz="3200" cap="all" dirty="0">
                <a:latin typeface="UD デジタル 教科書体 NK-R" panose="02020400000000000000" pitchFamily="18" charset="-128"/>
                <a:ea typeface="UD デジタル 教科書体 NK-R" panose="02020400000000000000" pitchFamily="18" charset="-128"/>
                <a:cs typeface="+mj-cs"/>
              </a:rPr>
              <a:t>9</a:t>
            </a:r>
            <a:r>
              <a:rPr lang="ja-JP" altLang="ja-JP" sz="3200" cap="all" dirty="0">
                <a:latin typeface="UD デジタル 教科書体 NK-R" panose="02020400000000000000" pitchFamily="18" charset="-128"/>
                <a:ea typeface="UD デジタル 教科書体 NK-R" panose="02020400000000000000" pitchFamily="18" charset="-128"/>
                <a:cs typeface="+mj-cs"/>
              </a:rPr>
              <a:t>月</a:t>
            </a:r>
            <a:r>
              <a:rPr lang="en-US" altLang="ja-JP" sz="3200" cap="all" dirty="0">
                <a:latin typeface="UD デジタル 教科書体 NK-R" panose="02020400000000000000" pitchFamily="18" charset="-128"/>
                <a:ea typeface="UD デジタル 教科書体 NK-R" panose="02020400000000000000" pitchFamily="18" charset="-128"/>
                <a:cs typeface="+mj-cs"/>
              </a:rPr>
              <a:t>20</a:t>
            </a:r>
            <a:r>
              <a:rPr lang="ja-JP" altLang="ja-JP" sz="3200" cap="all" dirty="0">
                <a:latin typeface="UD デジタル 教科書体 NK-R" panose="02020400000000000000" pitchFamily="18" charset="-128"/>
                <a:ea typeface="UD デジタル 教科書体 NK-R" panose="02020400000000000000" pitchFamily="18" charset="-128"/>
                <a:cs typeface="+mj-cs"/>
              </a:rPr>
              <a:t>日）も</a:t>
            </a:r>
          </a:p>
        </p:txBody>
      </p:sp>
    </p:spTree>
    <p:extLst>
      <p:ext uri="{BB962C8B-B14F-4D97-AF65-F5344CB8AC3E}">
        <p14:creationId xmlns:p14="http://schemas.microsoft.com/office/powerpoint/2010/main" val="994892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00C4F1C3-3ADD-491F-8C66-57912A2421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useBgFill="1">
        <p:nvSpPr>
          <p:cNvPr id="35" name="Rectangle 34">
            <a:extLst>
              <a:ext uri="{FF2B5EF4-FFF2-40B4-BE49-F238E27FC236}">
                <a16:creationId xmlns:a16="http://schemas.microsoft.com/office/drawing/2014/main" id="{8E8DBDA3-652C-4F87-B53B-7F73AC8F4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42187232-3845-418F-A17C-C138F01D9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正方形/長方形 2">
            <a:extLst>
              <a:ext uri="{FF2B5EF4-FFF2-40B4-BE49-F238E27FC236}">
                <a16:creationId xmlns:a16="http://schemas.microsoft.com/office/drawing/2014/main" id="{B4591A5C-3975-4096-A85A-E7765FD408E0}"/>
              </a:ext>
            </a:extLst>
          </p:cNvPr>
          <p:cNvSpPr/>
          <p:nvPr/>
        </p:nvSpPr>
        <p:spPr>
          <a:xfrm>
            <a:off x="486429" y="2301765"/>
            <a:ext cx="3182202" cy="1776249"/>
          </a:xfrm>
          <a:prstGeom prst="rect">
            <a:avLst/>
          </a:prstGeom>
          <a:solidFill>
            <a:schemeClr val="bg1"/>
          </a:solidFill>
        </p:spPr>
        <p:txBody>
          <a:bodyPr vert="horz" lIns="91440" tIns="45720" rIns="91440" bIns="45720" rtlCol="0" anchor="ctr">
            <a:normAutofit/>
          </a:bodyPr>
          <a:lstStyle/>
          <a:p>
            <a:pPr defTabSz="914400">
              <a:lnSpc>
                <a:spcPct val="90000"/>
              </a:lnSpc>
              <a:spcBef>
                <a:spcPct val="0"/>
              </a:spcBef>
              <a:spcAft>
                <a:spcPts val="600"/>
              </a:spcAft>
            </a:pPr>
            <a:r>
              <a:rPr lang="ja-JP" altLang="en-US" sz="4400" b="1" cap="all" dirty="0">
                <a:latin typeface="UD デジタル 教科書体 NK-R" panose="02020400000000000000" pitchFamily="18" charset="-128"/>
                <a:ea typeface="UD デジタル 教科書体 NK-R" panose="02020400000000000000" pitchFamily="18" charset="-128"/>
                <a:cs typeface="+mj-cs"/>
              </a:rPr>
              <a:t>日本語教育推進基本法</a:t>
            </a:r>
            <a:endParaRPr lang="en-US" altLang="ja-JP" sz="4400" dirty="0">
              <a:latin typeface="UD デジタル 教科書体 NK-R" panose="02020400000000000000" pitchFamily="18" charset="-128"/>
              <a:ea typeface="UD デジタル 教科書体 NK-R" panose="02020400000000000000" pitchFamily="18" charset="-128"/>
              <a:cs typeface="+mj-cs"/>
            </a:endParaRPr>
          </a:p>
        </p:txBody>
      </p:sp>
      <p:sp>
        <p:nvSpPr>
          <p:cNvPr id="2" name="正方形/長方形 1">
            <a:extLst>
              <a:ext uri="{FF2B5EF4-FFF2-40B4-BE49-F238E27FC236}">
                <a16:creationId xmlns:a16="http://schemas.microsoft.com/office/drawing/2014/main" id="{1CA70FDF-83D3-4322-9EF6-A865E62F8FD8}"/>
              </a:ext>
            </a:extLst>
          </p:cNvPr>
          <p:cNvSpPr/>
          <p:nvPr/>
        </p:nvSpPr>
        <p:spPr>
          <a:xfrm>
            <a:off x="4386199" y="464023"/>
            <a:ext cx="7569582" cy="5943601"/>
          </a:xfrm>
          <a:prstGeom prst="rect">
            <a:avLst/>
          </a:prstGeom>
        </p:spPr>
        <p:txBody>
          <a:bodyPr vert="horz" lIns="91440" tIns="45720" rIns="91440" bIns="45720" rtlCol="0" anchor="ctr">
            <a:noAutofit/>
          </a:bodyPr>
          <a:lstStyle/>
          <a:p>
            <a:pPr defTabSz="914400">
              <a:lnSpc>
                <a:spcPct val="90000"/>
              </a:lnSpc>
              <a:spcAft>
                <a:spcPts val="600"/>
              </a:spcAft>
              <a:buClr>
                <a:schemeClr val="accent1"/>
              </a:buClr>
              <a:buSzPct val="80000"/>
            </a:pPr>
            <a:r>
              <a:rPr lang="en-US" altLang="ja-JP" sz="3600" dirty="0">
                <a:latin typeface="UD デジタル 教科書体 NK-R" panose="02020400000000000000" pitchFamily="18" charset="-128"/>
                <a:ea typeface="UD デジタル 教科書体 NK-R" panose="02020400000000000000" pitchFamily="18" charset="-128"/>
              </a:rPr>
              <a:t> </a:t>
            </a:r>
            <a:r>
              <a:rPr lang="ja-JP" altLang="en-US" sz="3600" dirty="0">
                <a:latin typeface="UD デジタル 教科書体 NK-R" panose="02020400000000000000" pitchFamily="18" charset="-128"/>
                <a:ea typeface="UD デジタル 教科書体 NK-R" panose="02020400000000000000" pitchFamily="18" charset="-128"/>
              </a:rPr>
              <a:t>法案　⇒人材養成に予算</a:t>
            </a:r>
            <a:endParaRPr lang="en-US" altLang="ja-JP" sz="36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buClr>
                <a:schemeClr val="accent1"/>
              </a:buClr>
              <a:buSzPct val="80000"/>
            </a:pPr>
            <a:r>
              <a:rPr lang="ja-JP" altLang="en-US" sz="1200" dirty="0">
                <a:latin typeface="UD デジタル 教科書体 NK-R" panose="02020400000000000000" pitchFamily="18" charset="-128"/>
                <a:ea typeface="UD デジタル 教科書体 NK-R" panose="02020400000000000000" pitchFamily="18" charset="-128"/>
              </a:rPr>
              <a:t>　</a:t>
            </a:r>
            <a:endParaRPr lang="en-US" altLang="ja-JP" sz="12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buClr>
                <a:schemeClr val="accent1"/>
              </a:buClr>
              <a:buSzPct val="80000"/>
            </a:pPr>
            <a:r>
              <a:rPr lang="ja-JP" altLang="en-US" sz="3600" dirty="0">
                <a:latin typeface="UD デジタル 教科書体 NK-R" panose="02020400000000000000" pitchFamily="18" charset="-128"/>
                <a:ea typeface="UD デジタル 教科書体 NK-R" panose="02020400000000000000" pitchFamily="18" charset="-128"/>
              </a:rPr>
              <a:t>日本語教育界が本当に必要な人材を送り出せるか</a:t>
            </a:r>
            <a:endParaRPr lang="en-US" altLang="ja-JP" sz="36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buClr>
                <a:schemeClr val="accent1"/>
              </a:buClr>
              <a:buSzPct val="80000"/>
            </a:pPr>
            <a:r>
              <a:rPr lang="ja-JP" altLang="en-US" sz="3600" dirty="0">
                <a:latin typeface="UD デジタル 教科書体 NK-R" panose="02020400000000000000" pitchFamily="18" charset="-128"/>
                <a:ea typeface="UD デジタル 教科書体 NK-R" panose="02020400000000000000" pitchFamily="18" charset="-128"/>
              </a:rPr>
              <a:t>非常に心配</a:t>
            </a:r>
            <a:endParaRPr lang="en-US" altLang="ja-JP" sz="36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buClr>
                <a:schemeClr val="accent1"/>
              </a:buClr>
              <a:buSzPct val="80000"/>
            </a:pPr>
            <a:r>
              <a:rPr lang="ja-JP" altLang="en-US" sz="1200" dirty="0">
                <a:latin typeface="UD デジタル 教科書体 NK-R" panose="02020400000000000000" pitchFamily="18" charset="-128"/>
                <a:ea typeface="UD デジタル 教科書体 NK-R" panose="02020400000000000000" pitchFamily="18" charset="-128"/>
              </a:rPr>
              <a:t>　</a:t>
            </a:r>
            <a:endParaRPr lang="en-US" altLang="ja-JP" sz="12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buClr>
                <a:schemeClr val="accent1"/>
              </a:buClr>
              <a:buSzPct val="80000"/>
            </a:pPr>
            <a:r>
              <a:rPr lang="ja-JP" altLang="en-US" sz="3600" dirty="0">
                <a:latin typeface="UD デジタル 教科書体 NK-R" panose="02020400000000000000" pitchFamily="18" charset="-128"/>
                <a:ea typeface="UD デジタル 教科書体 NK-R" panose="02020400000000000000" pitchFamily="18" charset="-128"/>
              </a:rPr>
              <a:t>（大学等を除けば）低い待遇</a:t>
            </a:r>
            <a:endParaRPr lang="en-US" altLang="ja-JP" sz="36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buClr>
                <a:schemeClr val="accent1"/>
              </a:buClr>
              <a:buSzPct val="80000"/>
            </a:pPr>
            <a:r>
              <a:rPr lang="ja-JP" altLang="en-US" sz="3600" dirty="0">
                <a:latin typeface="UD デジタル 教科書体 NK-R" panose="02020400000000000000" pitchFamily="18" charset="-128"/>
                <a:ea typeface="UD デジタル 教科書体 NK-R" panose="02020400000000000000" pitchFamily="18" charset="-128"/>
              </a:rPr>
              <a:t>教員養成の現場の先生が学生達に対して「日本語教育では飯が食えない」と言いすぎ</a:t>
            </a:r>
            <a:endParaRPr lang="en-US" altLang="ja-JP" sz="36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buClr>
                <a:schemeClr val="accent1"/>
              </a:buClr>
              <a:buSzPct val="80000"/>
            </a:pPr>
            <a:r>
              <a:rPr lang="ja-JP" altLang="en-US" sz="3600" dirty="0">
                <a:latin typeface="UD デジタル 教科書体 NK-R" panose="02020400000000000000" pitchFamily="18" charset="-128"/>
                <a:ea typeface="UD デジタル 教科書体 NK-R" panose="02020400000000000000" pitchFamily="18" charset="-128"/>
              </a:rPr>
              <a:t>やる気と能力のある学生が日本語教育界に来なくなっている</a:t>
            </a:r>
            <a:endParaRPr lang="en-US" altLang="ja-JP" sz="36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946877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7979"/>
        </a:solidFill>
        <a:effectLst/>
      </p:bgPr>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8662C64-6FD8-4083-A868-848A759BC5A9}"/>
              </a:ext>
            </a:extLst>
          </p:cNvPr>
          <p:cNvSpPr/>
          <p:nvPr/>
        </p:nvSpPr>
        <p:spPr>
          <a:xfrm>
            <a:off x="1429376" y="1330960"/>
            <a:ext cx="9333248" cy="4154984"/>
          </a:xfrm>
          <a:prstGeom prst="rect">
            <a:avLst/>
          </a:prstGeom>
        </p:spPr>
        <p:txBody>
          <a:bodyPr wrap="square">
            <a:spAutoFit/>
          </a:bodyPr>
          <a:lstStyle/>
          <a:p>
            <a:r>
              <a:rPr lang="ja-JP" altLang="ja-JP" sz="4400" b="1" kern="100" dirty="0">
                <a:solidFill>
                  <a:schemeClr val="bg1"/>
                </a:solidFill>
                <a:latin typeface="游明朝" panose="02020400000000000000" pitchFamily="18" charset="-128"/>
                <a:ea typeface="UD デジタル 教科書体 NK-R" panose="02020400000000000000" pitchFamily="18" charset="-128"/>
                <a:cs typeface="Times New Roman" panose="02020603050405020304" pitchFamily="18" charset="0"/>
              </a:rPr>
              <a:t>優秀な若者にもっと希望と気概をもって飛び込んできてほしい</a:t>
            </a:r>
            <a:endParaRPr lang="en-US" altLang="ja-JP" sz="4400" b="1" kern="100" dirty="0">
              <a:solidFill>
                <a:schemeClr val="bg1"/>
              </a:solidFill>
              <a:latin typeface="游明朝" panose="02020400000000000000" pitchFamily="18" charset="-128"/>
              <a:ea typeface="UD デジタル 教科書体 NK-R" panose="02020400000000000000" pitchFamily="18" charset="-128"/>
              <a:cs typeface="Times New Roman" panose="02020603050405020304" pitchFamily="18" charset="0"/>
            </a:endParaRPr>
          </a:p>
          <a:p>
            <a:endParaRPr lang="en-US" altLang="ja-JP" sz="4400" b="1" kern="100" dirty="0">
              <a:solidFill>
                <a:schemeClr val="bg1"/>
              </a:solidFill>
              <a:latin typeface="游明朝" panose="02020400000000000000" pitchFamily="18" charset="-128"/>
              <a:ea typeface="UD デジタル 教科書体 NK-R" panose="02020400000000000000" pitchFamily="18" charset="-128"/>
              <a:cs typeface="Times New Roman" panose="02020603050405020304" pitchFamily="18" charset="0"/>
            </a:endParaRPr>
          </a:p>
          <a:p>
            <a:r>
              <a:rPr lang="ja-JP" altLang="ja-JP" sz="4400" b="1" kern="100" dirty="0">
                <a:solidFill>
                  <a:schemeClr val="bg1"/>
                </a:solidFill>
                <a:latin typeface="游明朝" panose="02020400000000000000" pitchFamily="18" charset="-128"/>
                <a:ea typeface="UD デジタル 教科書体 NK-R" panose="02020400000000000000" pitchFamily="18" charset="-128"/>
                <a:cs typeface="Times New Roman" panose="02020603050405020304" pitchFamily="18" charset="0"/>
              </a:rPr>
              <a:t>おもしろい分野だし、</a:t>
            </a:r>
            <a:endParaRPr lang="en-US" altLang="ja-JP" sz="4400" b="1" kern="100" dirty="0">
              <a:solidFill>
                <a:schemeClr val="bg1"/>
              </a:solidFill>
              <a:latin typeface="游明朝" panose="02020400000000000000" pitchFamily="18" charset="-128"/>
              <a:ea typeface="UD デジタル 教科書体 NK-R" panose="02020400000000000000" pitchFamily="18" charset="-128"/>
              <a:cs typeface="Times New Roman" panose="02020603050405020304" pitchFamily="18" charset="0"/>
            </a:endParaRPr>
          </a:p>
          <a:p>
            <a:r>
              <a:rPr lang="ja-JP" altLang="ja-JP" sz="4400" b="1" kern="100" dirty="0">
                <a:solidFill>
                  <a:schemeClr val="bg1"/>
                </a:solidFill>
                <a:latin typeface="游明朝" panose="02020400000000000000" pitchFamily="18" charset="-128"/>
                <a:ea typeface="UD デジタル 教科書体 NK-R" panose="02020400000000000000" pitchFamily="18" charset="-128"/>
                <a:cs typeface="Times New Roman" panose="02020603050405020304" pitchFamily="18" charset="0"/>
              </a:rPr>
              <a:t>ダメでもつぶしがきく</a:t>
            </a:r>
            <a:endParaRPr lang="en-US" altLang="ja-JP" sz="4400" b="1" kern="100" dirty="0">
              <a:solidFill>
                <a:schemeClr val="bg1"/>
              </a:solidFill>
              <a:latin typeface="游明朝" panose="02020400000000000000" pitchFamily="18" charset="-128"/>
              <a:ea typeface="UD デジタル 教科書体 NK-R" panose="02020400000000000000" pitchFamily="18" charset="-128"/>
              <a:cs typeface="Times New Roman" panose="02020603050405020304" pitchFamily="18" charset="0"/>
            </a:endParaRPr>
          </a:p>
          <a:p>
            <a:r>
              <a:rPr lang="ja-JP" altLang="ja-JP" sz="4400" b="1" kern="100" dirty="0">
                <a:solidFill>
                  <a:schemeClr val="bg1"/>
                </a:solidFill>
                <a:latin typeface="游明朝" panose="02020400000000000000" pitchFamily="18" charset="-128"/>
                <a:ea typeface="UD デジタル 教科書体 NK-R" panose="02020400000000000000" pitchFamily="18" charset="-128"/>
                <a:cs typeface="Times New Roman" panose="02020603050405020304" pitchFamily="18" charset="0"/>
              </a:rPr>
              <a:t>（勉強したことがほかでも役立つ）</a:t>
            </a:r>
            <a:endParaRPr lang="ja-JP" altLang="en-US" sz="4400" b="1" dirty="0">
              <a:solidFill>
                <a:schemeClr val="bg1"/>
              </a:solidFill>
            </a:endParaRPr>
          </a:p>
        </p:txBody>
      </p:sp>
    </p:spTree>
    <p:extLst>
      <p:ext uri="{BB962C8B-B14F-4D97-AF65-F5344CB8AC3E}">
        <p14:creationId xmlns:p14="http://schemas.microsoft.com/office/powerpoint/2010/main" val="3986553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8DCC5388-401C-48F9-9233-9825E0D69040}"/>
              </a:ext>
            </a:extLst>
          </p:cNvPr>
          <p:cNvSpPr>
            <a:spLocks noGrp="1"/>
          </p:cNvSpPr>
          <p:nvPr>
            <p:ph type="title"/>
          </p:nvPr>
        </p:nvSpPr>
        <p:spPr>
          <a:xfrm>
            <a:off x="2836477" y="3803500"/>
            <a:ext cx="6350880" cy="1298938"/>
          </a:xfrm>
        </p:spPr>
        <p:txBody>
          <a:bodyPr vert="horz" lIns="91440" tIns="45720" rIns="91440" bIns="45720" rtlCol="0" anchor="b">
            <a:noAutofit/>
          </a:bodyPr>
          <a:lstStyle/>
          <a:p>
            <a:pPr algn="ctr">
              <a:lnSpc>
                <a:spcPct val="150000"/>
              </a:lnSpc>
            </a:pPr>
            <a:r>
              <a:rPr lang="ja-JP" altLang="ja-JP" sz="5400" b="1" u="sng" dirty="0">
                <a:solidFill>
                  <a:schemeClr val="bg1"/>
                </a:solidFill>
                <a:latin typeface="UD デジタル 教科書体 NK-R" panose="02020400000000000000" pitchFamily="18" charset="-128"/>
                <a:ea typeface="UD デジタル 教科書体 NK-R" panose="02020400000000000000" pitchFamily="18" charset="-128"/>
              </a:rPr>
              <a:t>応用言語学</a:t>
            </a:r>
            <a:br>
              <a:rPr lang="en-US" altLang="ja-JP" sz="5400" b="1" u="sng" dirty="0">
                <a:solidFill>
                  <a:schemeClr val="bg1"/>
                </a:solidFill>
                <a:latin typeface="UD デジタル 教科書体 NK-R" panose="02020400000000000000" pitchFamily="18" charset="-128"/>
                <a:ea typeface="UD デジタル 教科書体 NK-R" panose="02020400000000000000" pitchFamily="18" charset="-128"/>
              </a:rPr>
            </a:br>
            <a:r>
              <a:rPr lang="en-US" altLang="ja-JP" sz="5400" b="1" u="sng" dirty="0">
                <a:solidFill>
                  <a:schemeClr val="bg1"/>
                </a:solidFill>
                <a:latin typeface="UD デジタル 教科書体 NK-R" panose="02020400000000000000" pitchFamily="18" charset="-128"/>
                <a:ea typeface="UD デジタル 教科書体 NK-R" panose="02020400000000000000" pitchFamily="18" charset="-128"/>
              </a:rPr>
              <a:t>Applied Linguistics </a:t>
            </a:r>
            <a:r>
              <a:rPr lang="ja-JP" altLang="ja-JP" sz="5400" b="1" u="sng" dirty="0">
                <a:solidFill>
                  <a:schemeClr val="bg1"/>
                </a:solidFill>
                <a:latin typeface="UD デジタル 教科書体 NK-R" panose="02020400000000000000" pitchFamily="18" charset="-128"/>
                <a:ea typeface="UD デジタル 教科書体 NK-R" panose="02020400000000000000" pitchFamily="18" charset="-128"/>
              </a:rPr>
              <a:t>とは</a:t>
            </a:r>
            <a:endParaRPr lang="ja-JP" altLang="ja-JP" sz="5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965055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47A02EF2-F7D0-4627-B67B-9354467077D1}"/>
              </a:ext>
            </a:extLst>
          </p:cNvPr>
          <p:cNvSpPr/>
          <p:nvPr/>
        </p:nvSpPr>
        <p:spPr>
          <a:xfrm>
            <a:off x="1179226" y="609600"/>
            <a:ext cx="9833548" cy="1776248"/>
          </a:xfrm>
          <a:prstGeom prst="rect">
            <a:avLst/>
          </a:prstGeom>
        </p:spPr>
        <p:txBody>
          <a:bodyPr vert="horz" lIns="91440" tIns="45720" rIns="91440" bIns="45720" rtlCol="0" anchor="ctr">
            <a:normAutofit/>
          </a:bodyPr>
          <a:lstStyle/>
          <a:p>
            <a:pPr marL="133350" indent="-133350" algn="ctr" defTabSz="914400">
              <a:lnSpc>
                <a:spcPct val="90000"/>
              </a:lnSpc>
              <a:spcBef>
                <a:spcPct val="0"/>
              </a:spcBef>
              <a:spcAft>
                <a:spcPts val="600"/>
              </a:spcAft>
            </a:pPr>
            <a:r>
              <a:rPr lang="ja-JP" altLang="en-US" sz="4800" b="1" u="sng" kern="1200" dirty="0">
                <a:latin typeface="UD デジタル 教科書体 NK-R" panose="02020400000000000000" pitchFamily="18" charset="-128"/>
                <a:ea typeface="UD デジタル 教科書体 NK-R" panose="02020400000000000000" pitchFamily="18" charset="-128"/>
                <a:cs typeface="+mj-cs"/>
              </a:rPr>
              <a:t>応用言語学</a:t>
            </a:r>
            <a:endParaRPr lang="en-US" altLang="ja-JP" sz="4800" b="1" u="sng" kern="1200" dirty="0">
              <a:latin typeface="UD デジタル 教科書体 NK-R" panose="02020400000000000000" pitchFamily="18" charset="-128"/>
              <a:ea typeface="UD デジタル 教科書体 NK-R" panose="02020400000000000000" pitchFamily="18" charset="-128"/>
              <a:cs typeface="+mj-cs"/>
            </a:endParaRPr>
          </a:p>
          <a:p>
            <a:pPr marL="133350" indent="-133350" algn="ctr" defTabSz="914400">
              <a:lnSpc>
                <a:spcPct val="90000"/>
              </a:lnSpc>
              <a:spcBef>
                <a:spcPct val="0"/>
              </a:spcBef>
              <a:spcAft>
                <a:spcPts val="600"/>
              </a:spcAft>
            </a:pPr>
            <a:r>
              <a:rPr lang="en-US" altLang="ja-JP" sz="4800" b="1" u="sng" kern="1200" dirty="0">
                <a:latin typeface="UD デジタル 教科書体 NK-R" panose="02020400000000000000" pitchFamily="18" charset="-128"/>
                <a:ea typeface="UD デジタル 教科書体 NK-R" panose="02020400000000000000" pitchFamily="18" charset="-128"/>
                <a:cs typeface="+mj-cs"/>
              </a:rPr>
              <a:t>Applied Linguistics </a:t>
            </a:r>
            <a:r>
              <a:rPr lang="ja-JP" altLang="en-US" sz="4800" b="1" u="sng" kern="1200" dirty="0">
                <a:latin typeface="UD デジタル 教科書体 NK-R" panose="02020400000000000000" pitchFamily="18" charset="-128"/>
                <a:ea typeface="UD デジタル 教科書体 NK-R" panose="02020400000000000000" pitchFamily="18" charset="-128"/>
                <a:cs typeface="+mj-cs"/>
              </a:rPr>
              <a:t>とは</a:t>
            </a:r>
            <a:endParaRPr lang="en-US" altLang="ja-JP" sz="4800" b="1" kern="1200" dirty="0">
              <a:latin typeface="UD デジタル 教科書体 NK-R" panose="02020400000000000000" pitchFamily="18" charset="-128"/>
              <a:ea typeface="UD デジタル 教科書体 NK-R" panose="02020400000000000000" pitchFamily="18" charset="-128"/>
              <a:cs typeface="+mj-cs"/>
            </a:endParaRPr>
          </a:p>
        </p:txBody>
      </p:sp>
      <p:sp>
        <p:nvSpPr>
          <p:cNvPr id="2" name="正方形/長方形 1">
            <a:extLst>
              <a:ext uri="{FF2B5EF4-FFF2-40B4-BE49-F238E27FC236}">
                <a16:creationId xmlns:a16="http://schemas.microsoft.com/office/drawing/2014/main" id="{BB92CC9C-CE62-4AF3-9FE6-C24E5BDF983A}"/>
              </a:ext>
            </a:extLst>
          </p:cNvPr>
          <p:cNvSpPr/>
          <p:nvPr/>
        </p:nvSpPr>
        <p:spPr>
          <a:xfrm>
            <a:off x="811402" y="2753936"/>
            <a:ext cx="10568891" cy="3730947"/>
          </a:xfrm>
          <a:prstGeom prst="rect">
            <a:avLst/>
          </a:prstGeom>
        </p:spPr>
        <p:txBody>
          <a:bodyPr vert="horz" lIns="91440" tIns="45720" rIns="91440" bIns="45720" rtlCol="0">
            <a:noAutofit/>
          </a:bodyPr>
          <a:lstStyle/>
          <a:p>
            <a:pPr algn="ctr" defTabSz="914400">
              <a:lnSpc>
                <a:spcPct val="90000"/>
              </a:lnSpc>
              <a:spcAft>
                <a:spcPts val="600"/>
              </a:spcAft>
            </a:pPr>
            <a:r>
              <a:rPr lang="ja-JP" altLang="en-US" sz="4000" dirty="0">
                <a:solidFill>
                  <a:srgbClr val="000000"/>
                </a:solidFill>
                <a:latin typeface="UD デジタル 教科書体 NK-R" panose="02020400000000000000" pitchFamily="18" charset="-128"/>
                <a:ea typeface="UD デジタル 教科書体 NK-R" panose="02020400000000000000" pitchFamily="18" charset="-128"/>
              </a:rPr>
              <a:t>まさに</a:t>
            </a:r>
            <a:r>
              <a:rPr lang="ja-JP" altLang="en-US" sz="4000" u="sng" dirty="0">
                <a:solidFill>
                  <a:srgbClr val="000000"/>
                </a:solidFill>
                <a:latin typeface="UD デジタル 教科書体 NK-R" panose="02020400000000000000" pitchFamily="18" charset="-128"/>
                <a:ea typeface="UD デジタル 教科書体 NK-R" panose="02020400000000000000" pitchFamily="18" charset="-128"/>
              </a:rPr>
              <a:t>言語の応用 </a:t>
            </a:r>
            <a:endParaRPr lang="en-US" altLang="ja-JP" sz="4000" dirty="0">
              <a:solidFill>
                <a:srgbClr val="000000"/>
              </a:solidFill>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pPr>
            <a:r>
              <a:rPr lang="en-US" altLang="ja-JP" sz="1600" dirty="0">
                <a:solidFill>
                  <a:srgbClr val="000000"/>
                </a:solidFill>
                <a:latin typeface="UD デジタル 教科書体 NK-R" panose="02020400000000000000" pitchFamily="18" charset="-128"/>
                <a:ea typeface="UD デジタル 教科書体 NK-R" panose="02020400000000000000" pitchFamily="18" charset="-128"/>
              </a:rPr>
              <a:t> </a:t>
            </a:r>
          </a:p>
          <a:p>
            <a:pPr defTabSz="914400">
              <a:lnSpc>
                <a:spcPct val="90000"/>
              </a:lnSpc>
              <a:spcAft>
                <a:spcPts val="600"/>
              </a:spcAft>
            </a:pPr>
            <a:r>
              <a:rPr lang="ja-JP" altLang="en-US" sz="3600" dirty="0">
                <a:solidFill>
                  <a:srgbClr val="000000"/>
                </a:solidFill>
                <a:latin typeface="UD デジタル 教科書体 NK-R" panose="02020400000000000000" pitchFamily="18" charset="-128"/>
                <a:ea typeface="UD デジタル 教科書体 NK-R" panose="02020400000000000000" pitchFamily="18" charset="-128"/>
              </a:rPr>
              <a:t>広くは言語教育一般のほか、情報科学の一部の自然言語処理と呼ばれる分野や、通訳・翻訳、あるいは社会言語学の一部の言語政策なども含められる</a:t>
            </a:r>
            <a:endParaRPr lang="en-US" altLang="ja-JP" sz="3600" dirty="0">
              <a:solidFill>
                <a:srgbClr val="000000"/>
              </a:solidFill>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pPr>
            <a:r>
              <a:rPr lang="ja-JP" altLang="en-US" sz="3600" dirty="0">
                <a:solidFill>
                  <a:srgbClr val="000000"/>
                </a:solidFill>
                <a:latin typeface="UD デジタル 教科書体 NK-R" panose="02020400000000000000" pitchFamily="18" charset="-128"/>
                <a:ea typeface="UD デジタル 教科書体 NK-R" panose="02020400000000000000" pitchFamily="18" charset="-128"/>
              </a:rPr>
              <a:t>応用言語学の雑誌に掲載される論文の多くは</a:t>
            </a:r>
            <a:endParaRPr lang="en-US" altLang="ja-JP" sz="3600" dirty="0">
              <a:solidFill>
                <a:srgbClr val="000000"/>
              </a:solidFill>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pPr>
            <a:r>
              <a:rPr lang="ja-JP" altLang="en-US" sz="3600" dirty="0">
                <a:solidFill>
                  <a:srgbClr val="000000"/>
                </a:solidFill>
                <a:latin typeface="UD デジタル 教科書体 NK-R" panose="02020400000000000000" pitchFamily="18" charset="-128"/>
                <a:ea typeface="UD デジタル 教科書体 NK-R" panose="02020400000000000000" pitchFamily="18" charset="-128"/>
              </a:rPr>
              <a:t>第二言語・外国語の習得や教育にかかわるもの</a:t>
            </a:r>
            <a:endParaRPr lang="en-US" altLang="ja-JP" sz="3600" dirty="0">
              <a:solidFill>
                <a:srgbClr val="000000"/>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29588987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47A02EF2-F7D0-4627-B67B-9354467077D1}"/>
              </a:ext>
            </a:extLst>
          </p:cNvPr>
          <p:cNvSpPr/>
          <p:nvPr/>
        </p:nvSpPr>
        <p:spPr>
          <a:xfrm>
            <a:off x="1179226" y="515008"/>
            <a:ext cx="9833548" cy="1637236"/>
          </a:xfrm>
          <a:prstGeom prst="rect">
            <a:avLst/>
          </a:prstGeom>
        </p:spPr>
        <p:txBody>
          <a:bodyPr vert="horz" lIns="91440" tIns="45720" rIns="91440" bIns="45720" rtlCol="0" anchor="ctr">
            <a:normAutofit/>
          </a:bodyPr>
          <a:lstStyle/>
          <a:p>
            <a:pPr marL="133350" indent="-133350" algn="ctr" defTabSz="914400">
              <a:lnSpc>
                <a:spcPct val="90000"/>
              </a:lnSpc>
              <a:spcBef>
                <a:spcPct val="0"/>
              </a:spcBef>
              <a:spcAft>
                <a:spcPts val="600"/>
              </a:spcAft>
            </a:pPr>
            <a:r>
              <a:rPr lang="ja-JP" altLang="en-US" sz="4400" b="1" u="sng" kern="1200" dirty="0">
                <a:latin typeface="UD デジタル 教科書体 NK-R" panose="02020400000000000000" pitchFamily="18" charset="-128"/>
                <a:ea typeface="UD デジタル 教科書体 NK-R" panose="02020400000000000000" pitchFamily="18" charset="-128"/>
                <a:cs typeface="+mj-cs"/>
              </a:rPr>
              <a:t>応用言語学</a:t>
            </a:r>
            <a:endParaRPr lang="en-US" altLang="ja-JP" sz="4400" b="1" u="sng" kern="1200" dirty="0">
              <a:latin typeface="UD デジタル 教科書体 NK-R" panose="02020400000000000000" pitchFamily="18" charset="-128"/>
              <a:ea typeface="UD デジタル 教科書体 NK-R" panose="02020400000000000000" pitchFamily="18" charset="-128"/>
              <a:cs typeface="+mj-cs"/>
            </a:endParaRPr>
          </a:p>
          <a:p>
            <a:pPr marL="133350" indent="-133350" algn="ctr" defTabSz="914400">
              <a:lnSpc>
                <a:spcPct val="90000"/>
              </a:lnSpc>
              <a:spcBef>
                <a:spcPct val="0"/>
              </a:spcBef>
              <a:spcAft>
                <a:spcPts val="600"/>
              </a:spcAft>
            </a:pPr>
            <a:r>
              <a:rPr lang="en-US" altLang="ja-JP" sz="4400" b="1" u="sng" kern="1200" dirty="0">
                <a:latin typeface="UD デジタル 教科書体 NK-R" panose="02020400000000000000" pitchFamily="18" charset="-128"/>
                <a:ea typeface="UD デジタル 教科書体 NK-R" panose="02020400000000000000" pitchFamily="18" charset="-128"/>
                <a:cs typeface="+mj-cs"/>
              </a:rPr>
              <a:t>Applied Linguistics </a:t>
            </a:r>
            <a:r>
              <a:rPr lang="ja-JP" altLang="en-US" sz="4400" b="1" u="sng" kern="1200" dirty="0">
                <a:latin typeface="UD デジタル 教科書体 NK-R" panose="02020400000000000000" pitchFamily="18" charset="-128"/>
                <a:ea typeface="UD デジタル 教科書体 NK-R" panose="02020400000000000000" pitchFamily="18" charset="-128"/>
                <a:cs typeface="+mj-cs"/>
              </a:rPr>
              <a:t>とは</a:t>
            </a:r>
            <a:endParaRPr lang="en-US" altLang="ja-JP" sz="4400" b="1" kern="1200" dirty="0">
              <a:latin typeface="UD デジタル 教科書体 NK-R" panose="02020400000000000000" pitchFamily="18" charset="-128"/>
              <a:ea typeface="UD デジタル 教科書体 NK-R" panose="02020400000000000000" pitchFamily="18" charset="-128"/>
              <a:cs typeface="+mj-cs"/>
            </a:endParaRPr>
          </a:p>
        </p:txBody>
      </p:sp>
      <p:sp>
        <p:nvSpPr>
          <p:cNvPr id="2" name="正方形/長方形 1">
            <a:extLst>
              <a:ext uri="{FF2B5EF4-FFF2-40B4-BE49-F238E27FC236}">
                <a16:creationId xmlns:a16="http://schemas.microsoft.com/office/drawing/2014/main" id="{BB92CC9C-CE62-4AF3-9FE6-C24E5BDF983A}"/>
              </a:ext>
            </a:extLst>
          </p:cNvPr>
          <p:cNvSpPr/>
          <p:nvPr/>
        </p:nvSpPr>
        <p:spPr>
          <a:xfrm>
            <a:off x="811402" y="2753936"/>
            <a:ext cx="10568891" cy="3730947"/>
          </a:xfrm>
          <a:prstGeom prst="rect">
            <a:avLst/>
          </a:prstGeom>
        </p:spPr>
        <p:txBody>
          <a:bodyPr vert="horz" lIns="91440" tIns="45720" rIns="91440" bIns="45720" rtlCol="0">
            <a:noAutofit/>
          </a:bodyPr>
          <a:lstStyle/>
          <a:p>
            <a:r>
              <a:rPr lang="ja-JP" altLang="ja-JP" sz="4000" dirty="0">
                <a:latin typeface="UD デジタル 教科書体 NK-R" panose="02020400000000000000" pitchFamily="18" charset="-128"/>
                <a:ea typeface="UD デジタル 教科書体 NK-R" panose="02020400000000000000" pitchFamily="18" charset="-128"/>
              </a:rPr>
              <a:t>言語の習得、評価</a:t>
            </a:r>
            <a:endParaRPr lang="en-US" altLang="ja-JP" sz="4000" dirty="0">
              <a:latin typeface="UD デジタル 教科書体 NK-R" panose="02020400000000000000" pitchFamily="18" charset="-128"/>
              <a:ea typeface="UD デジタル 教科書体 NK-R" panose="02020400000000000000" pitchFamily="18" charset="-128"/>
            </a:endParaRPr>
          </a:p>
          <a:p>
            <a:r>
              <a:rPr lang="ja-JP" altLang="ja-JP" sz="4000" dirty="0">
                <a:latin typeface="UD デジタル 教科書体 NK-R" panose="02020400000000000000" pitchFamily="18" charset="-128"/>
                <a:ea typeface="UD デジタル 教科書体 NK-R" panose="02020400000000000000" pitchFamily="18" charset="-128"/>
              </a:rPr>
              <a:t>教授法や教室活動の効果</a:t>
            </a:r>
            <a:endParaRPr lang="en-US" altLang="ja-JP" sz="4000" dirty="0">
              <a:latin typeface="UD デジタル 教科書体 NK-R" panose="02020400000000000000" pitchFamily="18" charset="-128"/>
              <a:ea typeface="UD デジタル 教科書体 NK-R" panose="02020400000000000000" pitchFamily="18" charset="-128"/>
            </a:endParaRPr>
          </a:p>
          <a:p>
            <a:r>
              <a:rPr lang="ja-JP" altLang="ja-JP" sz="4000" dirty="0">
                <a:latin typeface="UD デジタル 教科書体 NK-R" panose="02020400000000000000" pitchFamily="18" charset="-128"/>
                <a:ea typeface="UD デジタル 教科書体 NK-R" panose="02020400000000000000" pitchFamily="18" charset="-128"/>
              </a:rPr>
              <a:t>カリキュラム開発やツールの開発</a:t>
            </a:r>
            <a:endParaRPr lang="en-US" altLang="ja-JP" sz="4000" dirty="0">
              <a:latin typeface="UD デジタル 教科書体 NK-R" panose="02020400000000000000" pitchFamily="18" charset="-128"/>
              <a:ea typeface="UD デジタル 教科書体 NK-R" panose="02020400000000000000" pitchFamily="18" charset="-128"/>
            </a:endParaRPr>
          </a:p>
          <a:p>
            <a:r>
              <a:rPr lang="ja-JP" altLang="ja-JP" sz="4000" dirty="0">
                <a:latin typeface="UD デジタル 教科書体 NK-R" panose="02020400000000000000" pitchFamily="18" charset="-128"/>
                <a:ea typeface="UD デジタル 教科書体 NK-R" panose="02020400000000000000" pitchFamily="18" charset="-128"/>
              </a:rPr>
              <a:t>など、実用的な</a:t>
            </a:r>
            <a:r>
              <a:rPr lang="ja-JP" altLang="en-US" sz="4000" dirty="0">
                <a:latin typeface="UD デジタル 教科書体 NK-R" panose="02020400000000000000" pitchFamily="18" charset="-128"/>
                <a:ea typeface="UD デジタル 教科書体 NK-R" panose="02020400000000000000" pitchFamily="18" charset="-128"/>
              </a:rPr>
              <a:t>研究が</a:t>
            </a:r>
            <a:r>
              <a:rPr lang="ja-JP" altLang="ja-JP" sz="4000" dirty="0">
                <a:latin typeface="UD デジタル 教科書体 NK-R" panose="02020400000000000000" pitchFamily="18" charset="-128"/>
                <a:ea typeface="UD デジタル 教科書体 NK-R" panose="02020400000000000000" pitchFamily="18" charset="-128"/>
              </a:rPr>
              <a:t>多い</a:t>
            </a:r>
          </a:p>
          <a:p>
            <a:pPr defTabSz="914400">
              <a:lnSpc>
                <a:spcPct val="90000"/>
              </a:lnSpc>
              <a:spcAft>
                <a:spcPts val="600"/>
              </a:spcAft>
            </a:pPr>
            <a:endParaRPr lang="en-US" altLang="ja-JP" sz="3600" dirty="0">
              <a:solidFill>
                <a:srgbClr val="000000"/>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81860655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670BF1E-29FA-42E1-ACAC-45AB111874EC}"/>
              </a:ext>
            </a:extLst>
          </p:cNvPr>
          <p:cNvSpPr/>
          <p:nvPr/>
        </p:nvSpPr>
        <p:spPr>
          <a:xfrm>
            <a:off x="748861" y="747383"/>
            <a:ext cx="10515600" cy="1273233"/>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ja-JP" altLang="en-US" sz="48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わかりやすい例</a:t>
            </a:r>
            <a:endParaRPr lang="en-US" altLang="ja-JP" sz="48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p:txBody>
      </p:sp>
      <p:sp>
        <p:nvSpPr>
          <p:cNvPr id="2" name="正方形/長方形 1">
            <a:extLst>
              <a:ext uri="{FF2B5EF4-FFF2-40B4-BE49-F238E27FC236}">
                <a16:creationId xmlns:a16="http://schemas.microsoft.com/office/drawing/2014/main" id="{BB92CC9C-CE62-4AF3-9FE6-C24E5BDF983A}"/>
              </a:ext>
            </a:extLst>
          </p:cNvPr>
          <p:cNvSpPr/>
          <p:nvPr/>
        </p:nvSpPr>
        <p:spPr>
          <a:xfrm>
            <a:off x="451944" y="1780027"/>
            <a:ext cx="11109435" cy="4568221"/>
          </a:xfrm>
          <a:prstGeom prst="rect">
            <a:avLst/>
          </a:prstGeom>
        </p:spPr>
        <p:txBody>
          <a:bodyPr vert="horz" lIns="91440" tIns="45720" rIns="91440" bIns="45720" rtlCol="0">
            <a:normAutofit fontScale="92500"/>
          </a:bodyPr>
          <a:lstStyle/>
          <a:p>
            <a:pPr indent="-228600" defTabSz="914400">
              <a:lnSpc>
                <a:spcPct val="90000"/>
              </a:lnSpc>
              <a:spcAft>
                <a:spcPts val="600"/>
              </a:spcAft>
              <a:buFont typeface="Arial" panose="020B0604020202020204" pitchFamily="34" charset="0"/>
              <a:buChar char="•"/>
            </a:pPr>
            <a:endParaRPr lang="en-US" altLang="ja-JP" sz="3200" dirty="0"/>
          </a:p>
          <a:p>
            <a:pPr indent="-228600" defTabSz="914400">
              <a:lnSpc>
                <a:spcPct val="90000"/>
              </a:lnSpc>
              <a:spcAft>
                <a:spcPts val="600"/>
              </a:spcAft>
              <a:buFont typeface="Arial" panose="020B0604020202020204" pitchFamily="34" charset="0"/>
              <a:buChar char="•"/>
            </a:pPr>
            <a:r>
              <a:rPr lang="ja-JP" altLang="en-US" sz="3600" dirty="0">
                <a:latin typeface="UD デジタル 教科書体 NK-R" panose="02020400000000000000" pitchFamily="18" charset="-128"/>
                <a:ea typeface="UD デジタル 教科書体 NK-R" panose="02020400000000000000" pitchFamily="18" charset="-128"/>
              </a:rPr>
              <a:t>分析的な人と丸覚えするタイプではどちらがうまくなるか</a:t>
            </a:r>
            <a:endParaRPr lang="en-US" altLang="ja-JP" sz="3600" dirty="0">
              <a:latin typeface="UD デジタル 教科書体 NK-R" panose="02020400000000000000" pitchFamily="18" charset="-128"/>
              <a:ea typeface="UD デジタル 教科書体 NK-R" panose="02020400000000000000" pitchFamily="18" charset="-128"/>
            </a:endParaRPr>
          </a:p>
          <a:p>
            <a:pPr indent="-228600" defTabSz="914400">
              <a:lnSpc>
                <a:spcPct val="90000"/>
              </a:lnSpc>
              <a:spcAft>
                <a:spcPts val="600"/>
              </a:spcAft>
              <a:buFont typeface="Arial" panose="020B0604020202020204" pitchFamily="34" charset="0"/>
              <a:buChar char="•"/>
            </a:pPr>
            <a:r>
              <a:rPr lang="ja-JP" altLang="en-US" sz="3600" dirty="0">
                <a:latin typeface="UD デジタル 教科書体 NK-R" panose="02020400000000000000" pitchFamily="18" charset="-128"/>
                <a:ea typeface="UD デジタル 教科書体 NK-R" panose="02020400000000000000" pitchFamily="18" charset="-128"/>
              </a:rPr>
              <a:t>線を引いたりフォントを変えたりするのは語彙習得に効果的か</a:t>
            </a:r>
            <a:endParaRPr lang="en-US" altLang="ja-JP" sz="3600" dirty="0">
              <a:latin typeface="UD デジタル 教科書体 NK-R" panose="02020400000000000000" pitchFamily="18" charset="-128"/>
              <a:ea typeface="UD デジタル 教科書体 NK-R" panose="02020400000000000000" pitchFamily="18" charset="-128"/>
            </a:endParaRPr>
          </a:p>
          <a:p>
            <a:pPr indent="-228600" defTabSz="914400">
              <a:lnSpc>
                <a:spcPct val="90000"/>
              </a:lnSpc>
              <a:spcAft>
                <a:spcPts val="600"/>
              </a:spcAft>
              <a:buFont typeface="Arial" panose="020B0604020202020204" pitchFamily="34" charset="0"/>
              <a:buChar char="•"/>
            </a:pPr>
            <a:r>
              <a:rPr lang="ja-JP" altLang="en-US" sz="3600" dirty="0">
                <a:latin typeface="UD デジタル 教科書体 NK-R" panose="02020400000000000000" pitchFamily="18" charset="-128"/>
                <a:ea typeface="UD デジタル 教科書体 NK-R" panose="02020400000000000000" pitchFamily="18" charset="-128"/>
              </a:rPr>
              <a:t>第二言語の読解力に第一言語の読解力が転移するのか</a:t>
            </a:r>
            <a:endParaRPr lang="en-US" altLang="ja-JP" sz="3600" dirty="0">
              <a:latin typeface="UD デジタル 教科書体 NK-R" panose="02020400000000000000" pitchFamily="18" charset="-128"/>
              <a:ea typeface="UD デジタル 教科書体 NK-R" panose="02020400000000000000" pitchFamily="18" charset="-128"/>
            </a:endParaRPr>
          </a:p>
          <a:p>
            <a:pPr algn="r" defTabSz="914400">
              <a:lnSpc>
                <a:spcPct val="90000"/>
              </a:lnSpc>
              <a:spcAft>
                <a:spcPts val="600"/>
              </a:spcAft>
            </a:pPr>
            <a:r>
              <a:rPr lang="ja-JP" altLang="en-US" sz="3900" dirty="0">
                <a:latin typeface="UD デジタル 教科書体 NK-R" panose="02020400000000000000" pitchFamily="18" charset="-128"/>
                <a:ea typeface="UD デジタル 教科書体 NK-R" panose="02020400000000000000" pitchFamily="18" charset="-128"/>
              </a:rPr>
              <a:t>など</a:t>
            </a:r>
          </a:p>
          <a:p>
            <a:pPr defTabSz="914400">
              <a:lnSpc>
                <a:spcPct val="90000"/>
              </a:lnSpc>
              <a:spcAft>
                <a:spcPts val="600"/>
              </a:spcAft>
            </a:pPr>
            <a:r>
              <a:rPr lang="ja-JP" altLang="en-US" sz="2800" dirty="0">
                <a:latin typeface="UD デジタル 教科書体 NK-R" panose="02020400000000000000" pitchFamily="18" charset="-128"/>
                <a:ea typeface="UD デジタル 教科書体 NK-R" panose="02020400000000000000" pitchFamily="18" charset="-128"/>
              </a:rPr>
              <a:t>　</a:t>
            </a:r>
            <a:endParaRPr lang="en-US" altLang="ja-JP" sz="2800" dirty="0">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pPr>
            <a:r>
              <a:rPr lang="ja-JP" altLang="en-US" sz="2800" dirty="0">
                <a:latin typeface="UD デジタル 教科書体 NK-R" panose="02020400000000000000" pitchFamily="18" charset="-128"/>
                <a:ea typeface="UD デジタル 教科書体 NK-R" panose="02020400000000000000" pitchFamily="18" charset="-128"/>
              </a:rPr>
              <a:t>（</a:t>
            </a:r>
            <a:r>
              <a:rPr lang="en-US" altLang="ja-JP" sz="2800" i="1" dirty="0">
                <a:latin typeface="UD デジタル 教科書体 NK-R" panose="02020400000000000000" pitchFamily="18" charset="-128"/>
                <a:ea typeface="UD デジタル 教科書体 NK-R" panose="02020400000000000000" pitchFamily="18" charset="-128"/>
              </a:rPr>
              <a:t>Applied Linguistics</a:t>
            </a:r>
            <a:r>
              <a:rPr lang="ja-JP" altLang="en-US" sz="2800" i="1" dirty="0">
                <a:latin typeface="UD デジタル 教科書体 NK-R" panose="02020400000000000000" pitchFamily="18" charset="-128"/>
                <a:ea typeface="UD デジタル 教科書体 NK-R" panose="02020400000000000000" pitchFamily="18" charset="-128"/>
              </a:rPr>
              <a:t>　</a:t>
            </a:r>
            <a:r>
              <a:rPr lang="ja-JP" altLang="en-US" sz="2800" dirty="0">
                <a:latin typeface="UD デジタル 教科書体 NK-R" panose="02020400000000000000" pitchFamily="18" charset="-128"/>
                <a:ea typeface="UD デジタル 教科書体 NK-R" panose="02020400000000000000" pitchFamily="18" charset="-128"/>
              </a:rPr>
              <a:t>や　</a:t>
            </a:r>
            <a:r>
              <a:rPr lang="en-US" altLang="ja-JP" sz="2800" dirty="0">
                <a:latin typeface="UD デジタル 教科書体 NK-R" panose="02020400000000000000" pitchFamily="18" charset="-128"/>
                <a:ea typeface="UD デジタル 教科書体 NK-R" panose="02020400000000000000" pitchFamily="18" charset="-128"/>
              </a:rPr>
              <a:t>『</a:t>
            </a:r>
            <a:r>
              <a:rPr lang="ja-JP" altLang="en-US" sz="2800" dirty="0">
                <a:latin typeface="UD デジタル 教科書体 NK-R" panose="02020400000000000000" pitchFamily="18" charset="-128"/>
                <a:ea typeface="UD デジタル 教科書体 NK-R" panose="02020400000000000000" pitchFamily="18" charset="-128"/>
              </a:rPr>
              <a:t>日本語教育</a:t>
            </a:r>
            <a:r>
              <a:rPr lang="en-US" altLang="ja-JP" sz="2800" dirty="0">
                <a:latin typeface="UD デジタル 教科書体 NK-R" panose="02020400000000000000" pitchFamily="18" charset="-128"/>
                <a:ea typeface="UD デジタル 教科書体 NK-R" panose="02020400000000000000" pitchFamily="18" charset="-128"/>
              </a:rPr>
              <a:t>』</a:t>
            </a:r>
            <a:r>
              <a:rPr lang="ja-JP" altLang="en-US" sz="2800" dirty="0">
                <a:latin typeface="UD デジタル 教科書体 NK-R" panose="02020400000000000000" pitchFamily="18" charset="-128"/>
                <a:ea typeface="UD デジタル 教科書体 NK-R" panose="02020400000000000000" pitchFamily="18" charset="-128"/>
              </a:rPr>
              <a:t>のバックナンバーの目次の紹介</a:t>
            </a:r>
            <a:r>
              <a:rPr lang="ja-JP" altLang="en-US" sz="2800" dirty="0"/>
              <a:t>）</a:t>
            </a:r>
          </a:p>
        </p:txBody>
      </p:sp>
      <p:sp>
        <p:nvSpPr>
          <p:cNvPr id="3" name="正方形/長方形 2">
            <a:extLst>
              <a:ext uri="{FF2B5EF4-FFF2-40B4-BE49-F238E27FC236}">
                <a16:creationId xmlns:a16="http://schemas.microsoft.com/office/drawing/2014/main" id="{47A02EF2-F7D0-4627-B67B-9354467077D1}"/>
              </a:ext>
            </a:extLst>
          </p:cNvPr>
          <p:cNvSpPr/>
          <p:nvPr/>
        </p:nvSpPr>
        <p:spPr>
          <a:xfrm>
            <a:off x="1179226" y="826680"/>
            <a:ext cx="9833548" cy="1325563"/>
          </a:xfrm>
          <a:prstGeom prst="rect">
            <a:avLst/>
          </a:prstGeom>
        </p:spPr>
        <p:txBody>
          <a:bodyPr vert="horz" lIns="91440" tIns="45720" rIns="91440" bIns="45720" rtlCol="0" anchor="ctr">
            <a:normAutofit/>
          </a:bodyPr>
          <a:lstStyle/>
          <a:p>
            <a:pPr marL="133350" indent="-133350" algn="ctr" defTabSz="914400">
              <a:lnSpc>
                <a:spcPct val="90000"/>
              </a:lnSpc>
              <a:spcBef>
                <a:spcPct val="0"/>
              </a:spcBef>
              <a:spcAft>
                <a:spcPts val="600"/>
              </a:spcAft>
            </a:pPr>
            <a:endParaRPr lang="en-US" altLang="ja-JP" sz="4000" kern="1200" dirty="0">
              <a:solidFill>
                <a:srgbClr val="FFFFFF"/>
              </a:solidFill>
              <a:latin typeface="+mj-lt"/>
              <a:ea typeface="+mj-ea"/>
              <a:cs typeface="+mj-cs"/>
            </a:endParaRPr>
          </a:p>
        </p:txBody>
      </p:sp>
    </p:spTree>
    <p:extLst>
      <p:ext uri="{BB962C8B-B14F-4D97-AF65-F5344CB8AC3E}">
        <p14:creationId xmlns:p14="http://schemas.microsoft.com/office/powerpoint/2010/main" val="11272217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Effect transition="in" filter="fade">
                                      <p:cBhvr>
                                        <p:cTn id="25" dur="500"/>
                                        <p:tgtEl>
                                          <p:spTgt spid="2">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Effect transition="in" filter="fade">
                                      <p:cBhvr>
                                        <p:cTn id="28"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2AF955F6-AE77-4C45-8294-2632C0FE44A4}"/>
              </a:ext>
            </a:extLst>
          </p:cNvPr>
          <p:cNvSpPr/>
          <p:nvPr/>
        </p:nvSpPr>
        <p:spPr>
          <a:xfrm>
            <a:off x="558210" y="388883"/>
            <a:ext cx="10929597" cy="6222124"/>
          </a:xfrm>
          <a:prstGeom prst="rect">
            <a:avLst/>
          </a:prstGeom>
        </p:spPr>
        <p:txBody>
          <a:bodyPr vert="horz" lIns="91440" tIns="45720" rIns="91440" bIns="45720" rtlCol="0" anchor="ctr">
            <a:normAutofit fontScale="92500" lnSpcReduction="10000"/>
          </a:bodyPr>
          <a:lstStyle/>
          <a:p>
            <a:pPr marL="133350" indent="-133350" defTabSz="914400">
              <a:lnSpc>
                <a:spcPct val="90000"/>
              </a:lnSpc>
              <a:spcBef>
                <a:spcPct val="0"/>
              </a:spcBef>
              <a:spcAft>
                <a:spcPts val="600"/>
              </a:spcAft>
            </a:pP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これまで話してきた</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13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　</a:t>
            </a:r>
            <a:endParaRPr lang="en-US" altLang="ja-JP" sz="13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4000" dirty="0">
                <a:latin typeface="UD デジタル 教科書体 NK-R" panose="02020400000000000000" pitchFamily="18" charset="-128"/>
                <a:ea typeface="UD デジタル 教科書体 NK-R" panose="02020400000000000000" pitchFamily="18" charset="-128"/>
                <a:cs typeface="+mj-cs"/>
              </a:rPr>
              <a:t>・</a:t>
            </a: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マイノリティ心理の問題</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・プログラム運営などの問題</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・学習者研究</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・教師研究</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・カリキュラム研究</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・教育組織研究</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13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　</a:t>
            </a:r>
            <a:endParaRPr lang="en-US" altLang="ja-JP" sz="13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なども、言語学ではないように見えるが、</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応用言語学の下位分野、あるいは関連分野で扱われることがある</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p:txBody>
      </p:sp>
    </p:spTree>
    <p:extLst>
      <p:ext uri="{BB962C8B-B14F-4D97-AF65-F5344CB8AC3E}">
        <p14:creationId xmlns:p14="http://schemas.microsoft.com/office/powerpoint/2010/main" val="324650414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50D2B8-02A6-4782-92FA-C1046FB150E0}"/>
              </a:ext>
            </a:extLst>
          </p:cNvPr>
          <p:cNvSpPr>
            <a:spLocks noGrp="1"/>
          </p:cNvSpPr>
          <p:nvPr>
            <p:ph type="title"/>
          </p:nvPr>
        </p:nvSpPr>
        <p:spPr>
          <a:xfrm>
            <a:off x="4070275" y="772391"/>
            <a:ext cx="3689975" cy="844451"/>
          </a:xfrm>
        </p:spPr>
        <p:txBody>
          <a:bodyPr>
            <a:normAutofit/>
          </a:bodyPr>
          <a:lstStyle/>
          <a:p>
            <a:r>
              <a:rPr lang="ja-JP" altLang="en-US" sz="4400" dirty="0">
                <a:solidFill>
                  <a:srgbClr val="000000"/>
                </a:solidFill>
                <a:latin typeface="UD Digi Kyokasho NK-R"/>
                <a:ea typeface="UD Digi Kyokasho NK-R"/>
              </a:rPr>
              <a:t>よくある誤解</a:t>
            </a:r>
            <a:r>
              <a:rPr lang="ja-JP" altLang="en-US" dirty="0">
                <a:solidFill>
                  <a:srgbClr val="000000"/>
                </a:solidFill>
                <a:latin typeface="UD Digi Kyokasho NK-R"/>
                <a:ea typeface="UD Digi Kyokasho NK-R"/>
              </a:rPr>
              <a:t>１</a:t>
            </a:r>
          </a:p>
        </p:txBody>
      </p:sp>
      <p:sp>
        <p:nvSpPr>
          <p:cNvPr id="46" name="コンテンツ プレースホルダー 2">
            <a:extLst>
              <a:ext uri="{FF2B5EF4-FFF2-40B4-BE49-F238E27FC236}">
                <a16:creationId xmlns:a16="http://schemas.microsoft.com/office/drawing/2014/main" id="{3CD27837-1A55-4BAE-8214-A21FA87B5AD5}"/>
              </a:ext>
            </a:extLst>
          </p:cNvPr>
          <p:cNvSpPr>
            <a:spLocks noGrp="1"/>
          </p:cNvSpPr>
          <p:nvPr>
            <p:ph idx="1"/>
          </p:nvPr>
        </p:nvSpPr>
        <p:spPr>
          <a:xfrm>
            <a:off x="4070275" y="2008176"/>
            <a:ext cx="5420566" cy="3947691"/>
          </a:xfrm>
        </p:spPr>
        <p:txBody>
          <a:bodyPr anchor="ctr">
            <a:normAutofit/>
          </a:bodyPr>
          <a:lstStyle/>
          <a:p>
            <a:r>
              <a:rPr lang="ja-JP" altLang="en-US" sz="3200" dirty="0">
                <a:solidFill>
                  <a:srgbClr val="000000"/>
                </a:solidFill>
                <a:latin typeface="UD Digi Kyokasho NK-R"/>
                <a:ea typeface="UD Digi Kyokasho NK-R"/>
              </a:rPr>
              <a:t>国語の先生？</a:t>
            </a:r>
          </a:p>
          <a:p>
            <a:r>
              <a:rPr lang="ja-JP" altLang="en-US" sz="3200" dirty="0">
                <a:solidFill>
                  <a:srgbClr val="000000"/>
                </a:solidFill>
                <a:latin typeface="UD Digi Kyokasho NK-R"/>
                <a:ea typeface="UD Digi Kyokasho NK-R"/>
              </a:rPr>
              <a:t>あえて言えば・・・</a:t>
            </a:r>
            <a:endParaRPr lang="en-US" altLang="ja-JP" sz="3200" dirty="0">
              <a:solidFill>
                <a:srgbClr val="000000"/>
              </a:solidFill>
              <a:latin typeface="UD Digi Kyokasho NK-R"/>
              <a:ea typeface="UD Digi Kyokasho NK-R"/>
            </a:endParaRPr>
          </a:p>
          <a:p>
            <a:pPr marL="182245" indent="-182245">
              <a:buNone/>
            </a:pPr>
            <a:r>
              <a:rPr lang="ja-JP" altLang="en-US" sz="3200" dirty="0">
                <a:solidFill>
                  <a:srgbClr val="000000"/>
                </a:solidFill>
                <a:latin typeface="UD Digi Kyokasho NK-R"/>
                <a:ea typeface="UD Digi Kyokasho NK-R"/>
              </a:rPr>
              <a:t>　英語の先生のほうが近い</a:t>
            </a:r>
            <a:endParaRPr lang="en-US" altLang="ja-JP" sz="3200" dirty="0">
              <a:solidFill>
                <a:srgbClr val="000000"/>
              </a:solidFill>
              <a:latin typeface="UD Digi Kyokasho NK-R"/>
              <a:ea typeface="UD Digi Kyokasho NK-R"/>
            </a:endParaRPr>
          </a:p>
          <a:p>
            <a:pPr marL="182245" indent="-182245">
              <a:buNone/>
            </a:pPr>
            <a:r>
              <a:rPr lang="ja-JP" altLang="en-US" sz="3200" dirty="0">
                <a:solidFill>
                  <a:srgbClr val="000000"/>
                </a:solidFill>
                <a:latin typeface="UD Digi Kyokasho NK-R"/>
                <a:ea typeface="UD Digi Kyokasho NK-R"/>
              </a:rPr>
              <a:t>　が，上級になってくるにつれ，国語や社会や理科の先生のようにもなる</a:t>
            </a:r>
          </a:p>
          <a:p>
            <a:endParaRPr lang="ja-JP" altLang="en-US" sz="2000" dirty="0">
              <a:solidFill>
                <a:srgbClr val="000000"/>
              </a:solidFill>
              <a:latin typeface="UD Digi Kyokasho NK-R"/>
              <a:ea typeface="UD Digi Kyokasho NK-R"/>
            </a:endParaRPr>
          </a:p>
        </p:txBody>
      </p:sp>
      <p:pic>
        <p:nvPicPr>
          <p:cNvPr id="45" name="Graphic 6">
            <a:extLst>
              <a:ext uri="{FF2B5EF4-FFF2-40B4-BE49-F238E27FC236}">
                <a16:creationId xmlns:a16="http://schemas.microsoft.com/office/drawing/2014/main" id="{39FC3A6C-C848-47DA-AFFC-735F468A62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6985" y="1879600"/>
            <a:ext cx="3620021" cy="3620021"/>
          </a:xfrm>
          <a:prstGeom prst="rect">
            <a:avLst/>
          </a:prstGeom>
        </p:spPr>
      </p:pic>
    </p:spTree>
    <p:extLst>
      <p:ext uri="{BB962C8B-B14F-4D97-AF65-F5344CB8AC3E}">
        <p14:creationId xmlns:p14="http://schemas.microsoft.com/office/powerpoint/2010/main" val="352033921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6">
                                            <p:txEl>
                                              <p:pRg st="2" end="2"/>
                                            </p:txEl>
                                          </p:spTgt>
                                        </p:tgtEl>
                                        <p:attrNameLst>
                                          <p:attrName>style.visibility</p:attrName>
                                        </p:attrNameLst>
                                      </p:cBhvr>
                                      <p:to>
                                        <p:strVal val="visible"/>
                                      </p:to>
                                    </p:set>
                                    <p:animEffect transition="in" filter="fade">
                                      <p:cBhvr>
                                        <p:cTn id="15" dur="500"/>
                                        <p:tgtEl>
                                          <p:spTgt spid="46">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6">
                                            <p:txEl>
                                              <p:pRg st="3" end="3"/>
                                            </p:txEl>
                                          </p:spTgt>
                                        </p:tgtEl>
                                        <p:attrNameLst>
                                          <p:attrName>style.visibility</p:attrName>
                                        </p:attrNameLst>
                                      </p:cBhvr>
                                      <p:to>
                                        <p:strVal val="visible"/>
                                      </p:to>
                                    </p:set>
                                    <p:animEffect transition="in" filter="fade">
                                      <p:cBhvr>
                                        <p:cTn id="20" dur="500"/>
                                        <p:tgtEl>
                                          <p:spTgt spid="4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29BD2E2-4C73-4A59-9C16-03C8A6796F2C}"/>
              </a:ext>
            </a:extLst>
          </p:cNvPr>
          <p:cNvSpPr txBox="1"/>
          <p:nvPr/>
        </p:nvSpPr>
        <p:spPr>
          <a:xfrm>
            <a:off x="1179226" y="826680"/>
            <a:ext cx="9833548" cy="1325563"/>
          </a:xfrm>
          <a:prstGeom prst="rect">
            <a:avLst/>
          </a:prstGeom>
        </p:spPr>
        <p:txBody>
          <a:bodyPr vert="horz" lIns="91440" tIns="45720" rIns="91440" bIns="45720" rtlCol="0" anchor="ctr">
            <a:normAutofit/>
          </a:bodyPr>
          <a:lstStyle/>
          <a:p>
            <a:pPr algn="ctr" defTabSz="914400">
              <a:lnSpc>
                <a:spcPct val="90000"/>
              </a:lnSpc>
              <a:spcBef>
                <a:spcPct val="0"/>
              </a:spcBef>
              <a:spcAft>
                <a:spcPts val="600"/>
              </a:spcAft>
            </a:pPr>
            <a:r>
              <a:rPr kumimoji="1" lang="ja-JP" altLang="en-US" sz="5400" b="1" kern="1200" dirty="0">
                <a:latin typeface="UD デジタル 教科書体 NK-R" panose="02020400000000000000" pitchFamily="18" charset="-128"/>
                <a:ea typeface="UD デジタル 教科書体 NK-R" panose="02020400000000000000" pitchFamily="18" charset="-128"/>
                <a:cs typeface="+mj-cs"/>
              </a:rPr>
              <a:t>応用言語学≠（一般）言語学</a:t>
            </a:r>
          </a:p>
        </p:txBody>
      </p:sp>
      <p:sp>
        <p:nvSpPr>
          <p:cNvPr id="2" name="正方形/長方形 1">
            <a:extLst>
              <a:ext uri="{FF2B5EF4-FFF2-40B4-BE49-F238E27FC236}">
                <a16:creationId xmlns:a16="http://schemas.microsoft.com/office/drawing/2014/main" id="{63A27863-9B31-4B3C-B3CD-7D5535042D59}"/>
              </a:ext>
            </a:extLst>
          </p:cNvPr>
          <p:cNvSpPr/>
          <p:nvPr/>
        </p:nvSpPr>
        <p:spPr>
          <a:xfrm>
            <a:off x="1084997" y="2328904"/>
            <a:ext cx="9927777" cy="3304641"/>
          </a:xfrm>
          <a:prstGeom prst="rect">
            <a:avLst/>
          </a:prstGeom>
        </p:spPr>
        <p:txBody>
          <a:bodyPr vert="horz" lIns="91440" tIns="45720" rIns="91440" bIns="45720" rtlCol="0">
            <a:normAutofit/>
          </a:bodyPr>
          <a:lstStyle/>
          <a:p>
            <a:pPr defTabSz="914400">
              <a:lnSpc>
                <a:spcPct val="90000"/>
              </a:lnSpc>
              <a:spcAft>
                <a:spcPts val="600"/>
              </a:spcAft>
            </a:pPr>
            <a:r>
              <a:rPr lang="ja-JP" altLang="en-US" sz="3600" dirty="0">
                <a:solidFill>
                  <a:srgbClr val="000000"/>
                </a:solidFill>
                <a:latin typeface="UD デジタル 教科書体 NK-R" panose="02020400000000000000" pitchFamily="18" charset="-128"/>
                <a:ea typeface="UD デジタル 教科書体 NK-R" panose="02020400000000000000" pitchFamily="18" charset="-128"/>
              </a:rPr>
              <a:t>つまり、応用言語学は言語学といっても、</a:t>
            </a:r>
            <a:endParaRPr lang="en-US" altLang="ja-JP" sz="3600" dirty="0">
              <a:solidFill>
                <a:srgbClr val="000000"/>
              </a:solidFill>
              <a:latin typeface="UD デジタル 教科書体 NK-R" panose="02020400000000000000" pitchFamily="18" charset="-128"/>
              <a:ea typeface="UD デジタル 教科書体 NK-R" panose="02020400000000000000" pitchFamily="18" charset="-128"/>
            </a:endParaRPr>
          </a:p>
          <a:p>
            <a:pPr indent="-228600" defTabSz="914400">
              <a:lnSpc>
                <a:spcPct val="90000"/>
              </a:lnSpc>
              <a:spcAft>
                <a:spcPts val="600"/>
              </a:spcAft>
              <a:buFont typeface="Arial" panose="020B0604020202020204" pitchFamily="34" charset="0"/>
              <a:buChar char="•"/>
            </a:pPr>
            <a:endParaRPr lang="en-US" altLang="ja-JP" sz="3600" dirty="0">
              <a:solidFill>
                <a:srgbClr val="000000"/>
              </a:solidFill>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pPr>
            <a:r>
              <a:rPr lang="ja-JP" altLang="en-US" sz="3600" b="1" dirty="0">
                <a:solidFill>
                  <a:srgbClr val="000000"/>
                </a:solidFill>
                <a:latin typeface="UD デジタル 教科書体 NK-R" panose="02020400000000000000" pitchFamily="18" charset="-128"/>
                <a:ea typeface="UD デジタル 教科書体 NK-R" panose="02020400000000000000" pitchFamily="18" charset="-128"/>
              </a:rPr>
              <a:t>マインドや方法は、（構造言語学、歴史言語学などを中心とする）一般言語学とはまったく違っていて、人間とのかかわりを扱う分野</a:t>
            </a:r>
            <a:endParaRPr lang="en-US" altLang="ja-JP" sz="3600" b="1" dirty="0">
              <a:solidFill>
                <a:srgbClr val="000000"/>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015185186"/>
      </p:ext>
    </p:extLst>
  </p:cSld>
  <p:clrMapOvr>
    <a:overrideClrMapping bg1="lt1" tx1="dk1" bg2="lt2" tx2="dk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FBB1504-5D9C-4E22-AA0E-C6597569A804}"/>
              </a:ext>
            </a:extLst>
          </p:cNvPr>
          <p:cNvSpPr/>
          <p:nvPr/>
        </p:nvSpPr>
        <p:spPr>
          <a:xfrm>
            <a:off x="558209" y="725215"/>
            <a:ext cx="11055722" cy="5412826"/>
          </a:xfrm>
          <a:prstGeom prst="rect">
            <a:avLst/>
          </a:prstGeom>
        </p:spPr>
        <p:txBody>
          <a:bodyPr vert="horz" lIns="91440" tIns="45720" rIns="91440" bIns="45720" rtlCol="0" anchor="ctr">
            <a:noAutofit/>
          </a:bodyPr>
          <a:lstStyle/>
          <a:p>
            <a:pPr defTabSz="914400">
              <a:lnSpc>
                <a:spcPct val="90000"/>
              </a:lnSpc>
              <a:spcBef>
                <a:spcPct val="0"/>
              </a:spcBef>
              <a:spcAft>
                <a:spcPts val="600"/>
              </a:spcAft>
            </a:pP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いろいろなアプローチがあるが、方法論的には</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r>
              <a:rPr lang="ja-JP" altLang="en-US" sz="4000" b="1" kern="1200" dirty="0">
                <a:solidFill>
                  <a:schemeClr val="tx1"/>
                </a:solidFill>
                <a:latin typeface="UD デジタル 教科書体 NK-R" panose="02020400000000000000" pitchFamily="18" charset="-128"/>
                <a:ea typeface="UD デジタル 教科書体 NK-R" panose="02020400000000000000" pitchFamily="18" charset="-128"/>
                <a:cs typeface="+mj-cs"/>
              </a:rPr>
              <a:t>心理学、教育学、社会学</a:t>
            </a:r>
            <a:endParaRPr lang="en-US" altLang="ja-JP" sz="4000" b="1"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などから来ているものが多い</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r>
              <a:rPr lang="ja-JP" altLang="en-US" sz="4000" dirty="0">
                <a:latin typeface="UD デジタル 教科書体 NK-R" panose="02020400000000000000" pitchFamily="18" charset="-128"/>
                <a:ea typeface="UD デジタル 教科書体 NK-R" panose="02020400000000000000" pitchFamily="18" charset="-128"/>
                <a:cs typeface="+mj-cs"/>
              </a:rPr>
              <a:t>実験、テスト、コーパス（</a:t>
            </a: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大規模言語データ）を処理して統計を多用する方法もあれば、</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r>
              <a:rPr lang="ja-JP" altLang="en-US" sz="40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インタビュー、観察などの記述データに基づく研究も多い</a:t>
            </a:r>
            <a:endParaRPr lang="en-US" altLang="ja-JP" sz="40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p:txBody>
      </p:sp>
    </p:spTree>
    <p:extLst>
      <p:ext uri="{BB962C8B-B14F-4D97-AF65-F5344CB8AC3E}">
        <p14:creationId xmlns:p14="http://schemas.microsoft.com/office/powerpoint/2010/main" val="74565355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5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fade">
                                      <p:cBhvr>
                                        <p:cTn id="1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ED81A0F6-C808-4442-BB82-3B7259A8E53D}"/>
              </a:ext>
            </a:extLst>
          </p:cNvPr>
          <p:cNvSpPr/>
          <p:nvPr/>
        </p:nvSpPr>
        <p:spPr>
          <a:xfrm>
            <a:off x="558210" y="336331"/>
            <a:ext cx="10978470" cy="6096000"/>
          </a:xfrm>
          <a:prstGeom prst="rect">
            <a:avLst/>
          </a:prstGeom>
        </p:spPr>
        <p:txBody>
          <a:bodyPr vert="horz" lIns="91440" tIns="45720" rIns="91440" bIns="45720" rtlCol="0" anchor="ctr">
            <a:normAutofit/>
          </a:bodyPr>
          <a:lstStyle/>
          <a:p>
            <a:pPr marL="133350" indent="-133350" defTabSz="914400">
              <a:lnSpc>
                <a:spcPct val="90000"/>
              </a:lnSpc>
              <a:spcBef>
                <a:spcPct val="0"/>
              </a:spcBef>
              <a:spcAft>
                <a:spcPts val="600"/>
              </a:spcAft>
            </a:pPr>
            <a:r>
              <a:rPr lang="ja-JP" altLang="en-US" sz="35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理論と応用を対立的に見ると、</a:t>
            </a:r>
            <a:endParaRPr lang="en-US" altLang="ja-JP" sz="35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35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応用言語学は応用マインドが強い</a:t>
            </a:r>
            <a:endParaRPr lang="en-US" altLang="ja-JP" sz="35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3500" dirty="0">
                <a:latin typeface="UD デジタル 教科書体 NK-R" panose="02020400000000000000" pitchFamily="18" charset="-128"/>
                <a:ea typeface="UD デジタル 教科書体 NK-R" panose="02020400000000000000" pitchFamily="18" charset="-128"/>
                <a:cs typeface="+mj-cs"/>
              </a:rPr>
              <a:t>・</a:t>
            </a:r>
            <a:r>
              <a:rPr lang="ja-JP" altLang="en-US" sz="35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理学より工学に近い</a:t>
            </a:r>
            <a:endParaRPr lang="en-US" altLang="ja-JP" sz="35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35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・基礎医学より臨床医学に近い</a:t>
            </a:r>
            <a:endParaRPr lang="en-US" altLang="ja-JP" sz="35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35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・経済学より経営学に近い</a:t>
            </a:r>
            <a:endParaRPr lang="en-US" altLang="ja-JP" sz="35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35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といえばいいか</a:t>
            </a:r>
            <a:endParaRPr lang="en-US" altLang="ja-JP" sz="35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35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研究方法論的にも臨床医学に近いところがある</a:t>
            </a:r>
            <a:endParaRPr lang="en-US" altLang="ja-JP" sz="35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35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こうやってみたらこんな結果になったという具合にインプットとアウトプットの関係に着目</a:t>
            </a:r>
            <a:endParaRPr lang="en-US" altLang="ja-JP" sz="35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marL="133350" indent="-133350" defTabSz="914400">
              <a:lnSpc>
                <a:spcPct val="90000"/>
              </a:lnSpc>
              <a:spcBef>
                <a:spcPct val="0"/>
              </a:spcBef>
              <a:spcAft>
                <a:spcPts val="600"/>
              </a:spcAft>
            </a:pPr>
            <a:r>
              <a:rPr lang="ja-JP" altLang="en-US" sz="35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ときには真ん中の理屈をすっ飛ばす（後で考える）</a:t>
            </a:r>
            <a:endParaRPr lang="en-US" altLang="ja-JP" sz="35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p:txBody>
      </p:sp>
    </p:spTree>
    <p:extLst>
      <p:ext uri="{BB962C8B-B14F-4D97-AF65-F5344CB8AC3E}">
        <p14:creationId xmlns:p14="http://schemas.microsoft.com/office/powerpoint/2010/main" val="275347281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
                                            <p:txEl>
                                              <p:pRg st="5" end="5"/>
                                            </p:txEl>
                                          </p:spTgt>
                                        </p:tgtEl>
                                        <p:attrNameLst>
                                          <p:attrName>style.visibility</p:attrName>
                                        </p:attrNameLst>
                                      </p:cBhvr>
                                      <p:to>
                                        <p:strVal val="visible"/>
                                      </p:to>
                                    </p:set>
                                    <p:animEffect transition="in" filter="fade">
                                      <p:cBhvr>
                                        <p:cTn id="20" dur="500"/>
                                        <p:tgtEl>
                                          <p:spTgt spid="2">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fade">
                                      <p:cBhvr>
                                        <p:cTn id="25" dur="500"/>
                                        <p:tgtEl>
                                          <p:spTgt spid="2">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animEffect transition="in" filter="fade">
                                      <p:cBhvr>
                                        <p:cTn id="30" dur="500"/>
                                        <p:tgtEl>
                                          <p:spTgt spid="2">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Effect transition="in" filter="fade">
                                      <p:cBhvr>
                                        <p:cTn id="35"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B12A434A-2BF1-4224-A1B8-7383A340BD79}"/>
              </a:ext>
            </a:extLst>
          </p:cNvPr>
          <p:cNvSpPr/>
          <p:nvPr/>
        </p:nvSpPr>
        <p:spPr>
          <a:xfrm>
            <a:off x="558210" y="578069"/>
            <a:ext cx="10978470" cy="5602013"/>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ja-JP" altLang="en-US" sz="42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途中のメカニズムを研究するのが理論の人</a:t>
            </a:r>
            <a:endParaRPr lang="en-US" altLang="ja-JP" sz="42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r>
              <a:rPr lang="ja-JP" altLang="en-US" sz="42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応用の人はそれを必要に応じて勉強</a:t>
            </a:r>
            <a:endParaRPr lang="en-US" altLang="ja-JP" sz="42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r>
              <a:rPr lang="ja-JP" altLang="en-US" sz="4200" dirty="0">
                <a:latin typeface="UD デジタル 教科書体 NK-R" panose="02020400000000000000" pitchFamily="18" charset="-128"/>
                <a:ea typeface="UD デジタル 教科書体 NK-R" panose="02020400000000000000" pitchFamily="18" charset="-128"/>
                <a:cs typeface="+mj-cs"/>
              </a:rPr>
              <a:t>が、</a:t>
            </a:r>
            <a:r>
              <a:rPr lang="ja-JP" altLang="en-US" sz="42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自分では研究しない</a:t>
            </a:r>
            <a:endParaRPr lang="en-US" altLang="ja-JP" sz="42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r>
              <a:rPr lang="ja-JP" altLang="en-US" sz="42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教育臨床の現場には変数（結果に影響する要素）が多すぎる</a:t>
            </a:r>
            <a:endParaRPr lang="en-US" altLang="ja-JP" sz="42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a:p>
            <a:pPr defTabSz="914400">
              <a:lnSpc>
                <a:spcPct val="90000"/>
              </a:lnSpc>
              <a:spcBef>
                <a:spcPct val="0"/>
              </a:spcBef>
              <a:spcAft>
                <a:spcPts val="600"/>
              </a:spcAft>
            </a:pPr>
            <a:r>
              <a:rPr lang="ja-JP" altLang="en-US" sz="4200" dirty="0">
                <a:latin typeface="UD デジタル 教科書体 NK-R" panose="02020400000000000000" pitchFamily="18" charset="-128"/>
                <a:ea typeface="UD デジタル 教科書体 NK-R" panose="02020400000000000000" pitchFamily="18" charset="-128"/>
                <a:cs typeface="+mj-cs"/>
              </a:rPr>
              <a:t>⇒</a:t>
            </a:r>
            <a:r>
              <a:rPr lang="ja-JP" altLang="en-US" sz="4200" kern="1200" dirty="0">
                <a:solidFill>
                  <a:schemeClr val="tx1"/>
                </a:solidFill>
                <a:latin typeface="UD デジタル 教科書体 NK-R" panose="02020400000000000000" pitchFamily="18" charset="-128"/>
                <a:ea typeface="UD デジタル 教科書体 NK-R" panose="02020400000000000000" pitchFamily="18" charset="-128"/>
                <a:cs typeface="+mj-cs"/>
              </a:rPr>
              <a:t>理論的な厳密性にこだわりすぎると何も研究できなくなる</a:t>
            </a:r>
            <a:endParaRPr lang="en-US" altLang="ja-JP" sz="4200" kern="1200" dirty="0">
              <a:solidFill>
                <a:schemeClr val="tx1"/>
              </a:solidFill>
              <a:latin typeface="UD デジタル 教科書体 NK-R" panose="02020400000000000000" pitchFamily="18" charset="-128"/>
              <a:ea typeface="UD デジタル 教科書体 NK-R" panose="02020400000000000000" pitchFamily="18" charset="-128"/>
              <a:cs typeface="+mj-cs"/>
            </a:endParaRPr>
          </a:p>
        </p:txBody>
      </p:sp>
    </p:spTree>
    <p:extLst>
      <p:ext uri="{BB962C8B-B14F-4D97-AF65-F5344CB8AC3E}">
        <p14:creationId xmlns:p14="http://schemas.microsoft.com/office/powerpoint/2010/main" val="70062905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B12A434A-2BF1-4224-A1B8-7383A340BD79}"/>
              </a:ext>
            </a:extLst>
          </p:cNvPr>
          <p:cNvSpPr/>
          <p:nvPr/>
        </p:nvSpPr>
        <p:spPr>
          <a:xfrm>
            <a:off x="495148" y="731350"/>
            <a:ext cx="10978470" cy="5395300"/>
          </a:xfrm>
          <a:prstGeom prst="rect">
            <a:avLst/>
          </a:prstGeom>
        </p:spPr>
        <p:txBody>
          <a:bodyPr vert="horz" lIns="91440" tIns="45720" rIns="91440" bIns="45720" rtlCol="0" anchor="ctr">
            <a:normAutofit fontScale="92500" lnSpcReduction="10000"/>
          </a:bodyPr>
          <a:lstStyle/>
          <a:p>
            <a:pPr lvl="0" defTabSz="914400">
              <a:lnSpc>
                <a:spcPct val="90000"/>
              </a:lnSpc>
              <a:spcBef>
                <a:spcPct val="0"/>
              </a:spcBef>
              <a:spcAft>
                <a:spcPts val="600"/>
              </a:spcAft>
            </a:pPr>
            <a:r>
              <a:rPr lang="ja-JP" altLang="en-US" sz="4400" dirty="0">
                <a:latin typeface="UD デジタル 教科書体 NK-R" panose="02020400000000000000" pitchFamily="18" charset="-128"/>
                <a:ea typeface="UD デジタル 教科書体 NK-R" panose="02020400000000000000" pitchFamily="18" charset="-128"/>
              </a:rPr>
              <a:t>日本語教育は第二言語教育の一種</a:t>
            </a:r>
            <a:endParaRPr lang="en-US" altLang="ja-JP" sz="4400" dirty="0">
              <a:latin typeface="UD デジタル 教科書体 NK-R" panose="02020400000000000000" pitchFamily="18" charset="-128"/>
              <a:ea typeface="UD デジタル 教科書体 NK-R" panose="02020400000000000000" pitchFamily="18" charset="-128"/>
            </a:endParaRPr>
          </a:p>
          <a:p>
            <a:pPr lvl="0" defTabSz="914400">
              <a:lnSpc>
                <a:spcPct val="90000"/>
              </a:lnSpc>
              <a:spcBef>
                <a:spcPct val="0"/>
              </a:spcBef>
              <a:spcAft>
                <a:spcPts val="600"/>
              </a:spcAft>
            </a:pPr>
            <a:r>
              <a:rPr lang="ja-JP" altLang="en-US" sz="4400" dirty="0">
                <a:latin typeface="UD デジタル 教科書体 NK-R" panose="02020400000000000000" pitchFamily="18" charset="-128"/>
                <a:ea typeface="UD デジタル 教科書体 NK-R" panose="02020400000000000000" pitchFamily="18" charset="-128"/>
              </a:rPr>
              <a:t>第二言語の学習教育の研究は、応用言語学の大半を占める一大分野</a:t>
            </a:r>
            <a:endParaRPr lang="en-US" altLang="ja-JP" sz="4400" dirty="0">
              <a:latin typeface="UD デジタル 教科書体 NK-R" panose="02020400000000000000" pitchFamily="18" charset="-128"/>
              <a:ea typeface="UD デジタル 教科書体 NK-R" panose="02020400000000000000" pitchFamily="18" charset="-128"/>
            </a:endParaRPr>
          </a:p>
          <a:p>
            <a:pPr lvl="0" defTabSz="914400">
              <a:lnSpc>
                <a:spcPct val="90000"/>
              </a:lnSpc>
              <a:spcBef>
                <a:spcPct val="0"/>
              </a:spcBef>
              <a:spcAft>
                <a:spcPts val="600"/>
              </a:spcAft>
            </a:pPr>
            <a:endParaRPr kumimoji="0" lang="en-US" altLang="ja-JP" sz="4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a:p>
            <a:pPr lvl="0" defTabSz="914400">
              <a:lnSpc>
                <a:spcPct val="90000"/>
              </a:lnSpc>
              <a:spcBef>
                <a:spcPct val="0"/>
              </a:spcBef>
              <a:spcAft>
                <a:spcPts val="600"/>
              </a:spcAft>
            </a:pPr>
            <a:r>
              <a:rPr lang="ja-JP" altLang="en-US" sz="4400" dirty="0">
                <a:solidFill>
                  <a:prstClr val="black"/>
                </a:solidFill>
                <a:latin typeface="UD デジタル 教科書体 NK-R" panose="02020400000000000000" pitchFamily="18" charset="-128"/>
                <a:ea typeface="UD デジタル 教科書体 NK-R" panose="02020400000000000000" pitchFamily="18" charset="-128"/>
              </a:rPr>
              <a:t>大学に言語学があって応用言語学がないのは、</a:t>
            </a:r>
            <a:endParaRPr lang="en-US" altLang="ja-JP" sz="4400" dirty="0">
              <a:solidFill>
                <a:prstClr val="black"/>
              </a:solidFill>
              <a:latin typeface="UD デジタル 教科書体 NK-R" panose="02020400000000000000" pitchFamily="18" charset="-128"/>
              <a:ea typeface="UD デジタル 教科書体 NK-R" panose="02020400000000000000" pitchFamily="18" charset="-128"/>
            </a:endParaRPr>
          </a:p>
          <a:p>
            <a:pPr lvl="0" defTabSz="914400">
              <a:lnSpc>
                <a:spcPct val="90000"/>
              </a:lnSpc>
              <a:spcBef>
                <a:spcPct val="0"/>
              </a:spcBef>
              <a:spcAft>
                <a:spcPts val="600"/>
              </a:spcAft>
            </a:pPr>
            <a:r>
              <a:rPr lang="ja-JP" altLang="en-US" sz="4400" dirty="0">
                <a:solidFill>
                  <a:prstClr val="black"/>
                </a:solidFill>
                <a:latin typeface="UD デジタル 教科書体 NK-R" panose="02020400000000000000" pitchFamily="18" charset="-128"/>
                <a:ea typeface="UD デジタル 教科書体 NK-R" panose="02020400000000000000" pitchFamily="18" charset="-128"/>
              </a:rPr>
              <a:t>・理学部があって工学部がない</a:t>
            </a:r>
            <a:endParaRPr lang="en-US" altLang="ja-JP" sz="4400" dirty="0">
              <a:solidFill>
                <a:prstClr val="black"/>
              </a:solidFill>
              <a:latin typeface="UD デジタル 教科書体 NK-R" panose="02020400000000000000" pitchFamily="18" charset="-128"/>
              <a:ea typeface="UD デジタル 教科書体 NK-R" panose="02020400000000000000" pitchFamily="18" charset="-128"/>
            </a:endParaRPr>
          </a:p>
          <a:p>
            <a:pPr lvl="0" defTabSz="914400">
              <a:lnSpc>
                <a:spcPct val="90000"/>
              </a:lnSpc>
              <a:spcBef>
                <a:spcPct val="0"/>
              </a:spcBef>
              <a:spcAft>
                <a:spcPts val="600"/>
              </a:spcAft>
            </a:pPr>
            <a:r>
              <a:rPr lang="ja-JP" altLang="en-US" sz="4400" dirty="0">
                <a:solidFill>
                  <a:prstClr val="black"/>
                </a:solidFill>
                <a:latin typeface="UD デジタル 教科書体 NK-R" panose="02020400000000000000" pitchFamily="18" charset="-128"/>
                <a:ea typeface="UD デジタル 教科書体 NK-R" panose="02020400000000000000" pitchFamily="18" charset="-128"/>
              </a:rPr>
              <a:t>・経済学があって経営学がない</a:t>
            </a:r>
            <a:endParaRPr lang="en-US" altLang="ja-JP" sz="4400" dirty="0">
              <a:solidFill>
                <a:prstClr val="black"/>
              </a:solidFill>
              <a:latin typeface="UD デジタル 教科書体 NK-R" panose="02020400000000000000" pitchFamily="18" charset="-128"/>
              <a:ea typeface="UD デジタル 教科書体 NK-R" panose="02020400000000000000" pitchFamily="18" charset="-128"/>
            </a:endParaRPr>
          </a:p>
          <a:p>
            <a:pPr lvl="0" defTabSz="914400">
              <a:lnSpc>
                <a:spcPct val="90000"/>
              </a:lnSpc>
              <a:spcBef>
                <a:spcPct val="0"/>
              </a:spcBef>
              <a:spcAft>
                <a:spcPts val="600"/>
              </a:spcAft>
            </a:pPr>
            <a:r>
              <a:rPr lang="ja-JP" altLang="en-US" sz="4400" dirty="0">
                <a:solidFill>
                  <a:prstClr val="black"/>
                </a:solidFill>
                <a:latin typeface="UD デジタル 教科書体 NK-R" panose="02020400000000000000" pitchFamily="18" charset="-128"/>
                <a:ea typeface="UD デジタル 教科書体 NK-R" panose="02020400000000000000" pitchFamily="18" charset="-128"/>
              </a:rPr>
              <a:t>・基礎医学があって臨床医学がない</a:t>
            </a:r>
            <a:endParaRPr lang="en-US" altLang="ja-JP" sz="4400" dirty="0">
              <a:solidFill>
                <a:prstClr val="black"/>
              </a:solidFill>
              <a:latin typeface="UD デジタル 教科書体 NK-R" panose="02020400000000000000" pitchFamily="18" charset="-128"/>
              <a:ea typeface="UD デジタル 教科書体 NK-R" panose="02020400000000000000" pitchFamily="18" charset="-128"/>
            </a:endParaRPr>
          </a:p>
          <a:p>
            <a:pPr lvl="0" defTabSz="914400">
              <a:lnSpc>
                <a:spcPct val="90000"/>
              </a:lnSpc>
              <a:spcBef>
                <a:spcPct val="0"/>
              </a:spcBef>
              <a:spcAft>
                <a:spcPts val="600"/>
              </a:spcAft>
            </a:pPr>
            <a:r>
              <a:rPr lang="ja-JP" altLang="en-US" sz="4400" dirty="0">
                <a:solidFill>
                  <a:prstClr val="black"/>
                </a:solidFill>
                <a:latin typeface="UD デジタル 教科書体 NK-R" panose="02020400000000000000" pitchFamily="18" charset="-128"/>
                <a:ea typeface="UD デジタル 教科書体 NK-R" panose="02020400000000000000" pitchFamily="18" charset="-128"/>
              </a:rPr>
              <a:t>のと同じではないか</a:t>
            </a:r>
            <a:endParaRPr kumimoji="0" lang="en-US" altLang="ja-JP" sz="4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48663760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fade">
                                      <p:cBhvr>
                                        <p:cTn id="7" dur="500"/>
                                        <p:tgtEl>
                                          <p:spTgt spid="2">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4" end="4"/>
                                            </p:txEl>
                                          </p:spTgt>
                                        </p:tgtEl>
                                        <p:attrNameLst>
                                          <p:attrName>style.visibility</p:attrName>
                                        </p:attrNameLst>
                                      </p:cBhvr>
                                      <p:to>
                                        <p:strVal val="visible"/>
                                      </p:to>
                                    </p:set>
                                    <p:animEffect transition="in" filter="fade">
                                      <p:cBhvr>
                                        <p:cTn id="10" dur="500"/>
                                        <p:tgtEl>
                                          <p:spTgt spid="2">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Effect transition="in" filter="fade">
                                      <p:cBhvr>
                                        <p:cTn id="13" dur="500"/>
                                        <p:tgtEl>
                                          <p:spTgt spid="2">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6" end="6"/>
                                            </p:txEl>
                                          </p:spTgt>
                                        </p:tgtEl>
                                        <p:attrNameLst>
                                          <p:attrName>style.visibility</p:attrName>
                                        </p:attrNameLst>
                                      </p:cBhvr>
                                      <p:to>
                                        <p:strVal val="visible"/>
                                      </p:to>
                                    </p:set>
                                    <p:animEffect transition="in" filter="fade">
                                      <p:cBhvr>
                                        <p:cTn id="16" dur="500"/>
                                        <p:tgtEl>
                                          <p:spTgt spid="2">
                                            <p:txEl>
                                              <p:pRg st="6" end="6"/>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animEffect transition="in" filter="fade">
                                      <p:cBhvr>
                                        <p:cTn id="19"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8DCC5388-401C-48F9-9233-9825E0D69040}"/>
              </a:ext>
            </a:extLst>
          </p:cNvPr>
          <p:cNvSpPr>
            <a:spLocks noGrp="1"/>
          </p:cNvSpPr>
          <p:nvPr>
            <p:ph type="title"/>
          </p:nvPr>
        </p:nvSpPr>
        <p:spPr>
          <a:xfrm>
            <a:off x="2747139" y="2827283"/>
            <a:ext cx="6697722" cy="2327707"/>
          </a:xfrm>
        </p:spPr>
        <p:txBody>
          <a:bodyPr vert="horz" lIns="91440" tIns="45720" rIns="91440" bIns="45720" rtlCol="0" anchor="b">
            <a:noAutofit/>
          </a:bodyPr>
          <a:lstStyle/>
          <a:p>
            <a:pPr algn="ctr">
              <a:lnSpc>
                <a:spcPct val="150000"/>
              </a:lnSpc>
            </a:pPr>
            <a:r>
              <a:rPr lang="ja-JP" altLang="ja-JP" sz="5400" b="1" u="sng" dirty="0">
                <a:solidFill>
                  <a:schemeClr val="bg1"/>
                </a:solidFill>
                <a:latin typeface="UD デジタル 教科書体 NK-R" panose="02020400000000000000" pitchFamily="18" charset="-128"/>
                <a:ea typeface="UD デジタル 教科書体 NK-R" panose="02020400000000000000" pitchFamily="18" charset="-128"/>
              </a:rPr>
              <a:t>自分の取り組んでいる</a:t>
            </a:r>
            <a:br>
              <a:rPr lang="en-US" altLang="ja-JP" sz="5400" b="1" u="sng" dirty="0">
                <a:solidFill>
                  <a:schemeClr val="bg1"/>
                </a:solidFill>
                <a:latin typeface="UD デジタル 教科書体 NK-R" panose="02020400000000000000" pitchFamily="18" charset="-128"/>
                <a:ea typeface="UD デジタル 教科書体 NK-R" panose="02020400000000000000" pitchFamily="18" charset="-128"/>
              </a:rPr>
            </a:br>
            <a:r>
              <a:rPr lang="ja-JP" altLang="ja-JP" sz="5400" b="1" u="sng" dirty="0">
                <a:solidFill>
                  <a:schemeClr val="bg1"/>
                </a:solidFill>
                <a:latin typeface="UD デジタル 教科書体 NK-R" panose="02020400000000000000" pitchFamily="18" charset="-128"/>
                <a:ea typeface="UD デジタル 教科書体 NK-R" panose="02020400000000000000" pitchFamily="18" charset="-128"/>
              </a:rPr>
              <a:t>研究</a:t>
            </a:r>
            <a:endParaRPr lang="ja-JP" altLang="ja-JP" sz="5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0819122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48F7D7E-CB7C-4C38-9AAF-BAAB82426218}"/>
              </a:ext>
            </a:extLst>
          </p:cNvPr>
          <p:cNvSpPr/>
          <p:nvPr/>
        </p:nvSpPr>
        <p:spPr>
          <a:xfrm>
            <a:off x="1847080" y="547315"/>
            <a:ext cx="8497839" cy="923330"/>
          </a:xfrm>
          <a:prstGeom prst="rect">
            <a:avLst/>
          </a:prstGeom>
        </p:spPr>
        <p:txBody>
          <a:bodyPr wrap="none">
            <a:spAutoFit/>
          </a:bodyPr>
          <a:lstStyle/>
          <a:p>
            <a:r>
              <a:rPr lang="ja-JP" altLang="ja-JP" sz="5400" b="1" u="sng" dirty="0">
                <a:ea typeface="UD デジタル 教科書体 NK-R" panose="02020400000000000000" pitchFamily="18" charset="-128"/>
                <a:cs typeface="Times New Roman" panose="02020603050405020304" pitchFamily="18" charset="0"/>
              </a:rPr>
              <a:t>自分の取り組んでいる研究１</a:t>
            </a:r>
            <a:endParaRPr lang="en-US" altLang="ja-JP" sz="5400" b="1" u="sng" dirty="0">
              <a:ea typeface="UD デジタル 教科書体 NK-R" panose="02020400000000000000" pitchFamily="18"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EACCC492-5843-453A-AD27-3D561EBFCBDD}"/>
              </a:ext>
            </a:extLst>
          </p:cNvPr>
          <p:cNvSpPr txBox="1"/>
          <p:nvPr/>
        </p:nvSpPr>
        <p:spPr>
          <a:xfrm>
            <a:off x="557047" y="1609886"/>
            <a:ext cx="11077904" cy="4401205"/>
          </a:xfrm>
          <a:prstGeom prst="rect">
            <a:avLst/>
          </a:prstGeom>
          <a:noFill/>
        </p:spPr>
        <p:txBody>
          <a:bodyPr wrap="square" rtlCol="0">
            <a:spAutoFit/>
          </a:bodyPr>
          <a:lstStyle/>
          <a:p>
            <a:r>
              <a:rPr lang="ja-JP" altLang="ja-JP" sz="4000" u="sng" dirty="0">
                <a:ea typeface="UD デジタル 教科書体 NK-R" panose="02020400000000000000" pitchFamily="18" charset="-128"/>
                <a:cs typeface="Times New Roman" panose="02020603050405020304" pitchFamily="18" charset="0"/>
              </a:rPr>
              <a:t>語彙の学習と教育の研究</a:t>
            </a:r>
            <a:endParaRPr lang="en-US" altLang="ja-JP" sz="4000" u="sng" dirty="0">
              <a:ea typeface="UD デジタル 教科書体 NK-R" panose="02020400000000000000" pitchFamily="18" charset="-128"/>
              <a:cs typeface="Times New Roman" panose="02020603050405020304" pitchFamily="18" charset="0"/>
            </a:endParaRPr>
          </a:p>
          <a:p>
            <a:pPr marL="685800" indent="-685800">
              <a:buFont typeface="Arial" panose="020B0604020202020204" pitchFamily="34" charset="0"/>
              <a:buChar char="•"/>
            </a:pPr>
            <a:r>
              <a:rPr lang="ja-JP" altLang="en-US" sz="4000" dirty="0">
                <a:ea typeface="UD デジタル 教科書体 NK-R" panose="02020400000000000000" pitchFamily="18" charset="-128"/>
                <a:cs typeface="Times New Roman" panose="02020603050405020304" pitchFamily="18" charset="0"/>
              </a:rPr>
              <a:t>語彙や文字のデータベースの開発</a:t>
            </a:r>
            <a:endParaRPr lang="en-US" altLang="ja-JP" sz="4000" dirty="0">
              <a:ea typeface="UD デジタル 教科書体 NK-R" panose="02020400000000000000" pitchFamily="18" charset="-128"/>
              <a:cs typeface="Times New Roman" panose="02020603050405020304" pitchFamily="18" charset="0"/>
            </a:endParaRPr>
          </a:p>
          <a:p>
            <a:pPr marL="685800" indent="-685800">
              <a:buFont typeface="Arial" panose="020B0604020202020204" pitchFamily="34" charset="0"/>
              <a:buChar char="•"/>
            </a:pPr>
            <a:r>
              <a:rPr lang="ja-JP" altLang="en-US" sz="4000" dirty="0">
                <a:ea typeface="UD デジタル 教科書体 NK-R" panose="02020400000000000000" pitchFamily="18" charset="-128"/>
                <a:cs typeface="Times New Roman" panose="02020603050405020304" pitchFamily="18" charset="0"/>
              </a:rPr>
              <a:t>語彙テストの開発／日本語の語彙発達の研究</a:t>
            </a:r>
            <a:endParaRPr lang="en-US" altLang="ja-JP" sz="4000" dirty="0">
              <a:ea typeface="UD デジタル 教科書体 NK-R" panose="02020400000000000000" pitchFamily="18" charset="-128"/>
              <a:cs typeface="Times New Roman" panose="02020603050405020304" pitchFamily="18" charset="0"/>
            </a:endParaRPr>
          </a:p>
          <a:p>
            <a:r>
              <a:rPr lang="ja-JP" altLang="en-US" sz="4000" dirty="0">
                <a:ea typeface="UD デジタル 教科書体 NK-R" panose="02020400000000000000" pitchFamily="18" charset="-128"/>
                <a:cs typeface="Times New Roman" panose="02020603050405020304" pitchFamily="18" charset="0"/>
              </a:rPr>
              <a:t>　　　（第二言語／第一言語）</a:t>
            </a:r>
            <a:endParaRPr lang="en-US" altLang="ja-JP" sz="4000" dirty="0">
              <a:ea typeface="UD デジタル 教科書体 NK-R" panose="02020400000000000000" pitchFamily="18" charset="-128"/>
              <a:cs typeface="Times New Roman" panose="02020603050405020304" pitchFamily="18" charset="0"/>
            </a:endParaRPr>
          </a:p>
          <a:p>
            <a:pPr marL="685800" indent="-685800">
              <a:buFont typeface="Arial" panose="020B0604020202020204" pitchFamily="34" charset="0"/>
              <a:buChar char="•"/>
            </a:pPr>
            <a:r>
              <a:rPr lang="ja-JP" altLang="en-US" sz="4000" dirty="0">
                <a:ea typeface="UD デジタル 教科書体 NK-R" panose="02020400000000000000" pitchFamily="18" charset="-128"/>
                <a:cs typeface="Times New Roman" panose="02020603050405020304" pitchFamily="18" charset="0"/>
              </a:rPr>
              <a:t>領域特徴語の抽出</a:t>
            </a:r>
            <a:endParaRPr lang="en-US" altLang="ja-JP" sz="4000" dirty="0">
              <a:ea typeface="UD デジタル 教科書体 NK-R" panose="02020400000000000000" pitchFamily="18" charset="-128"/>
              <a:cs typeface="Times New Roman" panose="02020603050405020304" pitchFamily="18" charset="0"/>
            </a:endParaRPr>
          </a:p>
          <a:p>
            <a:r>
              <a:rPr lang="en-US" altLang="ja-JP" sz="4000" dirty="0">
                <a:ea typeface="UD デジタル 教科書体 NK-R" panose="02020400000000000000" pitchFamily="18" charset="-128"/>
                <a:cs typeface="Times New Roman" panose="02020603050405020304" pitchFamily="18" charset="0"/>
              </a:rPr>
              <a:t>	</a:t>
            </a:r>
            <a:r>
              <a:rPr lang="ja-JP" altLang="en-US" sz="4000" dirty="0">
                <a:ea typeface="UD デジタル 教科書体 NK-R" panose="02020400000000000000" pitchFamily="18" charset="-128"/>
                <a:cs typeface="Times New Roman" panose="02020603050405020304" pitchFamily="18" charset="0"/>
              </a:rPr>
              <a:t>　（学術共通／文芸／自治体広報／医学など）</a:t>
            </a:r>
            <a:endParaRPr lang="ja-JP" altLang="en-US" sz="4000" dirty="0"/>
          </a:p>
          <a:p>
            <a:pPr marL="685800" indent="-685800">
              <a:buFont typeface="Arial" panose="020B0604020202020204" pitchFamily="34" charset="0"/>
              <a:buChar char="•"/>
            </a:pPr>
            <a:r>
              <a:rPr lang="ja-JP" altLang="en-US" sz="4000" dirty="0">
                <a:ea typeface="UD デジタル 教科書体 NK-R" panose="02020400000000000000" pitchFamily="18" charset="-128"/>
                <a:cs typeface="Times New Roman" panose="02020603050405020304" pitchFamily="18" charset="0"/>
              </a:rPr>
              <a:t>語彙構成から見た文章のジャンル分析</a:t>
            </a:r>
            <a:endParaRPr lang="en-US" altLang="ja-JP" sz="4000" dirty="0">
              <a:ea typeface="UD デジタル 教科書体 NK-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2743529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BA75D93-02CD-4584-847E-85639BA1B714}"/>
              </a:ext>
            </a:extLst>
          </p:cNvPr>
          <p:cNvSpPr txBox="1"/>
          <p:nvPr/>
        </p:nvSpPr>
        <p:spPr>
          <a:xfrm>
            <a:off x="3571002" y="546393"/>
            <a:ext cx="7544135" cy="913098"/>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ja-JP" altLang="en-US" sz="4400" u="sng" kern="1200" dirty="0">
                <a:solidFill>
                  <a:srgbClr val="000000"/>
                </a:solidFill>
                <a:latin typeface="UD デジタル 教科書体 NK-R" panose="02020400000000000000" pitchFamily="18" charset="-128"/>
                <a:ea typeface="UD デジタル 教科書体 NK-R" panose="02020400000000000000" pitchFamily="18" charset="-128"/>
                <a:cs typeface="+mj-cs"/>
              </a:rPr>
              <a:t>自分の取り組んでいる研究２</a:t>
            </a:r>
            <a:endParaRPr lang="en-US" altLang="ja-JP" sz="4400" u="sng" kern="1200" dirty="0">
              <a:solidFill>
                <a:srgbClr val="000000"/>
              </a:solidFill>
              <a:latin typeface="UD デジタル 教科書体 NK-R" panose="02020400000000000000" pitchFamily="18" charset="-128"/>
              <a:ea typeface="UD デジタル 教科書体 NK-R" panose="02020400000000000000" pitchFamily="18" charset="-128"/>
              <a:cs typeface="+mj-cs"/>
            </a:endParaRPr>
          </a:p>
        </p:txBody>
      </p:sp>
      <p:pic>
        <p:nvPicPr>
          <p:cNvPr id="7" name="Graphic 6">
            <a:extLst>
              <a:ext uri="{FF2B5EF4-FFF2-40B4-BE49-F238E27FC236}">
                <a16:creationId xmlns:a16="http://schemas.microsoft.com/office/drawing/2014/main" id="{B4E9A8A0-B8FE-4855-B1F6-7B4E9E9399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2" name="正方形/長方形 1">
            <a:extLst>
              <a:ext uri="{FF2B5EF4-FFF2-40B4-BE49-F238E27FC236}">
                <a16:creationId xmlns:a16="http://schemas.microsoft.com/office/drawing/2014/main" id="{3CFEE122-4288-4C5D-9D9F-D5BA9E30A464}"/>
              </a:ext>
            </a:extLst>
          </p:cNvPr>
          <p:cNvSpPr/>
          <p:nvPr/>
        </p:nvSpPr>
        <p:spPr>
          <a:xfrm>
            <a:off x="4070276" y="1459490"/>
            <a:ext cx="7480594" cy="5183047"/>
          </a:xfrm>
          <a:prstGeom prst="rect">
            <a:avLst/>
          </a:prstGeom>
        </p:spPr>
        <p:txBody>
          <a:bodyPr vert="horz" lIns="91440" tIns="45720" rIns="91440" bIns="45720" rtlCol="0" anchor="ctr">
            <a:normAutofit/>
          </a:bodyPr>
          <a:lstStyle/>
          <a:p>
            <a:pPr defTabSz="914400">
              <a:lnSpc>
                <a:spcPct val="90000"/>
              </a:lnSpc>
              <a:spcAft>
                <a:spcPts val="600"/>
              </a:spcAft>
            </a:pPr>
            <a:r>
              <a:rPr lang="ja-JP" altLang="en-US" sz="4000" u="sng" dirty="0">
                <a:solidFill>
                  <a:srgbClr val="000000"/>
                </a:solidFill>
                <a:latin typeface="UD デジタル 教科書体 NK-R" panose="02020400000000000000" pitchFamily="18" charset="-128"/>
                <a:ea typeface="UD デジタル 教科書体 NK-R" panose="02020400000000000000" pitchFamily="18" charset="-128"/>
              </a:rPr>
              <a:t>言語教育プログラムの研究</a:t>
            </a:r>
            <a:r>
              <a:rPr lang="ja-JP" altLang="en-US" sz="4000" dirty="0">
                <a:solidFill>
                  <a:srgbClr val="000000"/>
                </a:solidFill>
                <a:latin typeface="UD デジタル 教科書体 NK-R" panose="02020400000000000000" pitchFamily="18" charset="-128"/>
                <a:ea typeface="UD デジタル 教科書体 NK-R" panose="02020400000000000000" pitchFamily="18" charset="-128"/>
              </a:rPr>
              <a:t>　</a:t>
            </a:r>
            <a:endParaRPr lang="en-US" altLang="ja-JP" sz="4000" dirty="0">
              <a:solidFill>
                <a:srgbClr val="000000"/>
              </a:solidFill>
              <a:latin typeface="UD デジタル 教科書体 NK-R" panose="02020400000000000000" pitchFamily="18" charset="-128"/>
              <a:ea typeface="UD デジタル 教科書体 NK-R" panose="02020400000000000000" pitchFamily="18" charset="-128"/>
            </a:endParaRPr>
          </a:p>
          <a:p>
            <a:pPr defTabSz="914400">
              <a:lnSpc>
                <a:spcPct val="90000"/>
              </a:lnSpc>
              <a:spcAft>
                <a:spcPts val="600"/>
              </a:spcAft>
            </a:pPr>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　</a:t>
            </a:r>
            <a:endParaRPr lang="en-US" altLang="ja-JP" sz="1200" dirty="0">
              <a:solidFill>
                <a:srgbClr val="000000"/>
              </a:solidFill>
              <a:latin typeface="UD デジタル 教科書体 NK-R" panose="02020400000000000000" pitchFamily="18" charset="-128"/>
              <a:ea typeface="UD デジタル 教科書体 NK-R" panose="02020400000000000000" pitchFamily="18" charset="-128"/>
            </a:endParaRPr>
          </a:p>
          <a:p>
            <a:pPr marL="133350" indent="-228600" defTabSz="914400">
              <a:lnSpc>
                <a:spcPct val="90000"/>
              </a:lnSpc>
              <a:spcAft>
                <a:spcPts val="600"/>
              </a:spcAft>
              <a:buFont typeface="Arial" panose="020B0604020202020204" pitchFamily="34" charset="0"/>
              <a:buChar char="•"/>
            </a:pPr>
            <a:r>
              <a:rPr lang="ja-JP" altLang="en-US" sz="4000" dirty="0">
                <a:solidFill>
                  <a:srgbClr val="000000"/>
                </a:solidFill>
                <a:latin typeface="UD デジタル 教科書体 NK-R" panose="02020400000000000000" pitchFamily="18" charset="-128"/>
                <a:ea typeface="UD デジタル 教科書体 NK-R" panose="02020400000000000000" pitchFamily="18" charset="-128"/>
              </a:rPr>
              <a:t>「言語教育プログラム可視化テンプレート」の開発</a:t>
            </a:r>
          </a:p>
          <a:p>
            <a:pPr marL="133350" indent="-228600" defTabSz="914400">
              <a:lnSpc>
                <a:spcPct val="90000"/>
              </a:lnSpc>
              <a:spcAft>
                <a:spcPts val="600"/>
              </a:spcAft>
              <a:buFont typeface="Arial" panose="020B0604020202020204" pitchFamily="34" charset="0"/>
              <a:buChar char="•"/>
            </a:pPr>
            <a:r>
              <a:rPr lang="ja-JP" altLang="en-US" sz="4000" dirty="0">
                <a:solidFill>
                  <a:srgbClr val="000000"/>
                </a:solidFill>
                <a:latin typeface="UD デジタル 教科書体 NK-R" panose="02020400000000000000" pitchFamily="18" charset="-128"/>
                <a:ea typeface="UD デジタル 教科書体 NK-R" panose="02020400000000000000" pitchFamily="18" charset="-128"/>
              </a:rPr>
              <a:t>現在、マニュアル作成中</a:t>
            </a:r>
            <a:endParaRPr lang="en-US" altLang="ja-JP" sz="4000" dirty="0">
              <a:solidFill>
                <a:srgbClr val="000000"/>
              </a:solidFill>
              <a:latin typeface="UD デジタル 教科書体 NK-R" panose="02020400000000000000" pitchFamily="18" charset="-128"/>
              <a:ea typeface="UD デジタル 教科書体 NK-R" panose="02020400000000000000" pitchFamily="18" charset="-128"/>
            </a:endParaRPr>
          </a:p>
          <a:p>
            <a:pPr marL="133350" indent="-228600" defTabSz="914400">
              <a:lnSpc>
                <a:spcPct val="90000"/>
              </a:lnSpc>
              <a:spcAft>
                <a:spcPts val="600"/>
              </a:spcAft>
              <a:buFont typeface="Arial" panose="020B0604020202020204" pitchFamily="34" charset="0"/>
              <a:buChar char="•"/>
            </a:pPr>
            <a:r>
              <a:rPr lang="ja-JP" altLang="en-US" sz="4000" dirty="0">
                <a:solidFill>
                  <a:srgbClr val="000000"/>
                </a:solidFill>
                <a:latin typeface="UD デジタル 教科書体 NK-R" panose="02020400000000000000" pitchFamily="18" charset="-128"/>
                <a:ea typeface="UD デジタル 教科書体 NK-R" panose="02020400000000000000" pitchFamily="18" charset="-128"/>
              </a:rPr>
              <a:t>中堅教員対象の研修テキストにしてもらおうと目論んでいる</a:t>
            </a:r>
          </a:p>
        </p:txBody>
      </p:sp>
    </p:spTree>
    <p:extLst>
      <p:ext uri="{BB962C8B-B14F-4D97-AF65-F5344CB8AC3E}">
        <p14:creationId xmlns:p14="http://schemas.microsoft.com/office/powerpoint/2010/main" val="268877143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06E0FAF-C00B-4B68-9857-52FB71DD830E}"/>
              </a:ext>
            </a:extLst>
          </p:cNvPr>
          <p:cNvSpPr/>
          <p:nvPr/>
        </p:nvSpPr>
        <p:spPr>
          <a:xfrm>
            <a:off x="930441" y="1700464"/>
            <a:ext cx="10571747" cy="3970318"/>
          </a:xfrm>
          <a:prstGeom prst="rect">
            <a:avLst/>
          </a:prstGeom>
        </p:spPr>
        <p:txBody>
          <a:bodyPr wrap="square">
            <a:spAutoFit/>
          </a:bodyPr>
          <a:lstStyle/>
          <a:p>
            <a:r>
              <a:rPr lang="en-US" altLang="ja-JP" sz="3600" dirty="0">
                <a:ea typeface="UD デジタル 教科書体 NK-R" panose="02020400000000000000" pitchFamily="18" charset="-128"/>
                <a:cs typeface="Times New Roman" panose="02020603050405020304" pitchFamily="18" charset="0"/>
                <a:hlinkClick r:id="rId3"/>
              </a:rPr>
              <a:t>http://www17408ui.sakura.ne.jp/tatsum/</a:t>
            </a:r>
            <a:endParaRPr lang="en-US" altLang="ja-JP" sz="3600" dirty="0">
              <a:ea typeface="UD デジタル 教科書体 NK-R" panose="02020400000000000000" pitchFamily="18" charset="-128"/>
              <a:cs typeface="Times New Roman" panose="02020603050405020304" pitchFamily="18" charset="0"/>
            </a:endParaRPr>
          </a:p>
          <a:p>
            <a:r>
              <a:rPr lang="ja-JP" altLang="ja-JP" sz="3600" dirty="0">
                <a:ea typeface="UD デジタル 教科書体 NK-R" panose="02020400000000000000" pitchFamily="18" charset="-128"/>
                <a:cs typeface="Times New Roman" panose="02020603050405020304" pitchFamily="18" charset="0"/>
              </a:rPr>
              <a:t>見てもらえば、私が何をしているかは少しわかるかも</a:t>
            </a:r>
            <a:endParaRPr lang="en-US" altLang="ja-JP" sz="3600" dirty="0">
              <a:ea typeface="UD デジタル 教科書体 NK-R" panose="02020400000000000000" pitchFamily="18" charset="-128"/>
              <a:cs typeface="Times New Roman" panose="02020603050405020304" pitchFamily="18" charset="0"/>
            </a:endParaRPr>
          </a:p>
          <a:p>
            <a:endParaRPr lang="en-US" altLang="ja-JP" sz="3600" dirty="0">
              <a:ea typeface="UD デジタル 教科書体 NK-R" panose="02020400000000000000" pitchFamily="18" charset="-128"/>
              <a:cs typeface="Times New Roman" panose="02020603050405020304" pitchFamily="18" charset="0"/>
            </a:endParaRPr>
          </a:p>
          <a:p>
            <a:r>
              <a:rPr lang="ja-JP" altLang="ja-JP" sz="3600" dirty="0">
                <a:ea typeface="UD デジタル 教科書体 NK-R" panose="02020400000000000000" pitchFamily="18" charset="-128"/>
                <a:cs typeface="Times New Roman" panose="02020603050405020304" pitchFamily="18" charset="0"/>
              </a:rPr>
              <a:t>気が向いたときに三省堂のサイトに少し一般向けのコラムを書かせてもらっています。</a:t>
            </a:r>
            <a:endParaRPr lang="en-US" altLang="ja-JP" sz="3600" dirty="0">
              <a:ea typeface="UD デジタル 教科書体 NK-R" panose="02020400000000000000" pitchFamily="18" charset="-128"/>
              <a:cs typeface="Times New Roman" panose="02020603050405020304" pitchFamily="18" charset="0"/>
            </a:endParaRPr>
          </a:p>
          <a:p>
            <a:r>
              <a:rPr lang="ja-JP" altLang="ja-JP" sz="3600" dirty="0">
                <a:ea typeface="UD デジタル 教科書体 NK-R" panose="02020400000000000000" pitchFamily="18" charset="-128"/>
                <a:cs typeface="Times New Roman" panose="02020603050405020304" pitchFamily="18" charset="0"/>
              </a:rPr>
              <a:t>「三省堂」「日本語教育」「松下」で検索</a:t>
            </a:r>
            <a:r>
              <a:rPr lang="ja-JP" altLang="en-US" sz="3600" dirty="0">
                <a:ea typeface="UD デジタル 教科書体 NK-R" panose="02020400000000000000" pitchFamily="18" charset="-128"/>
                <a:cs typeface="Times New Roman" panose="02020603050405020304" pitchFamily="18" charset="0"/>
              </a:rPr>
              <a:t>してください</a:t>
            </a:r>
            <a:endParaRPr lang="en-US" altLang="ja-JP" sz="3600" dirty="0">
              <a:ea typeface="UD デジタル 教科書体 NK-R" panose="02020400000000000000" pitchFamily="18" charset="-128"/>
              <a:cs typeface="Times New Roman" panose="02020603050405020304" pitchFamily="18" charset="0"/>
            </a:endParaRPr>
          </a:p>
          <a:p>
            <a:r>
              <a:rPr lang="ja-JP" altLang="ja-JP" sz="3600" dirty="0">
                <a:ea typeface="UD デジタル 教科書体 NK-R" panose="02020400000000000000" pitchFamily="18" charset="-128"/>
                <a:cs typeface="Times New Roman" panose="02020603050405020304" pitchFamily="18" charset="0"/>
              </a:rPr>
              <a:t>読んで感想をいただければうれしいです</a:t>
            </a:r>
            <a:endParaRPr lang="ja-JP" altLang="en-US" sz="3600" dirty="0"/>
          </a:p>
        </p:txBody>
      </p:sp>
      <p:sp>
        <p:nvSpPr>
          <p:cNvPr id="3" name="テキスト ボックス 2">
            <a:extLst>
              <a:ext uri="{FF2B5EF4-FFF2-40B4-BE49-F238E27FC236}">
                <a16:creationId xmlns:a16="http://schemas.microsoft.com/office/drawing/2014/main" id="{F307242B-4866-4CBF-A19C-6DEBEA55727F}"/>
              </a:ext>
            </a:extLst>
          </p:cNvPr>
          <p:cNvSpPr txBox="1"/>
          <p:nvPr/>
        </p:nvSpPr>
        <p:spPr>
          <a:xfrm>
            <a:off x="930441" y="727417"/>
            <a:ext cx="10452262" cy="707886"/>
          </a:xfrm>
          <a:prstGeom prst="rect">
            <a:avLst/>
          </a:prstGeom>
          <a:noFill/>
        </p:spPr>
        <p:txBody>
          <a:bodyPr wrap="square" rtlCol="0">
            <a:spAutoFit/>
          </a:bodyPr>
          <a:lstStyle/>
          <a:p>
            <a:r>
              <a:rPr lang="ja-JP" altLang="ja-JP" sz="4000" b="1"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私のウェブサイト</a:t>
            </a:r>
            <a:r>
              <a:rPr lang="ja-JP" altLang="en-US" sz="4000" b="1"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　松下言語学習ラボ</a:t>
            </a:r>
            <a:endParaRPr lang="en-US" altLang="ja-JP" sz="4000" b="1"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95893606"/>
      </p:ext>
    </p:extLst>
  </p:cSld>
  <p:clrMapOvr>
    <a:overrideClrMapping bg1="lt1" tx1="dk1" bg2="lt2" tx2="dk2" accent1="accent1" accent2="accent2" accent3="accent3" accent4="accent4" accent5="accent5" accent6="accent6" hlink="hlink" folHlink="folHlink"/>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CD62A5D-2FD5-4C46-919A-50A78F6DD194}"/>
              </a:ext>
            </a:extLst>
          </p:cNvPr>
          <p:cNvSpPr txBox="1"/>
          <p:nvPr/>
        </p:nvSpPr>
        <p:spPr>
          <a:xfrm>
            <a:off x="1876097" y="2967335"/>
            <a:ext cx="8439806" cy="923330"/>
          </a:xfrm>
          <a:prstGeom prst="rect">
            <a:avLst/>
          </a:prstGeom>
          <a:noFill/>
        </p:spPr>
        <p:txBody>
          <a:bodyPr wrap="square" rtlCol="0">
            <a:spAutoFit/>
          </a:bodyPr>
          <a:lstStyle/>
          <a:p>
            <a:pPr algn="ctr"/>
            <a:r>
              <a:rPr kumimoji="1" lang="ja-JP" altLang="en-US" sz="5400" b="1" dirty="0">
                <a:latin typeface="UD デジタル 教科書体 NK-R" panose="02020400000000000000" pitchFamily="18" charset="-128"/>
                <a:ea typeface="UD デジタル 教科書体 NK-R" panose="02020400000000000000" pitchFamily="18" charset="-128"/>
              </a:rPr>
              <a:t>ありがとうございました　</a:t>
            </a:r>
          </a:p>
        </p:txBody>
      </p:sp>
    </p:spTree>
    <p:extLst>
      <p:ext uri="{BB962C8B-B14F-4D97-AF65-F5344CB8AC3E}">
        <p14:creationId xmlns:p14="http://schemas.microsoft.com/office/powerpoint/2010/main" val="20797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FABB63-4A28-47C8-A6C4-58B6EDE373DB}"/>
              </a:ext>
            </a:extLst>
          </p:cNvPr>
          <p:cNvSpPr>
            <a:spLocks noGrp="1"/>
          </p:cNvSpPr>
          <p:nvPr>
            <p:ph type="title"/>
          </p:nvPr>
        </p:nvSpPr>
        <p:spPr>
          <a:xfrm>
            <a:off x="2813269" y="423108"/>
            <a:ext cx="4541520" cy="1043069"/>
          </a:xfrm>
        </p:spPr>
        <p:txBody>
          <a:bodyPr>
            <a:normAutofit/>
          </a:bodyPr>
          <a:lstStyle/>
          <a:p>
            <a:r>
              <a:rPr lang="ja-JP" altLang="ja-JP" sz="4400" dirty="0">
                <a:solidFill>
                  <a:srgbClr val="000000"/>
                </a:solidFill>
                <a:latin typeface="UD Digi Kyokasho NK-R"/>
                <a:ea typeface="UD Digi Kyokasho NK-R"/>
              </a:rPr>
              <a:t>よくある誤解２</a:t>
            </a:r>
            <a:endParaRPr lang="ja-JP" altLang="en-US" sz="4400" dirty="0">
              <a:solidFill>
                <a:srgbClr val="000000"/>
              </a:solidFill>
              <a:latin typeface="UD Digi Kyokasho NK-R"/>
              <a:ea typeface="UD Digi Kyokasho NK-R"/>
            </a:endParaRPr>
          </a:p>
        </p:txBody>
      </p:sp>
      <p:sp>
        <p:nvSpPr>
          <p:cNvPr id="3" name="コンテンツ プレースホルダー 2">
            <a:extLst>
              <a:ext uri="{FF2B5EF4-FFF2-40B4-BE49-F238E27FC236}">
                <a16:creationId xmlns:a16="http://schemas.microsoft.com/office/drawing/2014/main" id="{53F0C26E-E06E-4538-B766-97B6AF7F1A6B}"/>
              </a:ext>
            </a:extLst>
          </p:cNvPr>
          <p:cNvSpPr>
            <a:spLocks noGrp="1"/>
          </p:cNvSpPr>
          <p:nvPr>
            <p:ph idx="1"/>
          </p:nvPr>
        </p:nvSpPr>
        <p:spPr>
          <a:xfrm>
            <a:off x="2813269" y="1271753"/>
            <a:ext cx="7150538" cy="5423338"/>
          </a:xfrm>
        </p:spPr>
        <p:txBody>
          <a:bodyPr anchor="ctr">
            <a:noAutofit/>
          </a:bodyPr>
          <a:lstStyle/>
          <a:p>
            <a:r>
              <a:rPr lang="ja-JP" altLang="ja-JP" sz="3200" dirty="0">
                <a:solidFill>
                  <a:srgbClr val="000000"/>
                </a:solidFill>
                <a:latin typeface="UD Digi Kyokasho NK-R"/>
                <a:ea typeface="UD Digi Kyokasho NK-R"/>
              </a:rPr>
              <a:t>正しい日本語を使う人？</a:t>
            </a:r>
            <a:endParaRPr lang="en-US" altLang="ja-JP" sz="3200" dirty="0">
              <a:solidFill>
                <a:srgbClr val="000000"/>
              </a:solidFill>
              <a:latin typeface="UD Digi Kyokasho NK-R"/>
              <a:ea typeface="UD Digi Kyokasho NK-R"/>
            </a:endParaRPr>
          </a:p>
          <a:p>
            <a:r>
              <a:rPr lang="ja-JP" altLang="ja-JP" sz="3200" dirty="0">
                <a:solidFill>
                  <a:srgbClr val="000000"/>
                </a:solidFill>
                <a:latin typeface="UD Digi Kyokasho NK-R"/>
                <a:ea typeface="UD Digi Kyokasho NK-R"/>
              </a:rPr>
              <a:t>日本語に厳しい人？</a:t>
            </a:r>
            <a:endParaRPr lang="en-US" altLang="ja-JP" sz="3200" dirty="0">
              <a:solidFill>
                <a:srgbClr val="000000"/>
              </a:solidFill>
              <a:latin typeface="UD Digi Kyokasho NK-R"/>
              <a:ea typeface="UD Digi Kyokasho NK-R"/>
            </a:endParaRPr>
          </a:p>
          <a:p>
            <a:r>
              <a:rPr lang="ja-JP" altLang="ja-JP" sz="3200" dirty="0">
                <a:solidFill>
                  <a:srgbClr val="000000"/>
                </a:solidFill>
                <a:latin typeface="UD Digi Kyokasho NK-R"/>
                <a:ea typeface="UD Digi Kyokasho NK-R"/>
              </a:rPr>
              <a:t>日本語が好きな人？</a:t>
            </a:r>
          </a:p>
          <a:p>
            <a:pPr marL="0" indent="0">
              <a:buNone/>
            </a:pPr>
            <a:r>
              <a:rPr lang="ja-JP" altLang="ja-JP" sz="3200" dirty="0">
                <a:solidFill>
                  <a:srgbClr val="000000"/>
                </a:solidFill>
                <a:latin typeface="UD Digi Kyokasho NK-R"/>
                <a:ea typeface="UD Digi Kyokasho NK-R"/>
              </a:rPr>
              <a:t>⇒</a:t>
            </a:r>
            <a:r>
              <a:rPr lang="ja-JP" altLang="en-US" sz="3200" dirty="0">
                <a:solidFill>
                  <a:srgbClr val="000000"/>
                </a:solidFill>
                <a:latin typeface="UD Digi Kyokasho NK-R"/>
                <a:ea typeface="UD デジタル 教科書体 NK-R"/>
              </a:rPr>
              <a:t>（少なくとも私は）Ｎｏ</a:t>
            </a:r>
            <a:endParaRPr lang="en-US" altLang="ja-JP" sz="3200" dirty="0">
              <a:solidFill>
                <a:srgbClr val="000000"/>
              </a:solidFill>
              <a:latin typeface="UD Digi Kyokasho NK-R"/>
              <a:ea typeface="UD デジタル 教科書体 NK-R" panose="02020400000000000000" pitchFamily="18" charset="-128"/>
            </a:endParaRPr>
          </a:p>
          <a:p>
            <a:pPr marL="0" indent="0">
              <a:buNone/>
            </a:pPr>
            <a:r>
              <a:rPr lang="ja-JP" altLang="en-US" sz="3200" dirty="0">
                <a:solidFill>
                  <a:srgbClr val="000000"/>
                </a:solidFill>
                <a:latin typeface="UD Digi Kyokasho NK-R"/>
                <a:ea typeface="UD Digi Kyokasho NK-R"/>
              </a:rPr>
              <a:t>・</a:t>
            </a:r>
            <a:r>
              <a:rPr lang="ja-JP" altLang="ja-JP" sz="3200" dirty="0">
                <a:solidFill>
                  <a:srgbClr val="000000"/>
                </a:solidFill>
                <a:latin typeface="UD Digi Kyokasho NK-R"/>
                <a:ea typeface="UD Digi Kyokasho NK-R"/>
              </a:rPr>
              <a:t>むしろ多くの日本語教師は「不十分な」日本語でも十分に通じることを知って</a:t>
            </a:r>
            <a:r>
              <a:rPr lang="ja-JP" altLang="en-US" sz="3200" dirty="0">
                <a:solidFill>
                  <a:srgbClr val="000000"/>
                </a:solidFill>
                <a:latin typeface="UD Digi Kyokasho NK-R"/>
                <a:ea typeface="UD Digi Kyokasho NK-R"/>
              </a:rPr>
              <a:t>いる</a:t>
            </a:r>
            <a:endParaRPr lang="en-US" altLang="ja-JP" sz="3200" dirty="0">
              <a:solidFill>
                <a:srgbClr val="000000"/>
              </a:solidFill>
              <a:latin typeface="UD Digi Kyokasho NK-R"/>
              <a:ea typeface="UD Digi Kyokasho NK-R"/>
            </a:endParaRPr>
          </a:p>
          <a:p>
            <a:pPr marL="0" indent="0">
              <a:buNone/>
            </a:pPr>
            <a:r>
              <a:rPr lang="ja-JP" altLang="en-US" sz="3200" dirty="0">
                <a:solidFill>
                  <a:srgbClr val="000000"/>
                </a:solidFill>
                <a:latin typeface="UD Digi Kyokasho NK-R"/>
                <a:ea typeface="UD Digi Kyokasho NK-R"/>
              </a:rPr>
              <a:t>・</a:t>
            </a:r>
            <a:r>
              <a:rPr lang="ja-JP" altLang="ja-JP" sz="3200" dirty="0">
                <a:solidFill>
                  <a:srgbClr val="000000"/>
                </a:solidFill>
                <a:latin typeface="UD Digi Kyokasho NK-R"/>
                <a:ea typeface="UD Digi Kyokasho NK-R"/>
              </a:rPr>
              <a:t>目的を達成できれば手段は何でもいい（言葉がなくてもいい）と考えていることが多い</a:t>
            </a:r>
            <a:endParaRPr lang="ja-JP" altLang="en-US" sz="3600" dirty="0">
              <a:solidFill>
                <a:srgbClr val="000000"/>
              </a:solidFill>
              <a:latin typeface="UD Digi Kyokasho NK-R"/>
              <a:ea typeface="UD Digi Kyokasho NK-R"/>
            </a:endParaRPr>
          </a:p>
        </p:txBody>
      </p:sp>
      <p:pic>
        <p:nvPicPr>
          <p:cNvPr id="7" name="Graphic 6">
            <a:extLst>
              <a:ext uri="{FF2B5EF4-FFF2-40B4-BE49-F238E27FC236}">
                <a16:creationId xmlns:a16="http://schemas.microsoft.com/office/drawing/2014/main" id="{2A20B14E-37B4-482F-85BE-BB2E2685424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 y="1818290"/>
            <a:ext cx="3420720" cy="3420720"/>
          </a:xfrm>
          <a:prstGeom prst="rect">
            <a:avLst/>
          </a:prstGeom>
        </p:spPr>
      </p:pic>
    </p:spTree>
    <p:extLst>
      <p:ext uri="{BB962C8B-B14F-4D97-AF65-F5344CB8AC3E}">
        <p14:creationId xmlns:p14="http://schemas.microsoft.com/office/powerpoint/2010/main" val="235336043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FABB63-4A28-47C8-A6C4-58B6EDE373DB}"/>
              </a:ext>
            </a:extLst>
          </p:cNvPr>
          <p:cNvSpPr>
            <a:spLocks noGrp="1"/>
          </p:cNvSpPr>
          <p:nvPr>
            <p:ph type="title"/>
          </p:nvPr>
        </p:nvSpPr>
        <p:spPr>
          <a:xfrm>
            <a:off x="400830" y="204651"/>
            <a:ext cx="8680800" cy="1062644"/>
          </a:xfrm>
        </p:spPr>
        <p:txBody>
          <a:bodyPr anchor="b">
            <a:normAutofit fontScale="90000"/>
          </a:bodyPr>
          <a:lstStyle/>
          <a:p>
            <a:r>
              <a:rPr lang="ja-JP" sz="4400" b="1" dirty="0">
                <a:solidFill>
                  <a:schemeClr val="tx1"/>
                </a:solidFill>
                <a:latin typeface="UD Digi Kyokasho NK-R"/>
                <a:ea typeface="UD Digi Kyokasho NK-R"/>
                <a:cs typeface="+mj-lt"/>
              </a:rPr>
              <a:t>日本語ナショナリズムには</a:t>
            </a:r>
            <a:r>
              <a:rPr lang="ja-JP" altLang="en-US" sz="4400" b="1" dirty="0">
                <a:solidFill>
                  <a:schemeClr val="tx1"/>
                </a:solidFill>
                <a:latin typeface="UD Digi Kyokasho NK-R"/>
                <a:ea typeface="UD Digi Kyokasho NK-R"/>
                <a:cs typeface="+mj-lt"/>
              </a:rPr>
              <a:t>反発を感じ</a:t>
            </a:r>
            <a:r>
              <a:rPr lang="ja-JP" sz="4400" b="1" dirty="0">
                <a:solidFill>
                  <a:schemeClr val="tx1"/>
                </a:solidFill>
                <a:latin typeface="UD Digi Kyokasho NK-R"/>
                <a:ea typeface="UD Digi Kyokasho NK-R"/>
                <a:cs typeface="+mj-lt"/>
              </a:rPr>
              <a:t>る </a:t>
            </a:r>
            <a:endParaRPr lang="ja-JP" sz="4400" dirty="0">
              <a:solidFill>
                <a:schemeClr val="tx1"/>
              </a:solidFill>
              <a:latin typeface="UD Digi Kyokasho NK-R"/>
              <a:ea typeface="UD Digi Kyokasho NK-R"/>
            </a:endParaRPr>
          </a:p>
        </p:txBody>
      </p:sp>
      <p:sp>
        <p:nvSpPr>
          <p:cNvPr id="3" name="コンテンツ プレースホルダー 2">
            <a:extLst>
              <a:ext uri="{FF2B5EF4-FFF2-40B4-BE49-F238E27FC236}">
                <a16:creationId xmlns:a16="http://schemas.microsoft.com/office/drawing/2014/main" id="{53F0C26E-E06E-4538-B766-97B6AF7F1A6B}"/>
              </a:ext>
            </a:extLst>
          </p:cNvPr>
          <p:cNvSpPr>
            <a:spLocks noGrp="1"/>
          </p:cNvSpPr>
          <p:nvPr>
            <p:ph idx="1"/>
          </p:nvPr>
        </p:nvSpPr>
        <p:spPr>
          <a:xfrm>
            <a:off x="1938662" y="1267295"/>
            <a:ext cx="9427347" cy="5274182"/>
          </a:xfrm>
        </p:spPr>
        <p:txBody>
          <a:bodyPr vert="horz" lIns="91440" tIns="45720" rIns="91440" bIns="45720" rtlCol="0">
            <a:noAutofit/>
          </a:bodyPr>
          <a:lstStyle/>
          <a:p>
            <a:r>
              <a:rPr lang="ja-JP" sz="2800" dirty="0">
                <a:latin typeface="UD Digi Kyokasho NK-R"/>
                <a:ea typeface="UD Digi Kyokasho NK-R"/>
                <a:cs typeface="+mn-lt"/>
              </a:rPr>
              <a:t>世田谷区の「日本語特区」</a:t>
            </a:r>
            <a:endParaRPr lang="en-US" altLang="ja-JP" sz="2800" dirty="0">
              <a:latin typeface="UD Digi Kyokasho NK-R"/>
              <a:ea typeface="UD Digi Kyokasho NK-R"/>
              <a:cs typeface="+mn-lt"/>
            </a:endParaRPr>
          </a:p>
          <a:p>
            <a:pPr marL="0" indent="0">
              <a:buNone/>
            </a:pPr>
            <a:r>
              <a:rPr lang="ja-JP" altLang="en-US" sz="2800" dirty="0">
                <a:latin typeface="UD Digi Kyokasho NK-R"/>
                <a:ea typeface="UD Digi Kyokasho NK-R"/>
                <a:cs typeface="+mn-lt"/>
              </a:rPr>
              <a:t>　　</a:t>
            </a:r>
            <a:r>
              <a:rPr lang="ja-JP" altLang="en-US" sz="2000" dirty="0">
                <a:latin typeface="UD Digi Kyokasho NK-R"/>
                <a:ea typeface="UD Digi Kyokasho NK-R"/>
                <a:cs typeface="+mn-lt"/>
              </a:rPr>
              <a:t>小学校</a:t>
            </a:r>
            <a:r>
              <a:rPr lang="en-US" altLang="ja-JP" sz="2000" dirty="0">
                <a:latin typeface="UD Digi Kyokasho NK-R"/>
                <a:ea typeface="UD Digi Kyokasho NK-R"/>
                <a:cs typeface="+mn-lt"/>
              </a:rPr>
              <a:t>1</a:t>
            </a:r>
            <a:r>
              <a:rPr lang="ja-JP" altLang="en-US" sz="2000" dirty="0">
                <a:latin typeface="UD Digi Kyokasho NK-R"/>
                <a:ea typeface="UD Digi Kyokasho NK-R"/>
                <a:cs typeface="+mn-lt"/>
              </a:rPr>
              <a:t>年生で「香炉峰の雪は簾をかかげて看る・・・」</a:t>
            </a:r>
            <a:endParaRPr lang="en-US" altLang="ja-JP" sz="2000" dirty="0">
              <a:latin typeface="UD Digi Kyokasho NK-R"/>
              <a:ea typeface="UD Digi Kyokasho NK-R"/>
              <a:cs typeface="+mn-lt"/>
            </a:endParaRPr>
          </a:p>
          <a:p>
            <a:r>
              <a:rPr lang="ja-JP" sz="2800" dirty="0">
                <a:latin typeface="UD Digi Kyokasho NK-R"/>
                <a:ea typeface="UD Digi Kyokasho NK-R"/>
                <a:cs typeface="+mn-lt"/>
              </a:rPr>
              <a:t>齋藤孝</a:t>
            </a:r>
            <a:r>
              <a:rPr lang="en-US" altLang="ja-JP" sz="2800" dirty="0">
                <a:latin typeface="UD Digi Kyokasho NK-R"/>
                <a:ea typeface="UD Digi Kyokasho NK-R"/>
                <a:cs typeface="+mn-lt"/>
              </a:rPr>
              <a:t>『</a:t>
            </a:r>
            <a:r>
              <a:rPr lang="ja-JP" sz="2800" dirty="0">
                <a:latin typeface="UD Digi Kyokasho NK-R"/>
                <a:ea typeface="UD Digi Kyokasho NK-R"/>
                <a:cs typeface="+mn-lt"/>
              </a:rPr>
              <a:t>声に出して読みたい日本語</a:t>
            </a:r>
            <a:r>
              <a:rPr lang="en-US" altLang="ja-JP" sz="2800" dirty="0">
                <a:latin typeface="UD Digi Kyokasho NK-R"/>
                <a:ea typeface="UD Digi Kyokasho NK-R"/>
                <a:cs typeface="+mn-lt"/>
              </a:rPr>
              <a:t>』</a:t>
            </a:r>
            <a:r>
              <a:rPr lang="ja-JP" altLang="en-US" sz="2800" dirty="0">
                <a:latin typeface="UD Digi Kyokasho NK-R"/>
                <a:ea typeface="UD Digi Kyokasho NK-R"/>
                <a:cs typeface="+mn-lt"/>
              </a:rPr>
              <a:t>（草思社，</a:t>
            </a:r>
            <a:r>
              <a:rPr lang="en-US" altLang="ja-JP" sz="2800" dirty="0">
                <a:latin typeface="UD Digi Kyokasho NK-R"/>
                <a:ea typeface="UD Digi Kyokasho NK-R"/>
                <a:cs typeface="+mn-lt"/>
              </a:rPr>
              <a:t>2001</a:t>
            </a:r>
            <a:r>
              <a:rPr lang="ja-JP" altLang="en-US" sz="2800" dirty="0">
                <a:latin typeface="UD Digi Kyokasho NK-R"/>
                <a:ea typeface="UD Digi Kyokasho NK-R"/>
                <a:cs typeface="+mn-lt"/>
              </a:rPr>
              <a:t>年）</a:t>
            </a:r>
            <a:endParaRPr lang="ja-JP" sz="2800" dirty="0">
              <a:latin typeface="UD Digi Kyokasho NK-R"/>
              <a:ea typeface="UD Digi Kyokasho NK-R"/>
              <a:cs typeface="+mn-lt"/>
            </a:endParaRPr>
          </a:p>
          <a:p>
            <a:r>
              <a:rPr lang="ja-JP" sz="2800" dirty="0">
                <a:latin typeface="UD Digi Kyokasho NK-R"/>
                <a:ea typeface="UD Digi Kyokasho NK-R"/>
                <a:cs typeface="+mn-lt"/>
              </a:rPr>
              <a:t>藤原正彦「国家の品格」</a:t>
            </a:r>
            <a:r>
              <a:rPr lang="ja-JP" altLang="en-US" sz="2800" dirty="0">
                <a:latin typeface="UD Digi Kyokasho NK-R"/>
                <a:ea typeface="UD Digi Kyokasho NK-R"/>
                <a:cs typeface="+mn-lt"/>
              </a:rPr>
              <a:t>（新潮社，</a:t>
            </a:r>
            <a:r>
              <a:rPr lang="en-US" altLang="ja-JP" sz="2800" dirty="0">
                <a:latin typeface="UD Digi Kyokasho NK-R"/>
                <a:ea typeface="UD Digi Kyokasho NK-R"/>
                <a:cs typeface="+mn-lt"/>
              </a:rPr>
              <a:t>2005</a:t>
            </a:r>
            <a:r>
              <a:rPr lang="ja-JP" altLang="en-US" sz="2800" dirty="0">
                <a:latin typeface="UD Digi Kyokasho NK-R"/>
                <a:ea typeface="UD Digi Kyokasho NK-R"/>
                <a:cs typeface="+mn-lt"/>
              </a:rPr>
              <a:t>年）</a:t>
            </a:r>
            <a:endParaRPr lang="en-US" altLang="ja-JP" sz="2800" dirty="0">
              <a:latin typeface="UD Digi Kyokasho NK-R"/>
              <a:ea typeface="UD Digi Kyokasho NK-R"/>
              <a:cs typeface="+mn-lt"/>
            </a:endParaRPr>
          </a:p>
          <a:p>
            <a:r>
              <a:rPr lang="ja-JP" sz="2800" dirty="0">
                <a:latin typeface="UD Digi Kyokasho NK-R"/>
                <a:ea typeface="UD Digi Kyokasho NK-R"/>
                <a:cs typeface="+mn-lt"/>
              </a:rPr>
              <a:t>坂東</a:t>
            </a:r>
            <a:r>
              <a:rPr lang="ja-JP" altLang="en-US" sz="2800" dirty="0">
                <a:latin typeface="UD Digi Kyokasho NK-R"/>
                <a:ea typeface="UD Digi Kyokasho NK-R"/>
                <a:cs typeface="+mn-lt"/>
              </a:rPr>
              <a:t>眞理子</a:t>
            </a:r>
            <a:r>
              <a:rPr lang="ja-JP" sz="2800" dirty="0">
                <a:latin typeface="UD Digi Kyokasho NK-R"/>
                <a:ea typeface="UD Digi Kyokasho NK-R"/>
                <a:cs typeface="+mn-lt"/>
              </a:rPr>
              <a:t>「女性の品格」</a:t>
            </a:r>
            <a:r>
              <a:rPr lang="ja-JP" altLang="en-US" sz="2800" dirty="0">
                <a:latin typeface="UD Digi Kyokasho NK-R"/>
                <a:ea typeface="UD Digi Kyokasho NK-R"/>
                <a:cs typeface="+mn-lt"/>
              </a:rPr>
              <a:t>（</a:t>
            </a:r>
            <a:r>
              <a:rPr lang="en-US" altLang="ja-JP" sz="2800" dirty="0">
                <a:latin typeface="UD Digi Kyokasho NK-R"/>
                <a:ea typeface="UD Digi Kyokasho NK-R"/>
                <a:cs typeface="+mn-lt"/>
              </a:rPr>
              <a:t>PHP</a:t>
            </a:r>
            <a:r>
              <a:rPr lang="ja-JP" altLang="en-US" sz="2800" dirty="0">
                <a:latin typeface="UD Digi Kyokasho NK-R"/>
                <a:ea typeface="UD Digi Kyokasho NK-R"/>
                <a:cs typeface="+mn-lt"/>
              </a:rPr>
              <a:t>研究所，</a:t>
            </a:r>
            <a:r>
              <a:rPr lang="en-US" altLang="ja-JP" sz="2800" dirty="0">
                <a:latin typeface="UD Digi Kyokasho NK-R"/>
                <a:ea typeface="UD Digi Kyokasho NK-R"/>
                <a:cs typeface="+mn-lt"/>
              </a:rPr>
              <a:t>2006</a:t>
            </a:r>
            <a:r>
              <a:rPr lang="ja-JP" altLang="en-US" sz="2800" dirty="0">
                <a:latin typeface="UD Digi Kyokasho NK-R"/>
                <a:ea typeface="UD Digi Kyokasho NK-R"/>
                <a:cs typeface="+mn-lt"/>
              </a:rPr>
              <a:t>年）</a:t>
            </a:r>
            <a:endParaRPr lang="en-US" altLang="ja-JP" sz="2800" dirty="0">
              <a:latin typeface="UD Digi Kyokasho NK-R"/>
              <a:ea typeface="UD Digi Kyokasho NK-R"/>
              <a:cs typeface="+mn-lt"/>
            </a:endParaRPr>
          </a:p>
          <a:p>
            <a:pPr marL="0" indent="0">
              <a:buNone/>
            </a:pPr>
            <a:r>
              <a:rPr lang="ja-JP" altLang="en-US" sz="2800" dirty="0">
                <a:latin typeface="UD Digi Kyokasho NK-R"/>
                <a:ea typeface="UD Digi Kyokasho NK-R"/>
                <a:cs typeface="+mn-lt"/>
              </a:rPr>
              <a:t>　　　　　　　　　　　　　　　　　　　　　　　　　　　　　　　</a:t>
            </a:r>
            <a:r>
              <a:rPr lang="ja-JP" altLang="en-US" sz="3200" dirty="0">
                <a:latin typeface="UD Digi Kyokasho NK-R"/>
                <a:ea typeface="UD Digi Kyokasho NK-R"/>
                <a:cs typeface="+mn-lt"/>
              </a:rPr>
              <a:t>　　　</a:t>
            </a:r>
            <a:r>
              <a:rPr lang="ja-JP" altLang="en-US" sz="2400" dirty="0">
                <a:latin typeface="UD Digi Kyokasho NK-R"/>
                <a:ea typeface="UD Digi Kyokasho NK-R"/>
                <a:cs typeface="+mn-lt"/>
              </a:rPr>
              <a:t>等々の問題点</a:t>
            </a:r>
            <a:endParaRPr lang="en-US" altLang="ja-JP" sz="3200" dirty="0">
              <a:latin typeface="UD Digi Kyokasho NK-R"/>
              <a:ea typeface="UD Digi Kyokasho NK-R"/>
              <a:cs typeface="+mn-lt"/>
            </a:endParaRPr>
          </a:p>
          <a:p>
            <a:pPr marL="0" indent="0">
              <a:buNone/>
            </a:pPr>
            <a:r>
              <a:rPr lang="ja-JP" altLang="en-US" sz="2800" dirty="0">
                <a:latin typeface="UD Digi Kyokasho NK-B" panose="02020700000000000000" pitchFamily="18" charset="-128"/>
                <a:ea typeface="UD Digi Kyokasho NK-B" panose="02020700000000000000" pitchFamily="18" charset="-128"/>
                <a:cs typeface="+mn-lt"/>
              </a:rPr>
              <a:t>伝統や「品格」 の強調はマイノリティの排除につながりやすい</a:t>
            </a:r>
            <a:endParaRPr lang="en-US" altLang="ja-JP" sz="2800" dirty="0">
              <a:latin typeface="UD Digi Kyokasho NK-B" panose="02020700000000000000" pitchFamily="18" charset="-128"/>
              <a:ea typeface="UD Digi Kyokasho NK-B" panose="02020700000000000000" pitchFamily="18" charset="-128"/>
              <a:cs typeface="+mn-lt"/>
            </a:endParaRPr>
          </a:p>
          <a:p>
            <a:pPr marL="0" indent="0">
              <a:buNone/>
            </a:pPr>
            <a:r>
              <a:rPr lang="ja-JP" altLang="en-US" sz="400" dirty="0">
                <a:latin typeface="UD Digi Kyokasho NK-R"/>
                <a:ea typeface="UD Digi Kyokasho NK-R"/>
                <a:cs typeface="+mn-lt"/>
              </a:rPr>
              <a:t>　</a:t>
            </a:r>
            <a:endParaRPr lang="en-US" altLang="ja-JP" sz="400" dirty="0">
              <a:latin typeface="UD Digi Kyokasho NK-R"/>
              <a:ea typeface="UD Digi Kyokasho NK-R"/>
              <a:cs typeface="+mn-lt"/>
            </a:endParaRPr>
          </a:p>
          <a:p>
            <a:pPr marL="0" indent="0">
              <a:buNone/>
            </a:pPr>
            <a:r>
              <a:rPr lang="ja-JP" altLang="en-US" sz="3200" b="1" dirty="0">
                <a:latin typeface="UD デジタル 教科書体 NK-R" panose="02020400000000000000" pitchFamily="18" charset="-128"/>
                <a:ea typeface="UD デジタル 教科書体 NK-R" panose="02020400000000000000" pitchFamily="18" charset="-128"/>
              </a:rPr>
              <a:t>難しいことを易しく言う技術は非常に重要</a:t>
            </a:r>
            <a:endParaRPr lang="en-US" altLang="ja-JP" sz="3200" b="1" dirty="0">
              <a:latin typeface="UD デジタル 教科書体 NK-R" panose="02020400000000000000" pitchFamily="18" charset="-128"/>
              <a:ea typeface="UD デジタル 教科書体 NK-R" panose="02020400000000000000" pitchFamily="18" charset="-128"/>
            </a:endParaRPr>
          </a:p>
          <a:p>
            <a:pPr marL="0" indent="0">
              <a:buNone/>
            </a:pPr>
            <a:r>
              <a:rPr lang="en-US" altLang="ja-JP" sz="3200" b="1" dirty="0">
                <a:latin typeface="UD デジタル 教科書体 NK-R" panose="02020400000000000000" pitchFamily="18" charset="-128"/>
                <a:ea typeface="UD デジタル 教科書体 NK-R" panose="02020400000000000000" pitchFamily="18" charset="-128"/>
              </a:rPr>
              <a:t>“Teacher Talk”</a:t>
            </a:r>
          </a:p>
          <a:p>
            <a:pPr marL="0" indent="0">
              <a:buNone/>
            </a:pPr>
            <a:endParaRPr lang="ja-JP" sz="3200" dirty="0">
              <a:latin typeface="UD Digi Kyokasho NK-R"/>
              <a:ea typeface="UD Digi Kyokasho NK-R"/>
            </a:endParaRPr>
          </a:p>
        </p:txBody>
      </p:sp>
      <p:pic>
        <p:nvPicPr>
          <p:cNvPr id="4" name="グラフィックス 5" descr="マーケティング">
            <a:extLst>
              <a:ext uri="{FF2B5EF4-FFF2-40B4-BE49-F238E27FC236}">
                <a16:creationId xmlns:a16="http://schemas.microsoft.com/office/drawing/2014/main" id="{EE7720F3-BC49-42C6-ACB4-5837AE560FB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0985" y="2177142"/>
            <a:ext cx="2081017" cy="2081017"/>
          </a:xfrm>
          <a:prstGeom prst="rect">
            <a:avLst/>
          </a:prstGeom>
        </p:spPr>
      </p:pic>
    </p:spTree>
    <p:extLst>
      <p:ext uri="{BB962C8B-B14F-4D97-AF65-F5344CB8AC3E}">
        <p14:creationId xmlns:p14="http://schemas.microsoft.com/office/powerpoint/2010/main" val="357236051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FABB63-4A28-47C8-A6C4-58B6EDE373DB}"/>
              </a:ext>
            </a:extLst>
          </p:cNvPr>
          <p:cNvSpPr>
            <a:spLocks noGrp="1"/>
          </p:cNvSpPr>
          <p:nvPr>
            <p:ph type="title"/>
          </p:nvPr>
        </p:nvSpPr>
        <p:spPr>
          <a:xfrm>
            <a:off x="141375" y="526500"/>
            <a:ext cx="9854330" cy="1062644"/>
          </a:xfrm>
        </p:spPr>
        <p:txBody>
          <a:bodyPr anchor="b">
            <a:normAutofit/>
          </a:bodyPr>
          <a:lstStyle/>
          <a:p>
            <a:r>
              <a:rPr lang="ja-JP" altLang="en-US" sz="4100" b="1" dirty="0">
                <a:solidFill>
                  <a:schemeClr val="tx1"/>
                </a:solidFill>
                <a:latin typeface="UD Digi Kyokasho NK-R"/>
                <a:ea typeface="UD Digi Kyokasho NK-R"/>
                <a:cs typeface="+mj-lt"/>
              </a:rPr>
              <a:t>よくある</a:t>
            </a:r>
            <a:r>
              <a:rPr lang="ja-JP" sz="4100" b="1" dirty="0">
                <a:solidFill>
                  <a:schemeClr val="tx1"/>
                </a:solidFill>
                <a:latin typeface="UD Digi Kyokasho NK-R"/>
                <a:ea typeface="UD Digi Kyokasho NK-R"/>
                <a:cs typeface="+mj-lt"/>
              </a:rPr>
              <a:t>日本語</a:t>
            </a:r>
            <a:r>
              <a:rPr lang="ja-JP" altLang="en-US" sz="4100" b="1" dirty="0">
                <a:solidFill>
                  <a:schemeClr val="tx1"/>
                </a:solidFill>
                <a:latin typeface="UD Digi Kyokasho NK-R"/>
                <a:ea typeface="UD Digi Kyokasho NK-R"/>
                <a:cs typeface="+mj-lt"/>
              </a:rPr>
              <a:t>教師本</a:t>
            </a:r>
            <a:r>
              <a:rPr lang="ja-JP" sz="4100" b="1" dirty="0">
                <a:solidFill>
                  <a:schemeClr val="tx1"/>
                </a:solidFill>
                <a:latin typeface="UD Digi Kyokasho NK-R"/>
                <a:ea typeface="UD Digi Kyokasho NK-R"/>
                <a:cs typeface="+mj-lt"/>
              </a:rPr>
              <a:t>に</a:t>
            </a:r>
            <a:r>
              <a:rPr lang="ja-JP" altLang="en-US" sz="4100" b="1" dirty="0">
                <a:solidFill>
                  <a:schemeClr val="tx1"/>
                </a:solidFill>
                <a:latin typeface="UD Digi Kyokasho NK-R"/>
                <a:ea typeface="UD Digi Kyokasho NK-R"/>
                <a:cs typeface="+mj-lt"/>
              </a:rPr>
              <a:t>紹介されてい</a:t>
            </a:r>
            <a:r>
              <a:rPr lang="ja-JP" sz="4100" b="1" dirty="0">
                <a:solidFill>
                  <a:schemeClr val="tx1"/>
                </a:solidFill>
                <a:latin typeface="UD Digi Kyokasho NK-R"/>
                <a:ea typeface="UD Digi Kyokasho NK-R"/>
                <a:cs typeface="+mj-lt"/>
              </a:rPr>
              <a:t>ること</a:t>
            </a:r>
            <a:endParaRPr lang="ja-JP" altLang="en-US" sz="4100" b="1" dirty="0">
              <a:solidFill>
                <a:schemeClr val="tx1"/>
              </a:solidFill>
              <a:latin typeface="UD Digi Kyokasho NK-R"/>
              <a:ea typeface="UD Digi Kyokasho NK-R"/>
              <a:cs typeface="Calibri Light"/>
            </a:endParaRPr>
          </a:p>
        </p:txBody>
      </p:sp>
      <p:sp>
        <p:nvSpPr>
          <p:cNvPr id="3" name="コンテンツ プレースホルダー 2">
            <a:extLst>
              <a:ext uri="{FF2B5EF4-FFF2-40B4-BE49-F238E27FC236}">
                <a16:creationId xmlns:a16="http://schemas.microsoft.com/office/drawing/2014/main" id="{53F0C26E-E06E-4538-B766-97B6AF7F1A6B}"/>
              </a:ext>
            </a:extLst>
          </p:cNvPr>
          <p:cNvSpPr>
            <a:spLocks noGrp="1"/>
          </p:cNvSpPr>
          <p:nvPr>
            <p:ph idx="1"/>
          </p:nvPr>
        </p:nvSpPr>
        <p:spPr>
          <a:xfrm>
            <a:off x="4180040" y="2407919"/>
            <a:ext cx="4974120" cy="4267201"/>
          </a:xfrm>
        </p:spPr>
        <p:txBody>
          <a:bodyPr vert="horz" lIns="91440" tIns="45720" rIns="91440" bIns="45720" rtlCol="0">
            <a:normAutofit/>
          </a:bodyPr>
          <a:lstStyle/>
          <a:p>
            <a:r>
              <a:rPr lang="ja-JP" altLang="en-US" sz="3200" dirty="0">
                <a:latin typeface="UD Digi Kyokasho NK-R"/>
                <a:ea typeface="UD Digi Kyokasho NK-R"/>
                <a:cs typeface="+mn-lt"/>
              </a:rPr>
              <a:t>学習者がよくする質問例</a:t>
            </a:r>
            <a:endParaRPr lang="en-US" altLang="ja-JP" sz="3200" dirty="0">
              <a:latin typeface="UD Digi Kyokasho NK-R"/>
              <a:ea typeface="UD Digi Kyokasho NK-R"/>
              <a:cs typeface="+mn-lt"/>
            </a:endParaRPr>
          </a:p>
          <a:p>
            <a:pPr lvl="1"/>
            <a:r>
              <a:rPr lang="ja-JP" altLang="en-US" sz="3000" dirty="0">
                <a:latin typeface="UD Digi Kyokasho NK-R"/>
                <a:ea typeface="UD Digi Kyokasho NK-R"/>
                <a:cs typeface="+mn-lt"/>
              </a:rPr>
              <a:t>「～に」と「～で」</a:t>
            </a:r>
            <a:endParaRPr lang="en-US" altLang="ja-JP" sz="3000" dirty="0">
              <a:latin typeface="UD Digi Kyokasho NK-R"/>
              <a:ea typeface="UD Digi Kyokasho NK-R"/>
              <a:cs typeface="+mn-lt"/>
            </a:endParaRPr>
          </a:p>
          <a:p>
            <a:pPr lvl="1"/>
            <a:r>
              <a:rPr lang="ja-JP" altLang="en-US" sz="3000" dirty="0">
                <a:latin typeface="UD Digi Kyokasho NK-R"/>
                <a:ea typeface="UD Digi Kyokasho NK-R"/>
                <a:cs typeface="+mn-lt"/>
              </a:rPr>
              <a:t>「～くれる」と「～もらう」</a:t>
            </a:r>
            <a:endParaRPr lang="en-US" altLang="ja-JP" sz="3000" dirty="0">
              <a:latin typeface="UD Digi Kyokasho NK-R"/>
              <a:ea typeface="UD Digi Kyokasho NK-R"/>
              <a:cs typeface="+mn-lt"/>
            </a:endParaRPr>
          </a:p>
          <a:p>
            <a:pPr lvl="1"/>
            <a:r>
              <a:rPr lang="ja-JP" altLang="en-US" sz="3000" dirty="0">
                <a:latin typeface="UD Digi Kyokasho NK-R"/>
                <a:ea typeface="UD Digi Kyokasho NK-R"/>
                <a:cs typeface="+mn-lt"/>
              </a:rPr>
              <a:t>「～てある」と「～ておく」</a:t>
            </a:r>
            <a:endParaRPr lang="en-US" altLang="ja-JP" sz="3000" dirty="0">
              <a:latin typeface="UD Digi Kyokasho NK-R"/>
              <a:ea typeface="UD Digi Kyokasho NK-R"/>
              <a:cs typeface="+mn-lt"/>
            </a:endParaRPr>
          </a:p>
          <a:p>
            <a:pPr lvl="1"/>
            <a:r>
              <a:rPr lang="ja-JP" altLang="en-US" sz="3000" dirty="0">
                <a:latin typeface="UD Digi Kyokasho NK-R"/>
                <a:ea typeface="UD Digi Kyokasho NK-R"/>
                <a:cs typeface="+mn-lt"/>
              </a:rPr>
              <a:t>「にぎる」と「つかむ」</a:t>
            </a:r>
            <a:endParaRPr lang="en-US" altLang="ja-JP" sz="3000" dirty="0">
              <a:latin typeface="UD Digi Kyokasho NK-R"/>
              <a:ea typeface="UD Digi Kyokasho NK-R"/>
              <a:cs typeface="+mn-lt"/>
            </a:endParaRPr>
          </a:p>
          <a:p>
            <a:pPr marL="457200" lvl="1" indent="0">
              <a:buNone/>
            </a:pPr>
            <a:r>
              <a:rPr lang="ja-JP" altLang="en-US" sz="3000" dirty="0">
                <a:latin typeface="UD Digi Kyokasho NK-R"/>
                <a:ea typeface="UD Digi Kyokasho NK-R"/>
                <a:cs typeface="+mn-lt"/>
              </a:rPr>
              <a:t>　などの類義表現、文化や社会についての疑問など</a:t>
            </a:r>
            <a:endParaRPr lang="en-US" altLang="ja-JP" sz="3000" dirty="0">
              <a:latin typeface="UD Digi Kyokasho NK-R"/>
              <a:ea typeface="UD Digi Kyokasho NK-R"/>
              <a:cs typeface="+mn-lt"/>
            </a:endParaRPr>
          </a:p>
          <a:p>
            <a:pPr marL="457200" lvl="1" indent="0">
              <a:buNone/>
            </a:pPr>
            <a:endParaRPr lang="en-US" altLang="ja-JP" sz="3000" dirty="0">
              <a:latin typeface="UD Digi Kyokasho NK-R"/>
              <a:ea typeface="UD Digi Kyokasho NK-R"/>
              <a:cs typeface="+mn-lt"/>
            </a:endParaRPr>
          </a:p>
          <a:p>
            <a:pPr lvl="1"/>
            <a:endParaRPr lang="en-US" altLang="ja-JP" sz="3000" dirty="0">
              <a:latin typeface="UD Digi Kyokasho NK-R"/>
              <a:ea typeface="UD Digi Kyokasho NK-R"/>
              <a:cs typeface="+mn-lt"/>
            </a:endParaRPr>
          </a:p>
          <a:p>
            <a:pPr lvl="1"/>
            <a:endParaRPr lang="en-US" altLang="ja-JP" sz="3000" dirty="0">
              <a:latin typeface="UD Digi Kyokasho NK-R"/>
              <a:ea typeface="UD Digi Kyokasho NK-R"/>
              <a:cs typeface="+mn-lt"/>
            </a:endParaRPr>
          </a:p>
          <a:p>
            <a:endParaRPr lang="ja-JP" altLang="en-US" sz="3200" dirty="0">
              <a:solidFill>
                <a:srgbClr val="FF0000"/>
              </a:solidFill>
              <a:latin typeface="UD Digi Kyokasho NK-R"/>
              <a:ea typeface="UD Digi Kyokasho NK-R"/>
              <a:cs typeface="+mn-lt"/>
            </a:endParaRPr>
          </a:p>
          <a:p>
            <a:endParaRPr lang="ja-JP" altLang="en-US" sz="2400" dirty="0">
              <a:latin typeface="UD Digi Kyokasho NK-R"/>
              <a:ea typeface="UD Digi Kyokasho NK-R"/>
              <a:cs typeface="+mn-lt"/>
            </a:endParaRPr>
          </a:p>
          <a:p>
            <a:endParaRPr lang="ja-JP" altLang="en-US" sz="2400" dirty="0">
              <a:latin typeface="UD Digi Kyokasho NK-R"/>
              <a:ea typeface="UD Digi Kyokasho NK-R"/>
              <a:cs typeface="+mn-lt"/>
            </a:endParaRPr>
          </a:p>
          <a:p>
            <a:endParaRPr lang="ja-JP" sz="2400" dirty="0">
              <a:latin typeface="UD Digi Kyokasho NK-R"/>
              <a:ea typeface="UD Digi Kyokasho NK-R"/>
              <a:cs typeface="Calibri" panose="020F0502020204030204"/>
            </a:endParaRPr>
          </a:p>
        </p:txBody>
      </p:sp>
      <p:pic>
        <p:nvPicPr>
          <p:cNvPr id="5" name="グラフィックス 5" descr="教室">
            <a:extLst>
              <a:ext uri="{FF2B5EF4-FFF2-40B4-BE49-F238E27FC236}">
                <a16:creationId xmlns:a16="http://schemas.microsoft.com/office/drawing/2014/main" id="{8D19563C-F894-4984-92E5-BEEF3B95875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5846" y="2872064"/>
            <a:ext cx="2928114" cy="2928114"/>
          </a:xfrm>
          <a:prstGeom prst="rect">
            <a:avLst/>
          </a:prstGeom>
        </p:spPr>
      </p:pic>
    </p:spTree>
    <p:extLst>
      <p:ext uri="{BB962C8B-B14F-4D97-AF65-F5344CB8AC3E}">
        <p14:creationId xmlns:p14="http://schemas.microsoft.com/office/powerpoint/2010/main" val="353815318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065092-20DC-49E3-81CF-B044AE9412EF}"/>
              </a:ext>
            </a:extLst>
          </p:cNvPr>
          <p:cNvSpPr>
            <a:spLocks noGrp="1"/>
          </p:cNvSpPr>
          <p:nvPr>
            <p:ph type="title"/>
          </p:nvPr>
        </p:nvSpPr>
        <p:spPr>
          <a:xfrm>
            <a:off x="487680" y="2319338"/>
            <a:ext cx="9144000" cy="1381188"/>
          </a:xfrm>
        </p:spPr>
        <p:txBody>
          <a:bodyPr vert="horz" lIns="91440" tIns="45720" rIns="91440" bIns="45720" rtlCol="0" anchor="ctr">
            <a:normAutofit/>
          </a:bodyPr>
          <a:lstStyle/>
          <a:p>
            <a:pPr algn="ctr"/>
            <a:r>
              <a:rPr lang="ja-JP" altLang="en-US" sz="5400" b="1" kern="1200" dirty="0">
                <a:solidFill>
                  <a:schemeClr val="tx1"/>
                </a:solidFill>
                <a:latin typeface="UD Digi Kyokasho NK-R"/>
                <a:ea typeface="UD Digi Kyokasho NK-R"/>
              </a:rPr>
              <a:t>知識と技術の両方が必要</a:t>
            </a:r>
          </a:p>
        </p:txBody>
      </p:sp>
    </p:spTree>
    <p:extLst>
      <p:ext uri="{BB962C8B-B14F-4D97-AF65-F5344CB8AC3E}">
        <p14:creationId xmlns:p14="http://schemas.microsoft.com/office/powerpoint/2010/main" val="154215855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65CDC9-1D29-422F-8168-944737303014}"/>
              </a:ext>
            </a:extLst>
          </p:cNvPr>
          <p:cNvSpPr>
            <a:spLocks noGrp="1"/>
          </p:cNvSpPr>
          <p:nvPr>
            <p:ph type="title"/>
          </p:nvPr>
        </p:nvSpPr>
        <p:spPr>
          <a:xfrm>
            <a:off x="548640" y="629921"/>
            <a:ext cx="8808720" cy="1798321"/>
          </a:xfrm>
        </p:spPr>
        <p:txBody>
          <a:bodyPr>
            <a:normAutofit fontScale="90000"/>
          </a:bodyPr>
          <a:lstStyle/>
          <a:p>
            <a:r>
              <a:rPr lang="ja-JP" sz="4000" b="1" dirty="0">
                <a:solidFill>
                  <a:schemeClr val="tx1"/>
                </a:solidFill>
                <a:latin typeface="UD Digi Kyokasho NK-R"/>
                <a:ea typeface="UD Digi Kyokasho NK-R"/>
                <a:cs typeface="+mj-lt"/>
              </a:rPr>
              <a:t>文法をそのまま教えるだけでは使えない</a:t>
            </a:r>
            <a:br>
              <a:rPr lang="ja-JP" altLang="en-US" sz="4000" b="1" dirty="0">
                <a:solidFill>
                  <a:schemeClr val="tx1"/>
                </a:solidFill>
                <a:latin typeface="UD Digi Kyokasho NK-R"/>
                <a:ea typeface="UD Digi Kyokasho NK-R"/>
                <a:cs typeface="+mj-lt"/>
              </a:rPr>
            </a:br>
            <a:r>
              <a:rPr lang="ja-JP" sz="4000" b="1" dirty="0">
                <a:solidFill>
                  <a:schemeClr val="tx1"/>
                </a:solidFill>
                <a:latin typeface="UD Digi Kyokasho NK-R"/>
                <a:ea typeface="UD Digi Kyokasho NK-R"/>
                <a:cs typeface="+mj-lt"/>
              </a:rPr>
              <a:t>使えるようにするには、言語習得に関する知識が必要</a:t>
            </a:r>
            <a:endParaRPr lang="ja-JP" sz="4000" b="1" dirty="0">
              <a:solidFill>
                <a:schemeClr val="tx1"/>
              </a:solidFill>
              <a:latin typeface="UD Digi Kyokasho NK-R"/>
              <a:ea typeface="UD Digi Kyokasho NK-R"/>
            </a:endParaRPr>
          </a:p>
        </p:txBody>
      </p:sp>
      <p:sp>
        <p:nvSpPr>
          <p:cNvPr id="3" name="コンテンツ プレースホルダー 2">
            <a:extLst>
              <a:ext uri="{FF2B5EF4-FFF2-40B4-BE49-F238E27FC236}">
                <a16:creationId xmlns:a16="http://schemas.microsoft.com/office/drawing/2014/main" id="{396C1E00-1A97-477D-BC9E-AD3D7BE07134}"/>
              </a:ext>
            </a:extLst>
          </p:cNvPr>
          <p:cNvSpPr>
            <a:spLocks noGrp="1"/>
          </p:cNvSpPr>
          <p:nvPr>
            <p:ph idx="1"/>
          </p:nvPr>
        </p:nvSpPr>
        <p:spPr>
          <a:xfrm>
            <a:off x="548640" y="2164080"/>
            <a:ext cx="9068326" cy="4226210"/>
          </a:xfrm>
        </p:spPr>
        <p:txBody>
          <a:bodyPr vert="horz" lIns="91440" tIns="45720" rIns="91440" bIns="45720" rtlCol="0">
            <a:normAutofit fontScale="85000" lnSpcReduction="10000"/>
          </a:bodyPr>
          <a:lstStyle/>
          <a:p>
            <a:pPr marL="0" indent="0">
              <a:buNone/>
            </a:pPr>
            <a:endParaRPr lang="ja-JP" altLang="en-US" sz="2000" dirty="0">
              <a:latin typeface="UD Digi Kyokasho NK-R"/>
              <a:ea typeface="UD Digi Kyokasho NK-R"/>
              <a:cs typeface="+mn-lt"/>
            </a:endParaRPr>
          </a:p>
          <a:p>
            <a:pPr marL="0" indent="0">
              <a:buNone/>
            </a:pPr>
            <a:r>
              <a:rPr lang="ja-JP" sz="3500" dirty="0">
                <a:latin typeface="UD Digi Kyokasho NK-R"/>
                <a:ea typeface="UD Digi Kyokasho NK-R"/>
                <a:cs typeface="+mn-lt"/>
              </a:rPr>
              <a:t>例）</a:t>
            </a:r>
            <a:endParaRPr lang="ja-JP" altLang="en-US" sz="3500" dirty="0">
              <a:latin typeface="UD Digi Kyokasho NK-R"/>
              <a:ea typeface="UD Digi Kyokasho NK-R"/>
              <a:cs typeface="+mn-lt"/>
            </a:endParaRPr>
          </a:p>
          <a:p>
            <a:r>
              <a:rPr lang="ja-JP" sz="3500" dirty="0">
                <a:latin typeface="UD Digi Kyokasho NK-R"/>
                <a:ea typeface="UD Digi Kyokasho NK-R"/>
                <a:cs typeface="+mn-lt"/>
              </a:rPr>
              <a:t>類義語，類形語を初出でまとめて教えない方がよい</a:t>
            </a:r>
            <a:r>
              <a:rPr lang="ja-JP" altLang="en-US" sz="3500" dirty="0">
                <a:latin typeface="UD Digi Kyokasho NK-R"/>
                <a:ea typeface="UD Digi Kyokasho NK-R"/>
                <a:cs typeface="+mn-lt"/>
              </a:rPr>
              <a:t> </a:t>
            </a:r>
          </a:p>
          <a:p>
            <a:r>
              <a:rPr lang="ja-JP" sz="3500" dirty="0">
                <a:latin typeface="UD Digi Kyokasho NK-R"/>
                <a:ea typeface="UD Digi Kyokasho NK-R"/>
                <a:cs typeface="+mn-lt"/>
              </a:rPr>
              <a:t>どのぐらいの頻度／密度で出会えば習得できるか </a:t>
            </a:r>
            <a:endParaRPr lang="ja-JP" altLang="en-US" sz="3500" dirty="0">
              <a:latin typeface="UD Digi Kyokasho NK-R"/>
              <a:ea typeface="UD Digi Kyokasho NK-R"/>
              <a:cs typeface="+mn-lt"/>
            </a:endParaRPr>
          </a:p>
          <a:p>
            <a:r>
              <a:rPr lang="ja-JP" sz="3500" dirty="0">
                <a:latin typeface="UD Digi Kyokasho NK-R"/>
                <a:ea typeface="UD Digi Kyokasho NK-R"/>
                <a:cs typeface="+mn-lt"/>
              </a:rPr>
              <a:t>意識が向いている場合とそうでない場合でどう違うか </a:t>
            </a:r>
            <a:endParaRPr lang="ja-JP" altLang="en-US" sz="3500" dirty="0">
              <a:latin typeface="UD Digi Kyokasho NK-R"/>
              <a:ea typeface="UD Digi Kyokasho NK-R"/>
              <a:cs typeface="+mn-lt"/>
            </a:endParaRPr>
          </a:p>
          <a:p>
            <a:r>
              <a:rPr lang="ja-JP" sz="3500" dirty="0">
                <a:latin typeface="UD Digi Kyokasho NK-R"/>
                <a:ea typeface="UD Digi Kyokasho NK-R"/>
                <a:cs typeface="+mn-lt"/>
              </a:rPr>
              <a:t>アンダーラインにはどの程度効果があるか </a:t>
            </a:r>
            <a:endParaRPr lang="en-US" altLang="ja-JP" sz="3500" dirty="0">
              <a:latin typeface="UD Digi Kyokasho NK-R"/>
              <a:ea typeface="UD Digi Kyokasho NK-R"/>
              <a:cs typeface="+mn-lt"/>
            </a:endParaRPr>
          </a:p>
          <a:p>
            <a:r>
              <a:rPr lang="ja-JP" altLang="en-US" sz="3500" dirty="0">
                <a:latin typeface="UD Digi Kyokasho NK-R"/>
                <a:ea typeface="UD Digi Kyokasho NK-R"/>
                <a:cs typeface="+mn-lt"/>
              </a:rPr>
              <a:t>文法習得と語彙習得はどうかかわっているか</a:t>
            </a:r>
            <a:endParaRPr lang="en-US" altLang="ja-JP" sz="3500" dirty="0">
              <a:latin typeface="UD Digi Kyokasho NK-R"/>
              <a:ea typeface="UD Digi Kyokasho NK-R"/>
              <a:cs typeface="+mn-lt"/>
            </a:endParaRPr>
          </a:p>
          <a:p>
            <a:pPr marL="0" indent="0">
              <a:buNone/>
            </a:pPr>
            <a:r>
              <a:rPr lang="ja-JP" altLang="en-US" sz="3500" dirty="0">
                <a:latin typeface="UD Digi Kyokasho NK-R"/>
                <a:ea typeface="UD Digi Kyokasho NK-R"/>
                <a:cs typeface="+mn-lt"/>
              </a:rPr>
              <a:t>　　　　　　　　　　　　　　　　　　　　　　　　　　　　　　　　　　　　　　　　等々</a:t>
            </a:r>
            <a:endParaRPr lang="ja-JP" sz="3500" dirty="0">
              <a:latin typeface="UD Digi Kyokasho NK-R"/>
              <a:ea typeface="UD Digi Kyokasho NK-R"/>
              <a:cs typeface="Calibri" panose="020F0502020204030204"/>
            </a:endParaRPr>
          </a:p>
        </p:txBody>
      </p:sp>
    </p:spTree>
    <p:extLst>
      <p:ext uri="{BB962C8B-B14F-4D97-AF65-F5344CB8AC3E}">
        <p14:creationId xmlns:p14="http://schemas.microsoft.com/office/powerpoint/2010/main" val="184471852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500"/>
                                        <p:tgtEl>
                                          <p:spTgt spid="3">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Office Theme">
  <a:themeElements>
    <a:clrScheme name="ユーザー定義 1">
      <a:dk1>
        <a:sysClr val="windowText" lastClr="000000"/>
      </a:dk1>
      <a:lt1>
        <a:sysClr val="window" lastClr="FFFFFF"/>
      </a:lt1>
      <a:dk2>
        <a:srgbClr val="335B74"/>
      </a:dk2>
      <a:lt2>
        <a:srgbClr val="DFE3E5"/>
      </a:lt2>
      <a:accent1>
        <a:srgbClr val="A4DEF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シャボン">
  <a:themeElements>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シャボン">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シャボン">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基礎">
  <a:themeElements>
    <a:clrScheme name="基礎">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基礎">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基礎">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4.xml><?xml version="1.0" encoding="utf-8"?>
<a:theme xmlns:a="http://schemas.openxmlformats.org/drawingml/2006/main" name="縞模様">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縞模様">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縞模様">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7CF026C-957E-4F4E-893C-D02C23AB6317}"/>
    </a:ext>
  </a:extLst>
</a:theme>
</file>

<file path=ppt/theme/theme5.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6.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Override1.xml><?xml version="1.0" encoding="utf-8"?>
<a:themeOverride xmlns:a="http://schemas.openxmlformats.org/drawingml/2006/main">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10.xml><?xml version="1.0" encoding="utf-8"?>
<a:themeOverride xmlns:a="http://schemas.openxmlformats.org/drawingml/2006/main">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11.xml><?xml version="1.0" encoding="utf-8"?>
<a:themeOverride xmlns:a="http://schemas.openxmlformats.org/drawingml/2006/main">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2.xml><?xml version="1.0" encoding="utf-8"?>
<a:themeOverride xmlns:a="http://schemas.openxmlformats.org/drawingml/2006/main">
  <a:clrScheme name="赤味がかったオレンジ">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themeOverride>
</file>

<file path=ppt/theme/themeOverride13.xml><?xml version="1.0" encoding="utf-8"?>
<a:themeOverride xmlns:a="http://schemas.openxmlformats.org/drawingml/2006/main">
  <a:clrScheme name="赤味がかったオレンジ">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themeOverride>
</file>

<file path=ppt/theme/themeOverride14.xml><?xml version="1.0" encoding="utf-8"?>
<a:themeOverride xmlns:a="http://schemas.openxmlformats.org/drawingml/2006/main">
  <a:clrScheme name="赤味がかったオレンジ">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themeOverride>
</file>

<file path=ppt/theme/themeOverride15.xml><?xml version="1.0" encoding="utf-8"?>
<a:themeOverride xmlns:a="http://schemas.openxmlformats.org/drawingml/2006/main">
  <a:clrScheme name="赤味がかったオレンジ">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themeOverride>
</file>

<file path=ppt/theme/themeOverride16.xml><?xml version="1.0" encoding="utf-8"?>
<a:themeOverride xmlns:a="http://schemas.openxmlformats.org/drawingml/2006/main">
  <a:clrScheme name="赤味がかったオレンジ">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themeOverride>
</file>

<file path=ppt/theme/themeOverride17.xml><?xml version="1.0" encoding="utf-8"?>
<a:themeOverride xmlns:a="http://schemas.openxmlformats.org/drawingml/2006/main">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18.xml><?xml version="1.0" encoding="utf-8"?>
<a:themeOverride xmlns:a="http://schemas.openxmlformats.org/drawingml/2006/main">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19.xml><?xml version="1.0" encoding="utf-8"?>
<a:themeOverride xmlns:a="http://schemas.openxmlformats.org/drawingml/2006/main">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2.xml><?xml version="1.0" encoding="utf-8"?>
<a:themeOverride xmlns:a="http://schemas.openxmlformats.org/drawingml/2006/main">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20.xml><?xml version="1.0" encoding="utf-8"?>
<a:themeOverride xmlns:a="http://schemas.openxmlformats.org/drawingml/2006/main">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21.xml><?xml version="1.0" encoding="utf-8"?>
<a:themeOverride xmlns:a="http://schemas.openxmlformats.org/drawingml/2006/main">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22.xml><?xml version="1.0" encoding="utf-8"?>
<a:themeOverride xmlns:a="http://schemas.openxmlformats.org/drawingml/2006/main">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23.xml><?xml version="1.0" encoding="utf-8"?>
<a:themeOverride xmlns:a="http://schemas.openxmlformats.org/drawingml/2006/main">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24.xml><?xml version="1.0" encoding="utf-8"?>
<a:themeOverride xmlns:a="http://schemas.openxmlformats.org/drawingml/2006/main">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25.xml><?xml version="1.0" encoding="utf-8"?>
<a:themeOverride xmlns:a="http://schemas.openxmlformats.org/drawingml/2006/main">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26.xml><?xml version="1.0" encoding="utf-8"?>
<a:themeOverride xmlns:a="http://schemas.openxmlformats.org/drawingml/2006/main">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27.xml><?xml version="1.0" encoding="utf-8"?>
<a:themeOverride xmlns:a="http://schemas.openxmlformats.org/drawingml/2006/main">
  <a:clrScheme name="ユーザー定義 3">
    <a:dk1>
      <a:sysClr val="windowText" lastClr="000000"/>
    </a:dk1>
    <a:lt1>
      <a:sysClr val="window" lastClr="FFFFFF"/>
    </a:lt1>
    <a:dk2>
      <a:srgbClr val="FFCCFF"/>
    </a:dk2>
    <a:lt2>
      <a:srgbClr val="DFE3E5"/>
    </a:lt2>
    <a:accent1>
      <a:srgbClr val="FFCCFF"/>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28.xml><?xml version="1.0" encoding="utf-8"?>
<a:themeOverride xmlns:a="http://schemas.openxmlformats.org/drawingml/2006/main">
  <a:clrScheme name="ユーザー定義 3">
    <a:dk1>
      <a:sysClr val="windowText" lastClr="000000"/>
    </a:dk1>
    <a:lt1>
      <a:sysClr val="window" lastClr="FFFFFF"/>
    </a:lt1>
    <a:dk2>
      <a:srgbClr val="FFCCFF"/>
    </a:dk2>
    <a:lt2>
      <a:srgbClr val="DFE3E5"/>
    </a:lt2>
    <a:accent1>
      <a:srgbClr val="FFCCFF"/>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29.xml><?xml version="1.0" encoding="utf-8"?>
<a:themeOverride xmlns:a="http://schemas.openxmlformats.org/drawingml/2006/main">
  <a:clrScheme name="ユーザー定義 3">
    <a:dk1>
      <a:sysClr val="windowText" lastClr="000000"/>
    </a:dk1>
    <a:lt1>
      <a:sysClr val="window" lastClr="FFFFFF"/>
    </a:lt1>
    <a:dk2>
      <a:srgbClr val="FFCCFF"/>
    </a:dk2>
    <a:lt2>
      <a:srgbClr val="DFE3E5"/>
    </a:lt2>
    <a:accent1>
      <a:srgbClr val="FFCCFF"/>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3.xml><?xml version="1.0" encoding="utf-8"?>
<a:themeOverride xmlns:a="http://schemas.openxmlformats.org/drawingml/2006/main">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30.xml><?xml version="1.0" encoding="utf-8"?>
<a:themeOverride xmlns:a="http://schemas.openxmlformats.org/drawingml/2006/main">
  <a:clrScheme name="ユーザー定義 3">
    <a:dk1>
      <a:sysClr val="windowText" lastClr="000000"/>
    </a:dk1>
    <a:lt1>
      <a:sysClr val="window" lastClr="FFFFFF"/>
    </a:lt1>
    <a:dk2>
      <a:srgbClr val="FFCCFF"/>
    </a:dk2>
    <a:lt2>
      <a:srgbClr val="DFE3E5"/>
    </a:lt2>
    <a:accent1>
      <a:srgbClr val="FFCCFF"/>
    </a:accent1>
    <a:accent2>
      <a:srgbClr val="2683C6"/>
    </a:accent2>
    <a:accent3>
      <a:srgbClr val="27CED7"/>
    </a:accent3>
    <a:accent4>
      <a:srgbClr val="42BA97"/>
    </a:accent4>
    <a:accent5>
      <a:srgbClr val="3E8853"/>
    </a:accent5>
    <a:accent6>
      <a:srgbClr val="62A39F"/>
    </a:accent6>
    <a:hlink>
      <a:srgbClr val="6EAC1C"/>
    </a:hlink>
    <a:folHlink>
      <a:srgbClr val="B26B02"/>
    </a:folHlink>
  </a:clrScheme>
</a:themeOverride>
</file>

<file path=ppt/theme/themeOverride4.xml><?xml version="1.0" encoding="utf-8"?>
<a:themeOverride xmlns:a="http://schemas.openxmlformats.org/drawingml/2006/main">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5.xml><?xml version="1.0" encoding="utf-8"?>
<a:themeOverride xmlns:a="http://schemas.openxmlformats.org/drawingml/2006/main">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6.xml><?xml version="1.0" encoding="utf-8"?>
<a:themeOverride xmlns:a="http://schemas.openxmlformats.org/drawingml/2006/main">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7.xml><?xml version="1.0" encoding="utf-8"?>
<a:themeOverride xmlns:a="http://schemas.openxmlformats.org/drawingml/2006/main">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8.xml><?xml version="1.0" encoding="utf-8"?>
<a:themeOverride xmlns:a="http://schemas.openxmlformats.org/drawingml/2006/main">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9.xml><?xml version="1.0" encoding="utf-8"?>
<a:themeOverride xmlns:a="http://schemas.openxmlformats.org/drawingml/2006/main">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otalTime>1993</TotalTime>
  <Words>2550</Words>
  <Application>Microsoft Office PowerPoint</Application>
  <PresentationFormat>ワイド画面</PresentationFormat>
  <Paragraphs>293</Paragraphs>
  <Slides>49</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6</vt:i4>
      </vt:variant>
      <vt:variant>
        <vt:lpstr>スライド タイトル</vt:lpstr>
      </vt:variant>
      <vt:variant>
        <vt:i4>49</vt:i4>
      </vt:variant>
    </vt:vector>
  </HeadingPairs>
  <TitlesOfParts>
    <vt:vector size="69" baseType="lpstr">
      <vt:lpstr>UD Digi Kyokasho NK-B</vt:lpstr>
      <vt:lpstr>UD Digi Kyokasho NK-R</vt:lpstr>
      <vt:lpstr>UD デジタル 教科書体 NK-R</vt:lpstr>
      <vt:lpstr>游明朝</vt:lpstr>
      <vt:lpstr>Arial</vt:lpstr>
      <vt:lpstr>Calibri</vt:lpstr>
      <vt:lpstr>Calibri Light</vt:lpstr>
      <vt:lpstr>Century Gothic</vt:lpstr>
      <vt:lpstr>Corbel</vt:lpstr>
      <vt:lpstr>Garamond</vt:lpstr>
      <vt:lpstr>Rockwell</vt:lpstr>
      <vt:lpstr>Trebuchet MS</vt:lpstr>
      <vt:lpstr>Wingdings</vt:lpstr>
      <vt:lpstr>Wingdings 3</vt:lpstr>
      <vt:lpstr>Office Theme</vt:lpstr>
      <vt:lpstr>シャボン</vt:lpstr>
      <vt:lpstr>基礎</vt:lpstr>
      <vt:lpstr>縞模様</vt:lpstr>
      <vt:lpstr>ファセット</vt:lpstr>
      <vt:lpstr>1_Office Theme</vt:lpstr>
      <vt:lpstr> 日本語教育の仕事と 応用言語学</vt:lpstr>
      <vt:lpstr>本日のお話</vt:lpstr>
      <vt:lpstr>日本語教育は 理解されにくい仕事</vt:lpstr>
      <vt:lpstr>よくある誤解１</vt:lpstr>
      <vt:lpstr>よくある誤解２</vt:lpstr>
      <vt:lpstr>日本語ナショナリズムには反発を感じる </vt:lpstr>
      <vt:lpstr>よくある日本語教師本に紹介されていること</vt:lpstr>
      <vt:lpstr>知識と技術の両方が必要</vt:lpstr>
      <vt:lpstr>文法をそのまま教えるだけでは使えない 使えるようにするには、言語習得に関する知識が必要</vt:lpstr>
      <vt:lpstr>自動車の教習所の先生や 水泳のインストラクターとの共通性</vt:lpstr>
      <vt:lpstr>学習者心理への配慮の必要性 （国語教育とも英語教育とも違うところ） </vt:lpstr>
      <vt:lpstr>日本語教育学 （第二言語教育学） の学際性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チームワークと 事務処理の重要性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日本語教育と これからの日本社会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応用言語学 Applied Linguistics とは</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自分の取り組んでいる 研究</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日本語教育の仕事と 応用言語学</dc:title>
  <dc:creator>Daichi Takamatsu</dc:creator>
  <cp:lastModifiedBy>松下 達彦</cp:lastModifiedBy>
  <cp:revision>17</cp:revision>
  <dcterms:created xsi:type="dcterms:W3CDTF">2019-12-05T05:49:03Z</dcterms:created>
  <dcterms:modified xsi:type="dcterms:W3CDTF">2021-01-22T13:53:09Z</dcterms:modified>
</cp:coreProperties>
</file>