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Default Extension="emf" ContentType="image/x-emf"/>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embeddings/oleObject1.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embeddings/oleObject2.bin" ContentType="application/vnd.openxmlformats-officedocument.oleObject"/>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embeddings/oleObject3.bin" ContentType="application/vnd.openxmlformats-officedocument.oleObject"/>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5385" r:id="rId1"/>
  </p:sldMasterIdLst>
  <p:notesMasterIdLst>
    <p:notesMasterId r:id="rId36"/>
  </p:notesMasterIdLst>
  <p:handoutMasterIdLst>
    <p:handoutMasterId r:id="rId37"/>
  </p:handoutMasterIdLst>
  <p:sldIdLst>
    <p:sldId id="256" r:id="rId2"/>
    <p:sldId id="367" r:id="rId3"/>
    <p:sldId id="368" r:id="rId4"/>
    <p:sldId id="369" r:id="rId5"/>
    <p:sldId id="370" r:id="rId6"/>
    <p:sldId id="372" r:id="rId7"/>
    <p:sldId id="373" r:id="rId8"/>
    <p:sldId id="374" r:id="rId9"/>
    <p:sldId id="375" r:id="rId10"/>
    <p:sldId id="376" r:id="rId11"/>
    <p:sldId id="378" r:id="rId12"/>
    <p:sldId id="379" r:id="rId13"/>
    <p:sldId id="380" r:id="rId14"/>
    <p:sldId id="381" r:id="rId15"/>
    <p:sldId id="382" r:id="rId16"/>
    <p:sldId id="383" r:id="rId17"/>
    <p:sldId id="400" r:id="rId18"/>
    <p:sldId id="403" r:id="rId19"/>
    <p:sldId id="401" r:id="rId20"/>
    <p:sldId id="402" r:id="rId21"/>
    <p:sldId id="385" r:id="rId22"/>
    <p:sldId id="386" r:id="rId23"/>
    <p:sldId id="387" r:id="rId24"/>
    <p:sldId id="388" r:id="rId25"/>
    <p:sldId id="389" r:id="rId26"/>
    <p:sldId id="404" r:id="rId27"/>
    <p:sldId id="390" r:id="rId28"/>
    <p:sldId id="391" r:id="rId29"/>
    <p:sldId id="392" r:id="rId30"/>
    <p:sldId id="394" r:id="rId31"/>
    <p:sldId id="405" r:id="rId32"/>
    <p:sldId id="406" r:id="rId33"/>
    <p:sldId id="396" r:id="rId34"/>
    <p:sldId id="397" r:id="rId35"/>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1" name="H OKAWARA" initials="HO" lastIdx="2" clrIdx="0">
    <p:extLst>
      <p:ext uri="{19B8F6BF-5375-455C-9EA6-DF929625EA0E}">
        <p15:presenceInfo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userId="0a8b7c7adc3e48c9" providerId="Windows Live"/>
      </p:ext>
    </p:extLst>
  </p:cmAuthor>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B9B8"/>
    <a:srgbClr val="FFE6E6"/>
    <a:srgbClr val="B3A2C7"/>
    <a:srgbClr val="FFFFCC"/>
    <a:srgbClr val="FFCCCC"/>
    <a:srgbClr val="4F81BD"/>
    <a:srgbClr val="FFC000"/>
    <a:srgbClr val="9CDEFC"/>
    <a:srgbClr val="F8F896"/>
    <a:srgbClr val="C3ECF4"/>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中間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E171933-4619-4E11-9A3F-F7608DF75F80}" styleName="中間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B9631B5-78F2-41C9-869B-9F39066F8104}" styleName="中間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799B23B-EC83-4686-B30A-512413B5E67A}" styleName="淡色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21485" autoAdjust="0"/>
    <p:restoredTop sz="89354" autoAdjust="0"/>
  </p:normalViewPr>
  <p:slideViewPr>
    <p:cSldViewPr snapToGrid="0" snapToObjects="1">
      <p:cViewPr varScale="1">
        <p:scale>
          <a:sx n="86" d="100"/>
          <a:sy n="86" d="100"/>
        </p:scale>
        <p:origin x="-912"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commentAuthors" Target="commentAuthors.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6F0896-03F6-4949-A87C-F43480CC8758}" type="datetime1">
              <a:rPr lang="ja-JP" altLang="en-US" smtClean="0"/>
              <a:pPr/>
              <a:t>17.5.20</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1C43DD-F927-2340-A518-88E414C9DCED}"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884C3D-9C65-544E-937C-70585C44BE75}" type="datetime1">
              <a:rPr lang="ja-JP" altLang="en-US" smtClean="0"/>
              <a:pPr/>
              <a:t>17.5.20</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DC3527-A964-3348-83B6-AE4D52A14020}"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a:t>対話が必要</a:t>
            </a:r>
            <a:r>
              <a:rPr lang="en-US" altLang="ja-JP" dirty="0"/>
              <a:t>→</a:t>
            </a:r>
            <a:r>
              <a:rPr lang="ja-JP" altLang="en-US" dirty="0"/>
              <a:t>プログラムとは、多様な関係者＋問題を特定の個人や役割に還元できない</a:t>
            </a:r>
            <a:endParaRPr lang="en-US" altLang="ja-JP" dirty="0"/>
          </a:p>
          <a:p>
            <a:r>
              <a:rPr lang="ja-JP" altLang="en-US" dirty="0"/>
              <a:t>これは一プログラム内の対話。</a:t>
            </a:r>
            <a:endParaRPr lang="en-US" altLang="ja-JP" dirty="0"/>
          </a:p>
          <a:p>
            <a:r>
              <a:rPr lang="ja-JP" altLang="en-US" dirty="0"/>
              <a:t>見ているプログラム像が異なる（いわば「異文化」）同士の対話の難しさ。</a:t>
            </a:r>
            <a:r>
              <a:rPr lang="en-US" altLang="ja-JP" dirty="0"/>
              <a:t>→</a:t>
            </a:r>
            <a:r>
              <a:rPr lang="ja-JP" altLang="en-US" dirty="0"/>
              <a:t>そのための道具（テンプレート）</a:t>
            </a:r>
            <a:endParaRPr lang="en-US" altLang="ja-JP" dirty="0"/>
          </a:p>
          <a:p>
            <a:r>
              <a:rPr lang="ja-JP" altLang="en-US" dirty="0"/>
              <a:t>しかし、一つのプログラム内で解決できない問題もある。</a:t>
            </a:r>
            <a:r>
              <a:rPr lang="en-US" altLang="ja-JP" dirty="0"/>
              <a:t>→</a:t>
            </a:r>
            <a:r>
              <a:rPr lang="ja-JP" altLang="en-US" dirty="0"/>
              <a:t>外部との関わりもある。（外部との対話が必要）問題を捉える視点が限られる（別のプログラムとの対話）</a:t>
            </a:r>
            <a:r>
              <a:rPr lang="en-US" altLang="ja-JP" dirty="0"/>
              <a:t>→</a:t>
            </a:r>
            <a:r>
              <a:rPr lang="ja-JP" altLang="en-US" dirty="0"/>
              <a:t>対話の場</a:t>
            </a:r>
            <a:endParaRPr lang="en-US" altLang="ja-JP" dirty="0"/>
          </a:p>
          <a:p>
            <a:r>
              <a:rPr lang="ja-JP" altLang="en-US" dirty="0"/>
              <a:t>対話が問題解決（プログラムの改善）に向けて行われる一方で、対話の参加者の変化（学び）も引き起こす。</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（１）その他の要素：外部の団体やプログラム、上位の組織など</a:t>
            </a:r>
            <a:endParaRPr lang="en-US" altLang="ja-JP" dirty="0" smtClean="0"/>
          </a:p>
          <a:p>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（１）大学や文部科学省の留学生政策、看護介護政策、（地域の多文化共生）</a:t>
            </a:r>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予稿集より「</a:t>
            </a:r>
            <a:r>
              <a:rPr kumimoji="1" lang="ja-JP" altLang="en-US" sz="1200" kern="1200" dirty="0" smtClean="0">
                <a:solidFill>
                  <a:schemeClr val="tx1"/>
                </a:solidFill>
                <a:latin typeface="+mn-lt"/>
                <a:ea typeface="+mn-ea"/>
                <a:cs typeface="+mn-cs"/>
              </a:rPr>
              <a:t>日本語の教え方に習熟してくことだけでなく，</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さまざまな異なる背景を持つ他者との対話の中から自分の実践の意味を問い直していくことも，</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専門家としての日本語教師の重要な「学び」である</a:t>
            </a:r>
            <a:r>
              <a:rPr lang="ja-JP" altLang="en-US" dirty="0" smtClean="0"/>
              <a:t> </a:t>
            </a:r>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r>
              <a:rPr lang="en-US" altLang="ja-JP" smtClean="0"/>
              <a:t>© Hisashi Okawara 2016.5</a:t>
            </a:r>
            <a:endParaRPr lang="ja-JP" altLang="en-US"/>
          </a:p>
        </p:txBody>
      </p:sp>
      <p:sp>
        <p:nvSpPr>
          <p:cNvPr id="5" name="フッター プレースホルダ 4"/>
          <p:cNvSpPr>
            <a:spLocks noGrp="1"/>
          </p:cNvSpPr>
          <p:nvPr>
            <p:ph type="ftr" sz="quarter" idx="11"/>
          </p:nvPr>
        </p:nvSpPr>
        <p:spPr/>
        <p:txBody>
          <a:bodyPr/>
          <a:lstStyle/>
          <a:p>
            <a:r>
              <a:rPr lang="en-US" altLang="ja-JP" smtClean="0"/>
              <a:t>© Hisashi Okawara 2017.5</a:t>
            </a:r>
            <a:endParaRPr lang="ja-JP" altLang="en-US"/>
          </a:p>
        </p:txBody>
      </p:sp>
      <p:sp>
        <p:nvSpPr>
          <p:cNvPr id="6" name="スライド番号プレースホルダ 5"/>
          <p:cNvSpPr>
            <a:spLocks noGrp="1"/>
          </p:cNvSpPr>
          <p:nvPr>
            <p:ph type="sldNum" sz="quarter" idx="12"/>
          </p:nvPr>
        </p:nvSpPr>
        <p:spPr/>
        <p:txBody>
          <a:bodyPr/>
          <a:lstStyle/>
          <a:p>
            <a:pPr algn="r" eaLnBrk="1" latinLnBrk="0" hangingPunct="1"/>
            <a:fld id="{96652B35-718D-4E28-AFEB-B694A3B357E8}" type="slidenum">
              <a:rPr kumimoji="0" lang="en-US" smtClean="0"/>
              <a:pPr algn="r" eaLnBrk="1" latinLnBrk="0" hangingPunct="1"/>
              <a:t>‹#›</a:t>
            </a:fld>
            <a:endParaRPr kumimoji="0" lang="en-US" sz="1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r>
              <a:rPr lang="en-US" altLang="ja-JP" smtClean="0"/>
              <a:t>© Hisashi Okawara 2016.5</a:t>
            </a:r>
            <a:endParaRPr lang="ja-JP" altLang="en-US"/>
          </a:p>
        </p:txBody>
      </p:sp>
      <p:sp>
        <p:nvSpPr>
          <p:cNvPr id="5" name="フッター プレースホルダ 4"/>
          <p:cNvSpPr>
            <a:spLocks noGrp="1"/>
          </p:cNvSpPr>
          <p:nvPr>
            <p:ph type="ftr" sz="quarter" idx="11"/>
          </p:nvPr>
        </p:nvSpPr>
        <p:spPr/>
        <p:txBody>
          <a:bodyPr/>
          <a:lstStyle/>
          <a:p>
            <a:r>
              <a:rPr lang="en-US" altLang="ja-JP" smtClean="0"/>
              <a:t>© Hisashi Okawara 2017.5</a:t>
            </a:r>
            <a:endParaRPr lang="ja-JP" altLang="en-US"/>
          </a:p>
        </p:txBody>
      </p:sp>
      <p:sp>
        <p:nvSpPr>
          <p:cNvPr id="6" name="スライド番号プレースホルダ 5"/>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r>
              <a:rPr lang="en-US" altLang="ja-JP" smtClean="0"/>
              <a:t>© Hisashi Okawara 2016.5</a:t>
            </a:r>
            <a:endParaRPr lang="ja-JP" altLang="en-US"/>
          </a:p>
        </p:txBody>
      </p:sp>
      <p:sp>
        <p:nvSpPr>
          <p:cNvPr id="5" name="フッター プレースホルダ 4"/>
          <p:cNvSpPr>
            <a:spLocks noGrp="1"/>
          </p:cNvSpPr>
          <p:nvPr>
            <p:ph type="ftr" sz="quarter" idx="11"/>
          </p:nvPr>
        </p:nvSpPr>
        <p:spPr/>
        <p:txBody>
          <a:bodyPr/>
          <a:lstStyle/>
          <a:p>
            <a:r>
              <a:rPr lang="en-US" altLang="ja-JP" smtClean="0"/>
              <a:t>© Hisashi Okawara 2017.5</a:t>
            </a:r>
            <a:endParaRPr lang="ja-JP" altLang="en-US"/>
          </a:p>
        </p:txBody>
      </p:sp>
      <p:sp>
        <p:nvSpPr>
          <p:cNvPr id="6" name="スライド番号プレースホルダ 5"/>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r>
              <a:rPr lang="en-US" altLang="ja-JP" smtClean="0"/>
              <a:t>© Hisashi Okawara 2016.5</a:t>
            </a:r>
            <a:endParaRPr lang="ja-JP" altLang="en-US"/>
          </a:p>
        </p:txBody>
      </p:sp>
      <p:sp>
        <p:nvSpPr>
          <p:cNvPr id="5" name="フッター プレースホルダ 4"/>
          <p:cNvSpPr>
            <a:spLocks noGrp="1"/>
          </p:cNvSpPr>
          <p:nvPr>
            <p:ph type="ftr" sz="quarter" idx="11"/>
          </p:nvPr>
        </p:nvSpPr>
        <p:spPr/>
        <p:txBody>
          <a:bodyPr/>
          <a:lstStyle/>
          <a:p>
            <a:r>
              <a:rPr lang="en-US" altLang="ja-JP" smtClean="0"/>
              <a:t>© Hisashi Okawara 2017.5</a:t>
            </a:r>
            <a:endParaRPr lang="ja-JP" altLang="en-US"/>
          </a:p>
        </p:txBody>
      </p:sp>
      <p:sp>
        <p:nvSpPr>
          <p:cNvPr id="6" name="スライド番号プレースホルダ 5"/>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r>
              <a:rPr lang="en-US" altLang="ja-JP" smtClean="0"/>
              <a:t>© Hisashi Okawara 2016.5</a:t>
            </a:r>
            <a:endParaRPr lang="ja-JP" altLang="en-US"/>
          </a:p>
        </p:txBody>
      </p:sp>
      <p:sp>
        <p:nvSpPr>
          <p:cNvPr id="5" name="フッター プレースホルダ 4"/>
          <p:cNvSpPr>
            <a:spLocks noGrp="1"/>
          </p:cNvSpPr>
          <p:nvPr>
            <p:ph type="ftr" sz="quarter" idx="11"/>
          </p:nvPr>
        </p:nvSpPr>
        <p:spPr/>
        <p:txBody>
          <a:bodyPr/>
          <a:lstStyle/>
          <a:p>
            <a:r>
              <a:rPr lang="en-US" altLang="ja-JP" smtClean="0"/>
              <a:t>© Hisashi Okawara 2017.5</a:t>
            </a:r>
            <a:endParaRPr lang="ja-JP" altLang="en-US"/>
          </a:p>
        </p:txBody>
      </p:sp>
      <p:sp>
        <p:nvSpPr>
          <p:cNvPr id="6" name="スライド番号プレースホルダ 5"/>
          <p:cNvSpPr>
            <a:spLocks noGrp="1"/>
          </p:cNvSpPr>
          <p:nvPr>
            <p:ph type="sldNum" sz="quarter" idx="12"/>
          </p:nvPr>
        </p:nvSpPr>
        <p:spPr/>
        <p:txBody>
          <a:bodyPr/>
          <a:lstStyle/>
          <a:p>
            <a:fld id="{CBF14F85-A994-48A2-9419-7B6980C315A3}" type="slidenum">
              <a:rPr kumimoji="0" lang="ja-JP" altLang="en-US" smtClean="0"/>
              <a:pPr/>
              <a:t>‹#›</a:t>
            </a:fld>
            <a:endParaRPr kumimoji="0"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r>
              <a:rPr lang="en-US" altLang="ja-JP" smtClean="0"/>
              <a:t>© Hisashi Okawara 2016.5</a:t>
            </a:r>
            <a:endParaRPr lang="ja-JP" altLang="en-US"/>
          </a:p>
        </p:txBody>
      </p:sp>
      <p:sp>
        <p:nvSpPr>
          <p:cNvPr id="6" name="フッター プレースホルダ 5"/>
          <p:cNvSpPr>
            <a:spLocks noGrp="1"/>
          </p:cNvSpPr>
          <p:nvPr>
            <p:ph type="ftr" sz="quarter" idx="11"/>
          </p:nvPr>
        </p:nvSpPr>
        <p:spPr/>
        <p:txBody>
          <a:bodyPr/>
          <a:lstStyle/>
          <a:p>
            <a:r>
              <a:rPr lang="en-US" altLang="ja-JP" smtClean="0"/>
              <a:t>© Hisashi Okawara 2017.5</a:t>
            </a:r>
            <a:endParaRPr lang="ja-JP" altLang="en-US"/>
          </a:p>
        </p:txBody>
      </p:sp>
      <p:sp>
        <p:nvSpPr>
          <p:cNvPr id="7" name="スライド番号プレースホルダ 6"/>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r>
              <a:rPr lang="en-US" altLang="ja-JP" smtClean="0"/>
              <a:t>© Hisashi Okawara 2016.5</a:t>
            </a:r>
            <a:endParaRPr lang="ja-JP" altLang="en-US"/>
          </a:p>
        </p:txBody>
      </p:sp>
      <p:sp>
        <p:nvSpPr>
          <p:cNvPr id="8" name="フッター プレースホルダ 7"/>
          <p:cNvSpPr>
            <a:spLocks noGrp="1"/>
          </p:cNvSpPr>
          <p:nvPr>
            <p:ph type="ftr" sz="quarter" idx="11"/>
          </p:nvPr>
        </p:nvSpPr>
        <p:spPr/>
        <p:txBody>
          <a:bodyPr/>
          <a:lstStyle/>
          <a:p>
            <a:r>
              <a:rPr lang="en-US" altLang="ja-JP" smtClean="0"/>
              <a:t>© Hisashi Okawara 2017.5</a:t>
            </a:r>
            <a:endParaRPr lang="ja-JP" altLang="en-US"/>
          </a:p>
        </p:txBody>
      </p:sp>
      <p:sp>
        <p:nvSpPr>
          <p:cNvPr id="9" name="スライド番号プレースホルダ 8"/>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r>
              <a:rPr lang="en-US" altLang="ja-JP" smtClean="0"/>
              <a:t>© Hisashi Okawara 2016.5</a:t>
            </a:r>
            <a:endParaRPr lang="ja-JP" altLang="en-US"/>
          </a:p>
        </p:txBody>
      </p:sp>
      <p:sp>
        <p:nvSpPr>
          <p:cNvPr id="4" name="フッター プレースホルダ 3"/>
          <p:cNvSpPr>
            <a:spLocks noGrp="1"/>
          </p:cNvSpPr>
          <p:nvPr>
            <p:ph type="ftr" sz="quarter" idx="11"/>
          </p:nvPr>
        </p:nvSpPr>
        <p:spPr/>
        <p:txBody>
          <a:bodyPr/>
          <a:lstStyle/>
          <a:p>
            <a:r>
              <a:rPr lang="en-US" altLang="ja-JP" smtClean="0"/>
              <a:t>© Hisashi Okawara 2017.5</a:t>
            </a:r>
            <a:endParaRPr lang="ja-JP" altLang="en-US"/>
          </a:p>
        </p:txBody>
      </p:sp>
      <p:sp>
        <p:nvSpPr>
          <p:cNvPr id="5" name="スライド番号プレースホルダ 4"/>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r>
              <a:rPr lang="en-US" altLang="ja-JP" smtClean="0"/>
              <a:t>© Hisashi Okawara 2016.5</a:t>
            </a:r>
            <a:endParaRPr lang="ja-JP" altLang="en-US"/>
          </a:p>
        </p:txBody>
      </p:sp>
      <p:sp>
        <p:nvSpPr>
          <p:cNvPr id="3" name="フッター プレースホルダ 2"/>
          <p:cNvSpPr>
            <a:spLocks noGrp="1"/>
          </p:cNvSpPr>
          <p:nvPr>
            <p:ph type="ftr" sz="quarter" idx="11"/>
          </p:nvPr>
        </p:nvSpPr>
        <p:spPr/>
        <p:txBody>
          <a:bodyPr/>
          <a:lstStyle/>
          <a:p>
            <a:r>
              <a:rPr lang="en-US" altLang="ja-JP" smtClean="0"/>
              <a:t>© Hisashi Okawara 2017.5</a:t>
            </a:r>
            <a:endParaRPr lang="ja-JP" altLang="en-US"/>
          </a:p>
        </p:txBody>
      </p:sp>
      <p:sp>
        <p:nvSpPr>
          <p:cNvPr id="4" name="スライド番号プレースホルダ 3"/>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r>
              <a:rPr lang="en-US" altLang="ja-JP" smtClean="0"/>
              <a:t>© Hisashi Okawara 2016.5</a:t>
            </a:r>
            <a:endParaRPr lang="ja-JP" altLang="en-US"/>
          </a:p>
        </p:txBody>
      </p:sp>
      <p:sp>
        <p:nvSpPr>
          <p:cNvPr id="6" name="フッター プレースホルダ 5"/>
          <p:cNvSpPr>
            <a:spLocks noGrp="1"/>
          </p:cNvSpPr>
          <p:nvPr>
            <p:ph type="ftr" sz="quarter" idx="11"/>
          </p:nvPr>
        </p:nvSpPr>
        <p:spPr/>
        <p:txBody>
          <a:bodyPr/>
          <a:lstStyle/>
          <a:p>
            <a:r>
              <a:rPr lang="en-US" altLang="ja-JP" smtClean="0"/>
              <a:t>© Hisashi Okawara 2017.5</a:t>
            </a:r>
            <a:endParaRPr lang="ja-JP" altLang="en-US"/>
          </a:p>
        </p:txBody>
      </p:sp>
      <p:sp>
        <p:nvSpPr>
          <p:cNvPr id="7" name="スライド番号プレースホルダ 6"/>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r>
              <a:rPr lang="en-US" altLang="ja-JP" smtClean="0"/>
              <a:t>© Hisashi Okawara 2016.5</a:t>
            </a:r>
            <a:endParaRPr lang="ja-JP" altLang="en-US"/>
          </a:p>
        </p:txBody>
      </p:sp>
      <p:sp>
        <p:nvSpPr>
          <p:cNvPr id="6" name="フッター プレースホルダ 5"/>
          <p:cNvSpPr>
            <a:spLocks noGrp="1"/>
          </p:cNvSpPr>
          <p:nvPr>
            <p:ph type="ftr" sz="quarter" idx="11"/>
          </p:nvPr>
        </p:nvSpPr>
        <p:spPr/>
        <p:txBody>
          <a:bodyPr/>
          <a:lstStyle/>
          <a:p>
            <a:r>
              <a:rPr lang="en-US" altLang="ja-JP" smtClean="0"/>
              <a:t>© Hisashi Okawara 2017.5</a:t>
            </a:r>
            <a:endParaRPr lang="ja-JP" altLang="en-US"/>
          </a:p>
        </p:txBody>
      </p:sp>
      <p:sp>
        <p:nvSpPr>
          <p:cNvPr id="7" name="スライド番号プレースホルダ 6"/>
          <p:cNvSpPr>
            <a:spLocks noGrp="1"/>
          </p:cNvSpPr>
          <p:nvPr>
            <p:ph type="sldNum" sz="quarter" idx="12"/>
          </p:nvPr>
        </p:nvSpPr>
        <p:spPr/>
        <p:txBody>
          <a:bodyPr/>
          <a:lstStyle/>
          <a:p>
            <a:fld id="{093A991A-EBDD-8944-A856-6CC1BA7E5868}"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smtClean="0"/>
              <a:t>© Hisashi Okawara 2016.5</a:t>
            </a:r>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smtClean="0"/>
              <a:t>© Hisashi Okawara 2017.5</a:t>
            </a: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A991A-EBDD-8944-A856-6CC1BA7E5868}"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9" r:id="rId4"/>
    <p:sldLayoutId id="2147485390" r:id="rId5"/>
    <p:sldLayoutId id="2147485391" r:id="rId6"/>
    <p:sldLayoutId id="2147485392" r:id="rId7"/>
    <p:sldLayoutId id="2147485393" r:id="rId8"/>
    <p:sldLayoutId id="2147485394" r:id="rId9"/>
    <p:sldLayoutId id="2147485395" r:id="rId10"/>
    <p:sldLayoutId id="2147485396" r:id="rId11"/>
  </p:sldLayoutIdLst>
  <p:hf sldNum="0"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17408ui.sakura.ne.jp/tatsum/Pro_Ken/contents.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41700"/>
            <a:ext cx="9144000" cy="2753781"/>
          </a:xfrm>
        </p:spPr>
        <p:txBody>
          <a:bodyPr anchor="t">
            <a:noAutofit/>
          </a:bodyPr>
          <a:lstStyle/>
          <a:p>
            <a:pPr algn="ctr"/>
            <a:r>
              <a:rPr lang="ja-JP" altLang="en-US" sz="4000" dirty="0">
                <a:solidFill>
                  <a:schemeClr val="tx1"/>
                </a:solidFill>
                <a:latin typeface="Osaka"/>
                <a:ea typeface="Osaka"/>
                <a:cs typeface="Osaka"/>
              </a:rPr>
              <a:t>日本語教育プログラムの運営における</a:t>
            </a:r>
            <a:r>
              <a:rPr lang="en-US" altLang="ja-JP" sz="4000" dirty="0">
                <a:solidFill>
                  <a:schemeClr val="tx1"/>
                </a:solidFill>
                <a:latin typeface="Osaka"/>
                <a:ea typeface="Osaka"/>
                <a:cs typeface="Osaka"/>
              </a:rPr>
              <a:t/>
            </a:r>
            <a:br>
              <a:rPr lang="en-US" altLang="ja-JP" sz="4000" dirty="0">
                <a:solidFill>
                  <a:schemeClr val="tx1"/>
                </a:solidFill>
                <a:latin typeface="Osaka"/>
                <a:ea typeface="Osaka"/>
                <a:cs typeface="Osaka"/>
              </a:rPr>
            </a:br>
            <a:r>
              <a:rPr lang="en-US" altLang="ja-JP" sz="1100" dirty="0">
                <a:solidFill>
                  <a:schemeClr val="tx1"/>
                </a:solidFill>
                <a:latin typeface="Osaka"/>
                <a:ea typeface="Osaka"/>
                <a:cs typeface="Osaka"/>
              </a:rPr>
              <a:t/>
            </a:r>
            <a:br>
              <a:rPr lang="en-US" altLang="ja-JP" sz="1100" dirty="0">
                <a:solidFill>
                  <a:schemeClr val="tx1"/>
                </a:solidFill>
                <a:latin typeface="Osaka"/>
                <a:ea typeface="Osaka"/>
                <a:cs typeface="Osaka"/>
              </a:rPr>
            </a:br>
            <a:r>
              <a:rPr lang="ja-JP" altLang="ja-JP" sz="1100" dirty="0">
                <a:solidFill>
                  <a:schemeClr val="tx1"/>
                </a:solidFill>
                <a:latin typeface="Osaka"/>
                <a:ea typeface="Osaka"/>
                <a:cs typeface="Osaka"/>
              </a:rPr>
              <a:t>　</a:t>
            </a:r>
            <a:r>
              <a:rPr lang="en-US" altLang="ja-JP" sz="4800" dirty="0">
                <a:solidFill>
                  <a:schemeClr val="tx1"/>
                </a:solidFill>
                <a:latin typeface="Osaka"/>
                <a:ea typeface="Osaka"/>
                <a:cs typeface="Osaka"/>
              </a:rPr>
              <a:t/>
            </a:r>
            <a:br>
              <a:rPr lang="en-US" altLang="ja-JP" sz="4800" dirty="0">
                <a:solidFill>
                  <a:schemeClr val="tx1"/>
                </a:solidFill>
                <a:latin typeface="Osaka"/>
                <a:ea typeface="Osaka"/>
                <a:cs typeface="Osaka"/>
              </a:rPr>
            </a:br>
            <a:r>
              <a:rPr lang="ja-JP" altLang="en-US" sz="4800" dirty="0">
                <a:solidFill>
                  <a:schemeClr val="tx1"/>
                </a:solidFill>
                <a:latin typeface="Osaka"/>
                <a:ea typeface="Osaka"/>
                <a:cs typeface="Osaka"/>
              </a:rPr>
              <a:t>対話のための「道具」</a:t>
            </a:r>
            <a:r>
              <a:rPr lang="ja-JP" altLang="en-US" sz="4800" dirty="0" smtClean="0">
                <a:solidFill>
                  <a:schemeClr val="tx1"/>
                </a:solidFill>
                <a:latin typeface="Osaka"/>
                <a:ea typeface="Osaka"/>
                <a:cs typeface="Osaka"/>
              </a:rPr>
              <a:t>と</a:t>
            </a:r>
            <a:r>
              <a:rPr lang="en-US" altLang="ja-JP" sz="4800" dirty="0" smtClean="0">
                <a:solidFill>
                  <a:schemeClr val="tx1"/>
                </a:solidFill>
                <a:latin typeface="Osaka"/>
                <a:ea typeface="Osaka"/>
                <a:cs typeface="Osaka"/>
              </a:rPr>
              <a:t/>
            </a:r>
            <a:br>
              <a:rPr lang="en-US" altLang="ja-JP" sz="4800" dirty="0" smtClean="0">
                <a:solidFill>
                  <a:schemeClr val="tx1"/>
                </a:solidFill>
                <a:latin typeface="Osaka"/>
                <a:ea typeface="Osaka"/>
                <a:cs typeface="Osaka"/>
              </a:rPr>
            </a:br>
            <a:r>
              <a:rPr lang="ja-JP" altLang="en-US" sz="4800" dirty="0" smtClean="0">
                <a:solidFill>
                  <a:schemeClr val="tx1"/>
                </a:solidFill>
                <a:latin typeface="Osaka"/>
                <a:ea typeface="Osaka"/>
                <a:cs typeface="Osaka"/>
              </a:rPr>
              <a:t>議論</a:t>
            </a:r>
            <a:r>
              <a:rPr lang="ja-JP" altLang="en-US" sz="4800" dirty="0">
                <a:solidFill>
                  <a:schemeClr val="tx1"/>
                </a:solidFill>
                <a:latin typeface="Osaka"/>
                <a:ea typeface="Osaka"/>
                <a:cs typeface="Osaka"/>
              </a:rPr>
              <a:t>の「場」の必要性</a:t>
            </a:r>
          </a:p>
        </p:txBody>
      </p:sp>
      <p:sp>
        <p:nvSpPr>
          <p:cNvPr id="3" name="サブタイトル 2"/>
          <p:cNvSpPr>
            <a:spLocks noGrp="1"/>
          </p:cNvSpPr>
          <p:nvPr>
            <p:ph type="subTitle" idx="1"/>
          </p:nvPr>
        </p:nvSpPr>
        <p:spPr>
          <a:xfrm>
            <a:off x="1371600" y="5331439"/>
            <a:ext cx="6400800" cy="648185"/>
          </a:xfrm>
        </p:spPr>
        <p:txBody>
          <a:bodyPr>
            <a:normAutofit fontScale="92500" lnSpcReduction="20000"/>
          </a:bodyPr>
          <a:lstStyle/>
          <a:p>
            <a:r>
              <a:rPr lang="ja-JP" altLang="en-US" sz="2595" dirty="0">
                <a:solidFill>
                  <a:schemeClr val="tx1"/>
                </a:solidFill>
                <a:latin typeface="+mj-ea"/>
                <a:ea typeface="+mj-ea"/>
                <a:cs typeface="ＭＳ Ｐ明朝"/>
              </a:rPr>
              <a:t>大河原　尚</a:t>
            </a:r>
            <a:endParaRPr lang="en-US" altLang="ja-JP" sz="2595" dirty="0">
              <a:solidFill>
                <a:schemeClr val="tx1"/>
              </a:solidFill>
              <a:latin typeface="+mj-ea"/>
              <a:ea typeface="+mj-ea"/>
              <a:cs typeface="ＭＳ Ｐ明朝"/>
            </a:endParaRPr>
          </a:p>
          <a:p>
            <a:r>
              <a:rPr lang="ja-JP" altLang="en-US" sz="1800" dirty="0">
                <a:solidFill>
                  <a:schemeClr val="tx1"/>
                </a:solidFill>
                <a:latin typeface="+mj-ea"/>
                <a:ea typeface="+mj-ea"/>
                <a:cs typeface="ＭＳ Ｐ明朝"/>
              </a:rPr>
              <a:t>（大東文化大学　国際交流センター）</a:t>
            </a:r>
          </a:p>
        </p:txBody>
      </p:sp>
      <p:sp>
        <p:nvSpPr>
          <p:cNvPr id="8" name="テキスト ボックス 7"/>
          <p:cNvSpPr txBox="1"/>
          <p:nvPr/>
        </p:nvSpPr>
        <p:spPr>
          <a:xfrm>
            <a:off x="252551" y="422112"/>
            <a:ext cx="6131807" cy="584776"/>
          </a:xfrm>
          <a:prstGeom prst="rect">
            <a:avLst/>
          </a:prstGeom>
          <a:noFill/>
        </p:spPr>
        <p:txBody>
          <a:bodyPr wrap="none" rtlCol="0">
            <a:spAutoFit/>
          </a:bodyPr>
          <a:lstStyle/>
          <a:p>
            <a:r>
              <a:rPr kumimoji="1" lang="en-US" altLang="ja-JP" sz="1600" dirty="0"/>
              <a:t>2017</a:t>
            </a:r>
            <a:r>
              <a:rPr kumimoji="1" lang="ja-JP" altLang="en-US" sz="1600" dirty="0"/>
              <a:t>年度日本語教育学会春季大会</a:t>
            </a:r>
            <a:r>
              <a:rPr lang="ja-JP" altLang="en-US" sz="1600" dirty="0"/>
              <a:t>パネルセッション</a:t>
            </a:r>
            <a:r>
              <a:rPr lang="en-US" altLang="ja-JP" sz="1600" dirty="0"/>
              <a:t>6</a:t>
            </a:r>
            <a:r>
              <a:rPr lang="ja-JP" altLang="en-US" sz="1600" dirty="0"/>
              <a:t> （早稲田大学）</a:t>
            </a:r>
            <a:endParaRPr kumimoji="1" lang="en-US" altLang="ja-JP" sz="1600" dirty="0"/>
          </a:p>
          <a:p>
            <a:r>
              <a:rPr lang="ja-JP" altLang="en-US" sz="1600" dirty="0"/>
              <a:t>「</a:t>
            </a:r>
            <a:r>
              <a:rPr lang="en-US" altLang="ja-JP" sz="1600" dirty="0"/>
              <a:t> 『</a:t>
            </a:r>
            <a:r>
              <a:rPr lang="ja-JP" altLang="en-US" sz="1600" dirty="0"/>
              <a:t>日本語教育プログラム論</a:t>
            </a:r>
            <a:r>
              <a:rPr lang="en-US" altLang="ja-JP" sz="1600" dirty="0"/>
              <a:t>』 </a:t>
            </a:r>
            <a:r>
              <a:rPr lang="ja-JP" altLang="en-US" sz="1600" dirty="0"/>
              <a:t>構築に向けての提案」　</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457200" y="2258263"/>
            <a:ext cx="8229600" cy="4098087"/>
          </a:xfrm>
        </p:spPr>
        <p:txBody>
          <a:bodyPr>
            <a:noAutofit/>
          </a:bodyPr>
          <a:lstStyle/>
          <a:p>
            <a:pPr>
              <a:buNone/>
            </a:pPr>
            <a:r>
              <a:rPr lang="en-US" altLang="ja-JP" dirty="0"/>
              <a:t>《</a:t>
            </a:r>
            <a:r>
              <a:rPr lang="ja-JP" altLang="en-US" dirty="0"/>
              <a:t>教師</a:t>
            </a:r>
            <a:r>
              <a:rPr lang="en-US" altLang="ja-JP" dirty="0"/>
              <a:t>》</a:t>
            </a:r>
          </a:p>
          <a:p>
            <a:r>
              <a:rPr lang="ja-JP" altLang="en-US" sz="2400" dirty="0">
                <a:latin typeface="+mj-ea"/>
                <a:ea typeface="+mj-ea"/>
              </a:rPr>
              <a:t>授業の目的、想定される学習者、クラスサイズ　</a:t>
            </a:r>
            <a:r>
              <a:rPr lang="ja-JP" altLang="en-US" sz="2400" dirty="0" smtClean="0">
                <a:latin typeface="+mj-ea"/>
                <a:ea typeface="+mj-ea"/>
              </a:rPr>
              <a:t>等</a:t>
            </a:r>
            <a:endParaRPr lang="en-US" altLang="ja-JP" sz="2400" dirty="0" smtClean="0">
              <a:latin typeface="+mj-ea"/>
              <a:ea typeface="+mj-ea"/>
            </a:endParaRPr>
          </a:p>
          <a:p>
            <a:pPr>
              <a:buNone/>
            </a:pPr>
            <a:endParaRPr lang="en-US" altLang="ja-JP" sz="1000" dirty="0" smtClean="0">
              <a:latin typeface="+mj-ea"/>
              <a:ea typeface="+mj-ea"/>
            </a:endParaRPr>
          </a:p>
          <a:p>
            <a:pPr>
              <a:buNone/>
            </a:pPr>
            <a:r>
              <a:rPr lang="en-US" altLang="ja-JP" dirty="0">
                <a:latin typeface="+mj-ea"/>
                <a:ea typeface="+mj-ea"/>
              </a:rPr>
              <a:t>《</a:t>
            </a:r>
            <a:r>
              <a:rPr lang="ja-JP" altLang="en-US" dirty="0">
                <a:latin typeface="+mj-ea"/>
                <a:ea typeface="+mj-ea"/>
              </a:rPr>
              <a:t>コーディネータ</a:t>
            </a:r>
            <a:r>
              <a:rPr lang="en-US" altLang="ja-JP" dirty="0">
                <a:latin typeface="+mj-ea"/>
                <a:ea typeface="+mj-ea"/>
              </a:rPr>
              <a:t>》</a:t>
            </a:r>
          </a:p>
          <a:p>
            <a:r>
              <a:rPr lang="ja-JP" altLang="en-US" sz="2400" dirty="0">
                <a:latin typeface="+mj-ea"/>
                <a:ea typeface="+mj-ea"/>
              </a:rPr>
              <a:t>プログラム全体の目的との整合性、他の授業とのバランス、カリキュラムとしての一貫性　</a:t>
            </a:r>
            <a:r>
              <a:rPr lang="ja-JP" altLang="en-US" sz="2400" dirty="0" smtClean="0">
                <a:latin typeface="+mj-ea"/>
                <a:ea typeface="+mj-ea"/>
              </a:rPr>
              <a:t>等</a:t>
            </a:r>
            <a:endParaRPr lang="en-US" altLang="ja-JP" sz="2400" dirty="0" smtClean="0">
              <a:latin typeface="+mj-ea"/>
              <a:ea typeface="+mj-ea"/>
            </a:endParaRPr>
          </a:p>
          <a:p>
            <a:pPr>
              <a:buNone/>
            </a:pPr>
            <a:endParaRPr lang="en-US" altLang="ja-JP" sz="1000" dirty="0" smtClean="0">
              <a:latin typeface="+mj-ea"/>
              <a:ea typeface="+mj-ea"/>
            </a:endParaRPr>
          </a:p>
          <a:p>
            <a:pPr>
              <a:buNone/>
            </a:pPr>
            <a:r>
              <a:rPr lang="en-US" altLang="ja-JP" dirty="0">
                <a:latin typeface="+mj-ea"/>
                <a:ea typeface="+mj-ea"/>
              </a:rPr>
              <a:t>《</a:t>
            </a:r>
            <a:r>
              <a:rPr lang="ja-JP" altLang="en-US" dirty="0">
                <a:latin typeface="+mj-ea"/>
                <a:ea typeface="+mj-ea"/>
              </a:rPr>
              <a:t>運営・事務スタッフ</a:t>
            </a:r>
            <a:r>
              <a:rPr lang="en-US" altLang="ja-JP" dirty="0">
                <a:latin typeface="+mj-ea"/>
                <a:ea typeface="+mj-ea"/>
              </a:rPr>
              <a:t>》</a:t>
            </a:r>
          </a:p>
          <a:p>
            <a:r>
              <a:rPr lang="ja-JP" altLang="en-US" sz="2400" dirty="0">
                <a:latin typeface="+mj-ea"/>
                <a:ea typeface="+mj-ea"/>
              </a:rPr>
              <a:t>教室や設備</a:t>
            </a:r>
            <a:r>
              <a:rPr lang="ja-JP" altLang="en-US" sz="2400" dirty="0" smtClean="0">
                <a:latin typeface="+mj-ea"/>
                <a:ea typeface="+mj-ea"/>
              </a:rPr>
              <a:t>、周知の方法　</a:t>
            </a:r>
            <a:r>
              <a:rPr lang="ja-JP" altLang="en-US" sz="2400" dirty="0">
                <a:latin typeface="+mj-ea"/>
                <a:ea typeface="+mj-ea"/>
              </a:rPr>
              <a:t>等</a:t>
            </a:r>
            <a:endParaRPr lang="en-US" altLang="ja-JP" sz="2400" dirty="0">
              <a:latin typeface="+mj-ea"/>
              <a:ea typeface="+mj-ea"/>
            </a:endParaRPr>
          </a:p>
          <a:p>
            <a:pPr>
              <a:buNone/>
            </a:pPr>
            <a:endParaRPr lang="ja-JP" altLang="en-US" sz="3600" dirty="0"/>
          </a:p>
        </p:txBody>
      </p:sp>
      <p:sp>
        <p:nvSpPr>
          <p:cNvPr id="5" name="テキスト ボックス 4"/>
          <p:cNvSpPr txBox="1"/>
          <p:nvPr/>
        </p:nvSpPr>
        <p:spPr>
          <a:xfrm>
            <a:off x="2807309" y="1673487"/>
            <a:ext cx="3529381" cy="584776"/>
          </a:xfrm>
          <a:prstGeom prst="rect">
            <a:avLst/>
          </a:prstGeom>
          <a:noFill/>
        </p:spPr>
        <p:txBody>
          <a:bodyPr wrap="square" rtlCol="0">
            <a:spAutoFit/>
          </a:bodyPr>
          <a:lstStyle/>
          <a:p>
            <a:pPr algn="ctr"/>
            <a:r>
              <a:rPr kumimoji="1" lang="ja-JP" altLang="en-US" sz="3200" dirty="0">
                <a:solidFill>
                  <a:srgbClr val="0000FF"/>
                </a:solidFill>
              </a:rPr>
              <a:t>「シラバス」に対して</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457200" y="2258263"/>
            <a:ext cx="8229600" cy="3664235"/>
          </a:xfrm>
        </p:spPr>
        <p:txBody>
          <a:bodyPr>
            <a:noAutofit/>
          </a:bodyPr>
          <a:lstStyle/>
          <a:p>
            <a:pPr>
              <a:buNone/>
            </a:pPr>
            <a:r>
              <a:rPr lang="en-US" altLang="ja-JP" dirty="0"/>
              <a:t>《</a:t>
            </a:r>
            <a:r>
              <a:rPr lang="ja-JP" altLang="en-US" dirty="0"/>
              <a:t>教師</a:t>
            </a:r>
            <a:r>
              <a:rPr lang="en-US" altLang="ja-JP" dirty="0"/>
              <a:t>》</a:t>
            </a:r>
          </a:p>
          <a:p>
            <a:r>
              <a:rPr lang="ja-JP" altLang="en-US" sz="2800" dirty="0">
                <a:latin typeface="+mn-ea"/>
              </a:rPr>
              <a:t>学習者の日本語学習の</a:t>
            </a:r>
            <a:r>
              <a:rPr lang="ja-JP" altLang="en-US" sz="2800" dirty="0" smtClean="0">
                <a:latin typeface="+mn-ea"/>
              </a:rPr>
              <a:t>プロセス</a:t>
            </a:r>
            <a:endParaRPr lang="en-US" altLang="ja-JP" sz="2800" dirty="0" smtClean="0">
              <a:latin typeface="+mn-ea"/>
            </a:endParaRPr>
          </a:p>
          <a:p>
            <a:pPr>
              <a:buNone/>
            </a:pPr>
            <a:endParaRPr lang="en-US" altLang="ja-JP" sz="1000" dirty="0" smtClean="0">
              <a:latin typeface="+mn-ea"/>
            </a:endParaRPr>
          </a:p>
          <a:p>
            <a:pPr>
              <a:buNone/>
            </a:pPr>
            <a:r>
              <a:rPr lang="en-US" altLang="ja-JP" dirty="0"/>
              <a:t>《</a:t>
            </a:r>
            <a:r>
              <a:rPr lang="ja-JP" altLang="en-US" dirty="0"/>
              <a:t>コーディネータ</a:t>
            </a:r>
            <a:r>
              <a:rPr lang="en-US" altLang="ja-JP" dirty="0"/>
              <a:t>》</a:t>
            </a:r>
          </a:p>
          <a:p>
            <a:r>
              <a:rPr lang="ja-JP" altLang="en-US" sz="2800" dirty="0">
                <a:latin typeface="+mn-ea"/>
              </a:rPr>
              <a:t>プログラム全体としての目標</a:t>
            </a:r>
            <a:r>
              <a:rPr lang="ja-JP" altLang="en-US" sz="2800" dirty="0" smtClean="0">
                <a:latin typeface="+mn-ea"/>
              </a:rPr>
              <a:t>達成</a:t>
            </a:r>
            <a:endParaRPr lang="en-US" altLang="ja-JP" sz="2800" dirty="0" smtClean="0">
              <a:latin typeface="+mn-ea"/>
            </a:endParaRPr>
          </a:p>
          <a:p>
            <a:pPr>
              <a:buNone/>
            </a:pPr>
            <a:endParaRPr lang="en-US" altLang="ja-JP" sz="1000" dirty="0" smtClean="0">
              <a:latin typeface="+mn-ea"/>
            </a:endParaRPr>
          </a:p>
          <a:p>
            <a:pPr>
              <a:buNone/>
            </a:pPr>
            <a:r>
              <a:rPr lang="en-US" altLang="ja-JP" dirty="0"/>
              <a:t>《</a:t>
            </a:r>
            <a:r>
              <a:rPr lang="ja-JP" altLang="en-US" dirty="0"/>
              <a:t>運営・事務スタッフ</a:t>
            </a:r>
            <a:r>
              <a:rPr lang="en-US" altLang="ja-JP" dirty="0"/>
              <a:t>》</a:t>
            </a:r>
          </a:p>
          <a:p>
            <a:r>
              <a:rPr lang="ja-JP" altLang="en-US" sz="2800" dirty="0">
                <a:latin typeface="+mn-ea"/>
              </a:rPr>
              <a:t>プログラムの円滑な運営</a:t>
            </a:r>
            <a:endParaRPr lang="en-US" altLang="ja-JP" sz="2800" dirty="0">
              <a:latin typeface="+mn-ea"/>
            </a:endParaRPr>
          </a:p>
          <a:p>
            <a:pPr>
              <a:buNone/>
            </a:pPr>
            <a:endParaRPr lang="ja-JP" altLang="en-US" sz="3600" dirty="0"/>
          </a:p>
        </p:txBody>
      </p:sp>
      <p:sp>
        <p:nvSpPr>
          <p:cNvPr id="6" name="テキスト ボックス 5"/>
          <p:cNvSpPr txBox="1"/>
          <p:nvPr/>
        </p:nvSpPr>
        <p:spPr>
          <a:xfrm>
            <a:off x="907366" y="1181045"/>
            <a:ext cx="7533603" cy="1077218"/>
          </a:xfrm>
          <a:prstGeom prst="rect">
            <a:avLst/>
          </a:prstGeom>
          <a:noFill/>
        </p:spPr>
        <p:txBody>
          <a:bodyPr wrap="square" rtlCol="0">
            <a:spAutoFit/>
          </a:bodyPr>
          <a:lstStyle/>
          <a:p>
            <a:pPr algn="ctr"/>
            <a:r>
              <a:rPr kumimoji="1" lang="ja-JP" altLang="en-US" sz="3200" dirty="0">
                <a:solidFill>
                  <a:srgbClr val="0000FF"/>
                </a:solidFill>
              </a:rPr>
              <a:t>プログラムに対する関心</a:t>
            </a:r>
            <a:endParaRPr kumimoji="1" lang="en-US" altLang="ja-JP" sz="3200" dirty="0">
              <a:solidFill>
                <a:srgbClr val="0000FF"/>
              </a:solidFill>
            </a:endParaRPr>
          </a:p>
          <a:p>
            <a:pPr algn="ctr"/>
            <a:r>
              <a:rPr kumimoji="1" lang="ja-JP" altLang="en-US" sz="3200" dirty="0">
                <a:solidFill>
                  <a:srgbClr val="0000FF"/>
                </a:solidFill>
              </a:rPr>
              <a:t>（どのようにプログラムを見ているか）</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19599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6772053" y="1439515"/>
            <a:ext cx="1153558" cy="4549032"/>
          </a:xfrm>
        </p:spPr>
        <p:txBody>
          <a:bodyPr vert="wordArtVertRtl" anchor="ctr">
            <a:noAutofit/>
          </a:bodyPr>
          <a:lstStyle/>
          <a:p>
            <a:pPr marL="0" indent="0" algn="ctr">
              <a:buNone/>
            </a:pPr>
            <a:r>
              <a:rPr lang="ja-JP" altLang="en-US" sz="3600" dirty="0"/>
              <a:t>柔軟で円滑</a:t>
            </a:r>
            <a:r>
              <a:rPr lang="ja-JP" altLang="en-US" sz="2800" dirty="0"/>
              <a:t>な</a:t>
            </a:r>
            <a:endParaRPr lang="en-US" altLang="ja-JP" sz="2800" dirty="0"/>
          </a:p>
          <a:p>
            <a:pPr marL="0" indent="0" algn="ctr">
              <a:buNone/>
            </a:pPr>
            <a:r>
              <a:rPr lang="ja-JP" altLang="en-US" sz="2800" dirty="0"/>
              <a:t>プログラム運営</a:t>
            </a:r>
            <a:endParaRPr lang="en-US" altLang="ja-JP" sz="2800" dirty="0"/>
          </a:p>
        </p:txBody>
      </p:sp>
      <p:sp>
        <p:nvSpPr>
          <p:cNvPr id="7" name="下矢印吹き出し 6"/>
          <p:cNvSpPr/>
          <p:nvPr/>
        </p:nvSpPr>
        <p:spPr>
          <a:xfrm rot="16200000">
            <a:off x="2929245" y="2145729"/>
            <a:ext cx="4549027" cy="3136596"/>
          </a:xfrm>
          <a:prstGeom prst="downArrowCallout">
            <a:avLst>
              <a:gd name="adj1" fmla="val 26333"/>
              <a:gd name="adj2" fmla="val 24301"/>
              <a:gd name="adj3" fmla="val 13149"/>
              <a:gd name="adj4" fmla="val 74880"/>
            </a:avLst>
          </a:prstGeom>
          <a:gradFill flip="none" rotWithShape="1">
            <a:gsLst>
              <a:gs pos="0">
                <a:schemeClr val="accent1">
                  <a:tint val="100000"/>
                  <a:shade val="100000"/>
                  <a:satMod val="130000"/>
                  <a:alpha val="3000"/>
                </a:schemeClr>
              </a:gs>
              <a:gs pos="100000">
                <a:schemeClr val="accent1">
                  <a:tint val="50000"/>
                  <a:shade val="100000"/>
                  <a:satMod val="350000"/>
                  <a:alpha val="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2800" dirty="0">
                <a:solidFill>
                  <a:schemeClr val="tx1"/>
                </a:solidFill>
              </a:rPr>
              <a:t>各関係者の</a:t>
            </a:r>
            <a:endParaRPr lang="en-US" altLang="ja-JP" sz="2800" dirty="0">
              <a:solidFill>
                <a:schemeClr val="tx1"/>
              </a:solidFill>
            </a:endParaRPr>
          </a:p>
          <a:p>
            <a:pPr algn="ctr"/>
            <a:r>
              <a:rPr lang="ja-JP" altLang="en-US" sz="2800" dirty="0">
                <a:solidFill>
                  <a:schemeClr val="tx1"/>
                </a:solidFill>
              </a:rPr>
              <a:t>プログラムに対する</a:t>
            </a:r>
            <a:endParaRPr lang="en-US" altLang="ja-JP" sz="2800" dirty="0">
              <a:solidFill>
                <a:schemeClr val="tx1"/>
              </a:solidFill>
            </a:endParaRPr>
          </a:p>
          <a:p>
            <a:pPr algn="ctr"/>
            <a:r>
              <a:rPr lang="ja-JP" altLang="en-US" sz="4000" dirty="0">
                <a:solidFill>
                  <a:schemeClr val="tx1"/>
                </a:solidFill>
              </a:rPr>
              <a:t>関心</a:t>
            </a:r>
            <a:endParaRPr lang="en-US" altLang="ja-JP" sz="4000" dirty="0">
              <a:solidFill>
                <a:schemeClr val="tx1"/>
              </a:solidFill>
            </a:endParaRPr>
          </a:p>
          <a:p>
            <a:pPr algn="ctr"/>
            <a:r>
              <a:rPr lang="ja-JP" altLang="en-US" sz="4000" dirty="0">
                <a:solidFill>
                  <a:schemeClr val="tx1"/>
                </a:solidFill>
              </a:rPr>
              <a:t>（視点）の違い</a:t>
            </a:r>
          </a:p>
          <a:p>
            <a:pPr algn="ctr"/>
            <a:endParaRPr kumimoji="1" lang="ja-JP" alt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19599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6772053" y="1439515"/>
            <a:ext cx="1153558" cy="4549032"/>
          </a:xfrm>
        </p:spPr>
        <p:txBody>
          <a:bodyPr vert="wordArtVertRtl" anchor="ctr">
            <a:noAutofit/>
          </a:bodyPr>
          <a:lstStyle/>
          <a:p>
            <a:pPr marL="0" indent="0" algn="ctr">
              <a:buNone/>
            </a:pPr>
            <a:r>
              <a:rPr lang="ja-JP" altLang="en-US" sz="3600" dirty="0">
                <a:solidFill>
                  <a:schemeClr val="bg1">
                    <a:lumMod val="75000"/>
                  </a:schemeClr>
                </a:solidFill>
              </a:rPr>
              <a:t>柔軟で円滑</a:t>
            </a:r>
            <a:r>
              <a:rPr lang="ja-JP" altLang="en-US" sz="2800" dirty="0">
                <a:solidFill>
                  <a:schemeClr val="bg1">
                    <a:lumMod val="75000"/>
                  </a:schemeClr>
                </a:solidFill>
              </a:rPr>
              <a:t>な</a:t>
            </a:r>
            <a:endParaRPr lang="en-US" altLang="ja-JP" sz="2800" dirty="0">
              <a:solidFill>
                <a:schemeClr val="bg1">
                  <a:lumMod val="75000"/>
                </a:schemeClr>
              </a:solidFill>
            </a:endParaRPr>
          </a:p>
          <a:p>
            <a:pPr marL="0" indent="0" algn="ctr">
              <a:buNone/>
            </a:pPr>
            <a:r>
              <a:rPr lang="ja-JP" altLang="en-US" sz="2800" dirty="0">
                <a:solidFill>
                  <a:srgbClr val="BFBFBF"/>
                </a:solidFill>
              </a:rPr>
              <a:t>プログラム運営</a:t>
            </a:r>
            <a:endParaRPr lang="en-US" altLang="ja-JP" sz="2800" dirty="0">
              <a:solidFill>
                <a:srgbClr val="BFBFBF"/>
              </a:solidFill>
            </a:endParaRPr>
          </a:p>
        </p:txBody>
      </p:sp>
      <p:sp>
        <p:nvSpPr>
          <p:cNvPr id="7" name="下矢印吹き出し 6"/>
          <p:cNvSpPr/>
          <p:nvPr/>
        </p:nvSpPr>
        <p:spPr>
          <a:xfrm rot="16200000">
            <a:off x="2929245" y="2145729"/>
            <a:ext cx="4549027" cy="3136596"/>
          </a:xfrm>
          <a:prstGeom prst="downArrowCallout">
            <a:avLst>
              <a:gd name="adj1" fmla="val 26333"/>
              <a:gd name="adj2" fmla="val 24301"/>
              <a:gd name="adj3" fmla="val 13149"/>
              <a:gd name="adj4" fmla="val 74880"/>
            </a:avLst>
          </a:prstGeom>
          <a:gradFill flip="none" rotWithShape="1">
            <a:gsLst>
              <a:gs pos="0">
                <a:schemeClr val="accent1">
                  <a:tint val="100000"/>
                  <a:shade val="100000"/>
                  <a:satMod val="130000"/>
                  <a:alpha val="3000"/>
                </a:schemeClr>
              </a:gs>
              <a:gs pos="100000">
                <a:schemeClr val="accent1">
                  <a:tint val="50000"/>
                  <a:shade val="100000"/>
                  <a:satMod val="350000"/>
                  <a:alpha val="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2800" dirty="0">
                <a:solidFill>
                  <a:schemeClr val="tx1"/>
                </a:solidFill>
              </a:rPr>
              <a:t>各関係者の</a:t>
            </a:r>
            <a:endParaRPr lang="en-US" altLang="ja-JP" sz="2800" dirty="0">
              <a:solidFill>
                <a:schemeClr val="tx1"/>
              </a:solidFill>
            </a:endParaRPr>
          </a:p>
          <a:p>
            <a:pPr algn="ctr"/>
            <a:r>
              <a:rPr lang="ja-JP" altLang="en-US" sz="2800" dirty="0">
                <a:solidFill>
                  <a:schemeClr val="tx1"/>
                </a:solidFill>
              </a:rPr>
              <a:t>プログラムに対する</a:t>
            </a:r>
            <a:endParaRPr lang="en-US" altLang="ja-JP" sz="2800" dirty="0">
              <a:solidFill>
                <a:schemeClr val="tx1"/>
              </a:solidFill>
            </a:endParaRPr>
          </a:p>
          <a:p>
            <a:pPr algn="ctr"/>
            <a:r>
              <a:rPr lang="ja-JP" altLang="en-US" sz="4000" dirty="0">
                <a:solidFill>
                  <a:schemeClr val="tx1"/>
                </a:solidFill>
              </a:rPr>
              <a:t>関心</a:t>
            </a:r>
            <a:endParaRPr lang="en-US" altLang="ja-JP" sz="4000" dirty="0">
              <a:solidFill>
                <a:schemeClr val="tx1"/>
              </a:solidFill>
            </a:endParaRPr>
          </a:p>
          <a:p>
            <a:pPr algn="ctr"/>
            <a:r>
              <a:rPr lang="ja-JP" altLang="en-US" sz="4000" dirty="0">
                <a:solidFill>
                  <a:schemeClr val="tx1"/>
                </a:solidFill>
              </a:rPr>
              <a:t>（視点）の違い</a:t>
            </a:r>
          </a:p>
          <a:p>
            <a:pPr algn="ctr"/>
            <a:endParaRPr kumimoji="1" lang="ja-JP" altLang="en-US" dirty="0"/>
          </a:p>
        </p:txBody>
      </p:sp>
      <p:sp>
        <p:nvSpPr>
          <p:cNvPr id="8" name="左右矢印吹き出し 7"/>
          <p:cNvSpPr/>
          <p:nvPr/>
        </p:nvSpPr>
        <p:spPr>
          <a:xfrm rot="10800000">
            <a:off x="2819811" y="1439515"/>
            <a:ext cx="3952241" cy="4549033"/>
          </a:xfrm>
          <a:prstGeom prst="leftRightArrowCallout">
            <a:avLst>
              <a:gd name="adj1" fmla="val 21987"/>
              <a:gd name="adj2" fmla="val 19255"/>
              <a:gd name="adj3" fmla="val 9817"/>
              <a:gd name="adj4" fmla="val 59819"/>
            </a:avLst>
          </a:prstGeom>
          <a:gradFill flip="none" rotWithShape="1">
            <a:gsLst>
              <a:gs pos="0">
                <a:schemeClr val="accent1">
                  <a:tint val="100000"/>
                  <a:shade val="100000"/>
                  <a:satMod val="130000"/>
                  <a:alpha val="0"/>
                </a:schemeClr>
              </a:gs>
              <a:gs pos="100000">
                <a:schemeClr val="accent1">
                  <a:tint val="50000"/>
                  <a:shade val="100000"/>
                  <a:satMod val="350000"/>
                  <a:alpha val="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 name="コンテンツ プレースホルダ 2"/>
          <p:cNvSpPr txBox="1">
            <a:spLocks/>
          </p:cNvSpPr>
          <p:nvPr/>
        </p:nvSpPr>
        <p:spPr>
          <a:xfrm>
            <a:off x="1666252" y="1266092"/>
            <a:ext cx="1153558" cy="5261317"/>
          </a:xfrm>
          <a:prstGeom prst="rect">
            <a:avLst/>
          </a:prstGeom>
        </p:spPr>
        <p:txBody>
          <a:bodyPr vert="wordArtVertRtl" lIns="91440" tIns="45720" rIns="91440" bIns="45720" rtlCol="0" anchor="ctr">
            <a:noAutofit/>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1" lang="ja-JP" altLang="en-US" sz="2800" b="0" i="0" u="none" strike="noStrike" kern="1200" cap="none" spc="0" normalizeH="0" baseline="0" noProof="0" dirty="0">
                <a:ln>
                  <a:noFill/>
                </a:ln>
                <a:solidFill>
                  <a:schemeClr val="tx1"/>
                </a:solidFill>
                <a:effectLst/>
                <a:uLnTx/>
                <a:uFillTx/>
                <a:latin typeface="+mn-lt"/>
                <a:ea typeface="+mn-ea"/>
                <a:cs typeface="+mn-cs"/>
              </a:rPr>
              <a:t>一つの立場から</a:t>
            </a:r>
            <a:r>
              <a:rPr kumimoji="1" lang="ja-JP" altLang="en-US" sz="3600" b="0" i="0" u="none" strike="noStrike" kern="1200" cap="none" spc="0" normalizeH="0" baseline="0" noProof="0" dirty="0">
                <a:ln>
                  <a:noFill/>
                </a:ln>
                <a:solidFill>
                  <a:schemeClr val="tx1"/>
                </a:solidFill>
                <a:effectLst/>
                <a:uLnTx/>
                <a:uFillTx/>
                <a:latin typeface="+mn-lt"/>
                <a:ea typeface="+mn-ea"/>
                <a:cs typeface="+mn-cs"/>
              </a:rPr>
              <a:t>一方的な</a:t>
            </a:r>
            <a:endParaRPr kumimoji="1" lang="en-US" altLang="ja-JP" sz="36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1" lang="ja-JP" altLang="en-US" sz="2800" b="0" i="0" u="none" strike="noStrike" kern="1200" cap="none" spc="0" normalizeH="0" baseline="0" noProof="0" dirty="0">
                <a:ln>
                  <a:noFill/>
                </a:ln>
                <a:solidFill>
                  <a:schemeClr val="tx1"/>
                </a:solidFill>
                <a:effectLst/>
                <a:uLnTx/>
                <a:uFillTx/>
                <a:latin typeface="+mn-lt"/>
                <a:ea typeface="+mn-ea"/>
                <a:cs typeface="+mn-cs"/>
              </a:rPr>
              <a:t>プログラム運営</a:t>
            </a:r>
            <a:endParaRPr kumimoji="1" lang="en-US" altLang="ja-JP"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山形 12"/>
          <p:cNvSpPr/>
          <p:nvPr/>
        </p:nvSpPr>
        <p:spPr>
          <a:xfrm rot="10800000">
            <a:off x="1258429" y="3285546"/>
            <a:ext cx="407824" cy="737703"/>
          </a:xfrm>
          <a:prstGeom prst="chevron">
            <a:avLst/>
          </a:prstGeom>
          <a:ln/>
        </p:spPr>
        <p:style>
          <a:lnRef idx="1">
            <a:schemeClr val="accent1"/>
          </a:lnRef>
          <a:fillRef idx="3">
            <a:schemeClr val="accent1"/>
          </a:fillRef>
          <a:effectRef idx="2">
            <a:schemeClr val="accent1"/>
          </a:effectRef>
          <a:fontRef idx="minor">
            <a:schemeClr val="lt1"/>
          </a:fontRef>
        </p:style>
      </p:sp>
      <p:sp>
        <p:nvSpPr>
          <p:cNvPr id="15" name="テキスト ボックス 14"/>
          <p:cNvSpPr txBox="1"/>
          <p:nvPr/>
        </p:nvSpPr>
        <p:spPr>
          <a:xfrm>
            <a:off x="457200" y="1591915"/>
            <a:ext cx="861774" cy="4163620"/>
          </a:xfrm>
          <a:prstGeom prst="rect">
            <a:avLst/>
          </a:prstGeom>
          <a:noFill/>
        </p:spPr>
        <p:txBody>
          <a:bodyPr vert="eaVert" wrap="square" rtlCol="0" anchor="ctr">
            <a:spAutoFit/>
          </a:bodyPr>
          <a:lstStyle/>
          <a:p>
            <a:pPr algn="ctr"/>
            <a:r>
              <a:rPr lang="ja-JP" altLang="en-US" sz="3200" dirty="0">
                <a:solidFill>
                  <a:schemeClr val="bg2">
                    <a:lumMod val="50000"/>
                  </a:schemeClr>
                </a:solidFill>
              </a:rPr>
              <a:t>プログラムの</a:t>
            </a:r>
            <a:r>
              <a:rPr lang="ja-JP" altLang="en-US" sz="4400" dirty="0">
                <a:solidFill>
                  <a:schemeClr val="bg2">
                    <a:lumMod val="50000"/>
                  </a:schemeClr>
                </a:solidFill>
              </a:rPr>
              <a:t>問題</a:t>
            </a:r>
            <a:endParaRPr kumimoji="1" lang="ja-JP" altLang="en-US" sz="4400" dirty="0">
              <a:solidFill>
                <a:schemeClr val="bg2">
                  <a:lumMod val="50000"/>
                </a:schemeClr>
              </a:solidFill>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19599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3" name="コンテンツ プレースホルダ 2"/>
          <p:cNvSpPr>
            <a:spLocks noGrp="1"/>
          </p:cNvSpPr>
          <p:nvPr>
            <p:ph idx="1"/>
          </p:nvPr>
        </p:nvSpPr>
        <p:spPr>
          <a:xfrm>
            <a:off x="457200" y="1600201"/>
            <a:ext cx="8229600" cy="3188311"/>
          </a:xfrm>
        </p:spPr>
        <p:txBody>
          <a:bodyPr>
            <a:normAutofit/>
          </a:bodyPr>
          <a:lstStyle/>
          <a:p>
            <a:pPr>
              <a:buNone/>
            </a:pPr>
            <a:r>
              <a:rPr lang="ja-JP" altLang="en-US" sz="2800" dirty="0"/>
              <a:t>異なる関係者間の対話を促すには、</a:t>
            </a:r>
            <a:endParaRPr lang="en-US" altLang="ja-JP" sz="2800" dirty="0"/>
          </a:p>
          <a:p>
            <a:pPr>
              <a:buNone/>
            </a:pPr>
            <a:endParaRPr lang="en-US" altLang="ja-JP" sz="2000" dirty="0"/>
          </a:p>
          <a:p>
            <a:pPr>
              <a:buNone/>
            </a:pPr>
            <a:r>
              <a:rPr lang="ja-JP" altLang="en-US" dirty="0"/>
              <a:t>（１）対話の目的を確認（共有）する。</a:t>
            </a:r>
            <a:endParaRPr lang="en-US" altLang="ja-JP" dirty="0"/>
          </a:p>
          <a:p>
            <a:pPr>
              <a:buNone/>
            </a:pPr>
            <a:endParaRPr lang="en-US" altLang="ja-JP" sz="2000" dirty="0"/>
          </a:p>
          <a:p>
            <a:pPr marL="628650" indent="-628650">
              <a:buNone/>
            </a:pPr>
            <a:r>
              <a:rPr lang="ja-JP" altLang="en-US" dirty="0"/>
              <a:t>（２）互いの（プログラムに対する）関心・期待を知る。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3" name="コンテンツ プレースホルダ 2"/>
          <p:cNvSpPr>
            <a:spLocks noGrp="1"/>
          </p:cNvSpPr>
          <p:nvPr>
            <p:ph idx="1"/>
          </p:nvPr>
        </p:nvSpPr>
        <p:spPr>
          <a:xfrm>
            <a:off x="457200" y="1600202"/>
            <a:ext cx="8229600" cy="3013548"/>
          </a:xfrm>
        </p:spPr>
        <p:txBody>
          <a:bodyPr>
            <a:normAutofit/>
          </a:bodyPr>
          <a:lstStyle/>
          <a:p>
            <a:pPr>
              <a:buNone/>
            </a:pPr>
            <a:r>
              <a:rPr lang="ja-JP" altLang="en-US" sz="2800" dirty="0"/>
              <a:t>異なる関係者間の対話を促すには、</a:t>
            </a:r>
            <a:endParaRPr lang="en-US" altLang="ja-JP" sz="2800" dirty="0"/>
          </a:p>
          <a:p>
            <a:pPr>
              <a:buNone/>
            </a:pPr>
            <a:endParaRPr lang="en-US" altLang="ja-JP" sz="2000" dirty="0"/>
          </a:p>
          <a:p>
            <a:pPr>
              <a:buNone/>
            </a:pPr>
            <a:r>
              <a:rPr lang="ja-JP" altLang="en-US" dirty="0"/>
              <a:t>（１）対話の目的を確認（共有）する。</a:t>
            </a:r>
            <a:endParaRPr lang="en-US" altLang="ja-JP" dirty="0"/>
          </a:p>
          <a:p>
            <a:pPr>
              <a:buNone/>
            </a:pPr>
            <a:endParaRPr lang="en-US" altLang="ja-JP" sz="2000" dirty="0"/>
          </a:p>
          <a:p>
            <a:pPr marL="628650" indent="-628650">
              <a:buNone/>
            </a:pPr>
            <a:r>
              <a:rPr lang="ja-JP" altLang="en-US" dirty="0"/>
              <a:t>（２）互いの（プログラムに対する）関心・期待を知る。</a:t>
            </a:r>
          </a:p>
        </p:txBody>
      </p:sp>
      <p:sp>
        <p:nvSpPr>
          <p:cNvPr id="7" name="下矢印吹き出し 6"/>
          <p:cNvSpPr/>
          <p:nvPr/>
        </p:nvSpPr>
        <p:spPr>
          <a:xfrm>
            <a:off x="457200" y="2423385"/>
            <a:ext cx="8229600" cy="2708926"/>
          </a:xfrm>
          <a:prstGeom prst="downArrowCallout">
            <a:avLst>
              <a:gd name="adj1" fmla="val 49593"/>
              <a:gd name="adj2" fmla="val 43445"/>
              <a:gd name="adj3" fmla="val 11049"/>
              <a:gd name="adj4" fmla="val 81672"/>
            </a:avLst>
          </a:prstGeom>
          <a:gradFill flip="none" rotWithShape="1">
            <a:gsLst>
              <a:gs pos="0">
                <a:schemeClr val="accent3">
                  <a:tint val="100000"/>
                  <a:shade val="100000"/>
                  <a:satMod val="130000"/>
                  <a:alpha val="0"/>
                </a:schemeClr>
              </a:gs>
              <a:gs pos="100000">
                <a:schemeClr val="accent3">
                  <a:tint val="50000"/>
                  <a:shade val="100000"/>
                  <a:satMod val="350000"/>
                  <a:alpha val="0"/>
                </a:schemeClr>
              </a:gs>
            </a:gsLst>
            <a:lin ang="16200000" scaled="0"/>
            <a:tileRect/>
          </a:gradFill>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827300" y="5132311"/>
            <a:ext cx="7538921" cy="1015663"/>
          </a:xfrm>
          <a:prstGeom prst="rect">
            <a:avLst/>
          </a:prstGeom>
          <a:noFill/>
        </p:spPr>
        <p:txBody>
          <a:bodyPr wrap="square" rtlCol="0" anchor="ctr">
            <a:spAutoFit/>
          </a:bodyPr>
          <a:lstStyle/>
          <a:p>
            <a:r>
              <a:rPr kumimoji="1" lang="ja-JP" altLang="en-US" sz="2800" dirty="0"/>
              <a:t>それぞれがどのようにプログラムを見ているかを</a:t>
            </a:r>
            <a:endParaRPr kumimoji="1" lang="en-US" altLang="ja-JP" sz="2800" dirty="0"/>
          </a:p>
          <a:p>
            <a:pPr algn="ctr"/>
            <a:r>
              <a:rPr lang="ja-JP" altLang="en-US" sz="3200" dirty="0">
                <a:solidFill>
                  <a:srgbClr val="F20000"/>
                </a:solidFill>
              </a:rPr>
              <a:t>相互に可視化できる　「道具」</a:t>
            </a:r>
            <a:endParaRPr kumimoji="1" lang="ja-JP" altLang="en-US" sz="3200" dirty="0">
              <a:solidFill>
                <a:srgbClr val="F2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3" name="コンテンツ プレースホルダ 2"/>
          <p:cNvSpPr>
            <a:spLocks noGrp="1"/>
          </p:cNvSpPr>
          <p:nvPr>
            <p:ph idx="1"/>
          </p:nvPr>
        </p:nvSpPr>
        <p:spPr>
          <a:xfrm>
            <a:off x="457200" y="1417638"/>
            <a:ext cx="8229600" cy="3327833"/>
          </a:xfrm>
        </p:spPr>
        <p:txBody>
          <a:bodyPr>
            <a:normAutofit lnSpcReduction="10000"/>
          </a:bodyPr>
          <a:lstStyle/>
          <a:p>
            <a:pPr>
              <a:buNone/>
            </a:pPr>
            <a:r>
              <a:rPr lang="ja-JP" altLang="en-US" sz="2800" dirty="0"/>
              <a:t>それぞれの見ているプログラムを</a:t>
            </a:r>
            <a:endParaRPr lang="en-US" altLang="ja-JP" sz="2800" dirty="0"/>
          </a:p>
          <a:p>
            <a:pPr algn="ctr">
              <a:buNone/>
            </a:pPr>
            <a:r>
              <a:rPr lang="ja-JP" altLang="en-US" sz="3600" dirty="0"/>
              <a:t>可視化する　「道具」</a:t>
            </a:r>
            <a:endParaRPr lang="en-US" altLang="ja-JP" dirty="0" smtClean="0"/>
          </a:p>
          <a:p>
            <a:pPr>
              <a:buNone/>
            </a:pPr>
            <a:r>
              <a:rPr lang="ja-JP" altLang="en-US" sz="2400" dirty="0" smtClean="0">
                <a:latin typeface="+mj-ea"/>
                <a:ea typeface="+mj-ea"/>
                <a:cs typeface="ＭＳ 明朝"/>
              </a:rPr>
              <a:t>例えば</a:t>
            </a:r>
            <a:r>
              <a:rPr lang="ja-JP" altLang="en-US" sz="2400" dirty="0">
                <a:latin typeface="+mj-ea"/>
                <a:ea typeface="+mj-ea"/>
                <a:cs typeface="ＭＳ 明朝"/>
              </a:rPr>
              <a:t>、</a:t>
            </a:r>
            <a:endParaRPr lang="en-US" altLang="ja-JP" sz="2400" dirty="0">
              <a:latin typeface="+mj-ea"/>
              <a:ea typeface="+mj-ea"/>
              <a:cs typeface="ＭＳ 明朝"/>
            </a:endParaRPr>
          </a:p>
          <a:p>
            <a:r>
              <a:rPr lang="ja-JP" altLang="en-US" sz="2400" dirty="0">
                <a:latin typeface="+mj-ea"/>
                <a:ea typeface="+mj-ea"/>
                <a:cs typeface="ＭＳ 明朝"/>
              </a:rPr>
              <a:t>プログラムに関する文書（カリキュラムなど）</a:t>
            </a:r>
            <a:endParaRPr lang="en-US" altLang="ja-JP" sz="2400" dirty="0">
              <a:latin typeface="+mj-ea"/>
              <a:ea typeface="+mj-ea"/>
              <a:cs typeface="ＭＳ 明朝"/>
            </a:endParaRPr>
          </a:p>
          <a:p>
            <a:r>
              <a:rPr lang="ja-JP" altLang="en-US" sz="2400" dirty="0">
                <a:latin typeface="+mj-ea"/>
                <a:ea typeface="+mj-ea"/>
                <a:cs typeface="ＭＳ 明朝"/>
              </a:rPr>
              <a:t>学習者の出席簿</a:t>
            </a:r>
            <a:endParaRPr lang="en-US" altLang="ja-JP" sz="2400" dirty="0">
              <a:latin typeface="+mj-ea"/>
              <a:ea typeface="+mj-ea"/>
              <a:cs typeface="ＭＳ 明朝"/>
            </a:endParaRPr>
          </a:p>
          <a:p>
            <a:r>
              <a:rPr lang="ja-JP" altLang="en-US" sz="2400" dirty="0">
                <a:latin typeface="+mj-ea"/>
                <a:ea typeface="+mj-ea"/>
                <a:cs typeface="ＭＳ 明朝"/>
              </a:rPr>
              <a:t>定期試験の結果</a:t>
            </a:r>
            <a:endParaRPr lang="en-US" altLang="ja-JP" sz="2400" dirty="0">
              <a:latin typeface="+mj-ea"/>
              <a:ea typeface="+mj-ea"/>
              <a:cs typeface="ＭＳ 明朝"/>
            </a:endParaRPr>
          </a:p>
          <a:p>
            <a:r>
              <a:rPr lang="ja-JP" altLang="en-US" sz="2400" dirty="0">
                <a:latin typeface="+mj-ea"/>
                <a:ea typeface="+mj-ea"/>
                <a:cs typeface="ＭＳ 明朝"/>
              </a:rPr>
              <a:t>授業引き継ぎの報告・記録　など、など・・・</a:t>
            </a:r>
            <a:endParaRPr lang="en-US" altLang="ja-JP" sz="2400" dirty="0">
              <a:latin typeface="+mj-ea"/>
              <a:ea typeface="+mj-ea"/>
              <a:cs typeface="ＭＳ 明朝"/>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3" name="コンテンツ プレースホルダ 2"/>
          <p:cNvSpPr>
            <a:spLocks noGrp="1"/>
          </p:cNvSpPr>
          <p:nvPr>
            <p:ph idx="1"/>
          </p:nvPr>
        </p:nvSpPr>
        <p:spPr>
          <a:xfrm>
            <a:off x="457200" y="1417638"/>
            <a:ext cx="8229600" cy="3327833"/>
          </a:xfrm>
        </p:spPr>
        <p:txBody>
          <a:bodyPr>
            <a:normAutofit lnSpcReduction="10000"/>
          </a:bodyPr>
          <a:lstStyle/>
          <a:p>
            <a:pPr>
              <a:buNone/>
            </a:pPr>
            <a:r>
              <a:rPr lang="ja-JP" altLang="en-US" sz="2800" dirty="0"/>
              <a:t>それぞれの見ているプログラムを</a:t>
            </a:r>
            <a:endParaRPr lang="en-US" altLang="ja-JP" sz="2800" dirty="0"/>
          </a:p>
          <a:p>
            <a:pPr algn="ctr">
              <a:buNone/>
            </a:pPr>
            <a:r>
              <a:rPr lang="ja-JP" altLang="en-US" sz="3600" dirty="0"/>
              <a:t>可視化する　「道具」</a:t>
            </a:r>
            <a:endParaRPr lang="en-US" altLang="ja-JP" dirty="0"/>
          </a:p>
          <a:p>
            <a:pPr>
              <a:buNone/>
            </a:pPr>
            <a:r>
              <a:rPr lang="ja-JP" altLang="en-US" sz="2400" dirty="0">
                <a:solidFill>
                  <a:schemeClr val="bg1">
                    <a:lumMod val="50000"/>
                  </a:schemeClr>
                </a:solidFill>
                <a:latin typeface="+mj-ea"/>
                <a:ea typeface="+mj-ea"/>
                <a:cs typeface="ＭＳ 明朝"/>
              </a:rPr>
              <a:t>例えば、</a:t>
            </a:r>
            <a:endParaRPr lang="en-US" altLang="ja-JP" sz="2400" dirty="0">
              <a:solidFill>
                <a:schemeClr val="bg1">
                  <a:lumMod val="50000"/>
                </a:schemeClr>
              </a:solidFill>
              <a:latin typeface="+mj-ea"/>
              <a:ea typeface="+mj-ea"/>
              <a:cs typeface="ＭＳ 明朝"/>
            </a:endParaRPr>
          </a:p>
          <a:p>
            <a:r>
              <a:rPr lang="ja-JP" altLang="en-US" sz="2400" dirty="0">
                <a:solidFill>
                  <a:schemeClr val="bg1">
                    <a:lumMod val="50000"/>
                  </a:schemeClr>
                </a:solidFill>
                <a:latin typeface="+mj-ea"/>
                <a:ea typeface="+mj-ea"/>
                <a:cs typeface="ＭＳ 明朝"/>
              </a:rPr>
              <a:t>プログラムに関する文書（カリキュラムなど）</a:t>
            </a:r>
            <a:endParaRPr lang="en-US" altLang="ja-JP" sz="2400" dirty="0">
              <a:solidFill>
                <a:schemeClr val="bg1">
                  <a:lumMod val="50000"/>
                </a:schemeClr>
              </a:solidFill>
              <a:latin typeface="+mj-ea"/>
              <a:ea typeface="+mj-ea"/>
              <a:cs typeface="ＭＳ 明朝"/>
            </a:endParaRPr>
          </a:p>
          <a:p>
            <a:r>
              <a:rPr lang="ja-JP" altLang="en-US" sz="2400" dirty="0">
                <a:solidFill>
                  <a:schemeClr val="bg1">
                    <a:lumMod val="50000"/>
                  </a:schemeClr>
                </a:solidFill>
                <a:latin typeface="+mj-ea"/>
                <a:ea typeface="+mj-ea"/>
                <a:cs typeface="ＭＳ 明朝"/>
              </a:rPr>
              <a:t>学習者の出席簿</a:t>
            </a:r>
            <a:endParaRPr lang="en-US" altLang="ja-JP" sz="2400" dirty="0">
              <a:solidFill>
                <a:schemeClr val="bg1">
                  <a:lumMod val="50000"/>
                </a:schemeClr>
              </a:solidFill>
              <a:latin typeface="+mj-ea"/>
              <a:ea typeface="+mj-ea"/>
              <a:cs typeface="ＭＳ 明朝"/>
            </a:endParaRPr>
          </a:p>
          <a:p>
            <a:r>
              <a:rPr lang="ja-JP" altLang="en-US" sz="2400" dirty="0">
                <a:solidFill>
                  <a:schemeClr val="bg1">
                    <a:lumMod val="50000"/>
                  </a:schemeClr>
                </a:solidFill>
                <a:latin typeface="+mj-ea"/>
                <a:ea typeface="+mj-ea"/>
                <a:cs typeface="ＭＳ 明朝"/>
              </a:rPr>
              <a:t>定期試験の結果</a:t>
            </a:r>
            <a:endParaRPr lang="en-US" altLang="ja-JP" sz="2400" dirty="0">
              <a:solidFill>
                <a:schemeClr val="bg1">
                  <a:lumMod val="50000"/>
                </a:schemeClr>
              </a:solidFill>
              <a:latin typeface="+mj-ea"/>
              <a:ea typeface="+mj-ea"/>
              <a:cs typeface="ＭＳ 明朝"/>
            </a:endParaRPr>
          </a:p>
          <a:p>
            <a:r>
              <a:rPr lang="ja-JP" altLang="en-US" sz="2400" dirty="0">
                <a:solidFill>
                  <a:schemeClr val="bg1">
                    <a:lumMod val="50000"/>
                  </a:schemeClr>
                </a:solidFill>
                <a:latin typeface="+mj-ea"/>
                <a:ea typeface="+mj-ea"/>
                <a:cs typeface="ＭＳ 明朝"/>
              </a:rPr>
              <a:t>授業引き継ぎの報告・記録　など、など・・・</a:t>
            </a:r>
            <a:endParaRPr lang="en-US" altLang="ja-JP" sz="2400" dirty="0">
              <a:solidFill>
                <a:schemeClr val="bg1">
                  <a:lumMod val="50000"/>
                </a:schemeClr>
              </a:solidFill>
              <a:latin typeface="+mj-ea"/>
              <a:ea typeface="+mj-ea"/>
              <a:cs typeface="ＭＳ 明朝"/>
            </a:endParaRPr>
          </a:p>
        </p:txBody>
      </p:sp>
      <p:sp>
        <p:nvSpPr>
          <p:cNvPr id="5" name="テキスト ボックス 4"/>
          <p:cNvSpPr txBox="1"/>
          <p:nvPr/>
        </p:nvSpPr>
        <p:spPr>
          <a:xfrm>
            <a:off x="457200" y="4745471"/>
            <a:ext cx="8229600" cy="1323439"/>
          </a:xfrm>
          <a:prstGeom prst="rect">
            <a:avLst/>
          </a:prstGeom>
          <a:noFill/>
        </p:spPr>
        <p:txBody>
          <a:bodyPr wrap="square" rtlCol="0" anchor="ctr">
            <a:spAutoFit/>
          </a:bodyPr>
          <a:lstStyle/>
          <a:p>
            <a:r>
              <a:rPr kumimoji="1" lang="ja-JP" altLang="en-US" sz="3600" dirty="0"/>
              <a:t>どんな</a:t>
            </a:r>
            <a:r>
              <a:rPr kumimoji="1" lang="ja-JP" altLang="en-US" sz="4400" dirty="0">
                <a:solidFill>
                  <a:srgbClr val="FF0000"/>
                </a:solidFill>
              </a:rPr>
              <a:t>目的</a:t>
            </a:r>
            <a:r>
              <a:rPr kumimoji="1" lang="ja-JP" altLang="en-US" sz="3600" dirty="0"/>
              <a:t>で</a:t>
            </a:r>
            <a:r>
              <a:rPr lang="ja-JP" altLang="en-US" sz="3600" dirty="0"/>
              <a:t>、情報を</a:t>
            </a:r>
            <a:r>
              <a:rPr lang="ja-JP" altLang="en-US" sz="4400" dirty="0">
                <a:solidFill>
                  <a:srgbClr val="FF0000"/>
                </a:solidFill>
              </a:rPr>
              <a:t>誰と共有</a:t>
            </a:r>
            <a:r>
              <a:rPr kumimoji="1" lang="ja-JP" altLang="en-US" sz="3600" dirty="0"/>
              <a:t>するか</a:t>
            </a:r>
            <a:endParaRPr kumimoji="1" lang="en-US" altLang="ja-JP" sz="3600" dirty="0"/>
          </a:p>
          <a:p>
            <a:pPr algn="ctr"/>
            <a:r>
              <a:rPr lang="ja-JP" altLang="en-US" sz="3600" dirty="0"/>
              <a:t>内容や使い方を工夫</a:t>
            </a:r>
            <a:endParaRPr kumimoji="1" lang="en-US" altLang="ja-JP" sz="3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5" name="テキスト ボックス 4"/>
          <p:cNvSpPr txBox="1"/>
          <p:nvPr/>
        </p:nvSpPr>
        <p:spPr>
          <a:xfrm>
            <a:off x="457200" y="1376218"/>
            <a:ext cx="8363262" cy="523220"/>
          </a:xfrm>
          <a:prstGeom prst="rect">
            <a:avLst/>
          </a:prstGeom>
          <a:noFill/>
        </p:spPr>
        <p:txBody>
          <a:bodyPr wrap="square" rtlCol="0">
            <a:spAutoFit/>
          </a:bodyPr>
          <a:lstStyle/>
          <a:p>
            <a:pPr marL="285750" indent="-285750"/>
            <a:r>
              <a:rPr kumimoji="1" lang="ja-JP" altLang="en-US" sz="2800" dirty="0" smtClean="0"/>
              <a:t>「</a:t>
            </a:r>
            <a:r>
              <a:rPr kumimoji="1" lang="ja-JP" altLang="en-US" sz="2800" dirty="0"/>
              <a:t>言語教育プログラム可視化テンプレート」</a:t>
            </a:r>
            <a:r>
              <a:rPr kumimoji="1" lang="ja-JP" altLang="en-US" sz="2000" dirty="0"/>
              <a:t>（</a:t>
            </a:r>
            <a:r>
              <a:rPr kumimoji="1" lang="en-US" altLang="ja-JP" sz="2000" dirty="0"/>
              <a:t>2016 </a:t>
            </a:r>
            <a:r>
              <a:rPr kumimoji="1" lang="ja-JP" altLang="en-US" sz="2000" dirty="0"/>
              <a:t>徳永他）</a:t>
            </a:r>
          </a:p>
        </p:txBody>
      </p:sp>
      <p:graphicFrame>
        <p:nvGraphicFramePr>
          <p:cNvPr id="8" name="コンテンツ プレースホルダー 7"/>
          <p:cNvGraphicFramePr>
            <a:graphicFrameLocks noGrp="1" noChangeAspect="1"/>
          </p:cNvGraphicFramePr>
          <p:nvPr>
            <p:ph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38344792"/>
              </p:ext>
            </p:extLst>
          </p:nvPr>
        </p:nvGraphicFramePr>
        <p:xfrm>
          <a:off x="884622" y="2023865"/>
          <a:ext cx="7444826" cy="4332485"/>
        </p:xfrm>
        <a:graphic>
          <a:graphicData uri="http://schemas.openxmlformats.org/presentationml/2006/ole">
            <p:oleObj spid="_x0000_s52226" name="Acrobat Document" r:id="rId3" imgW="10795000" imgH="7632700" progId="">
              <p:embed/>
            </p:oleObj>
          </a:graphicData>
        </a:graphic>
      </p:graphicFrame>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64514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5" name="テキスト ボックス 4"/>
          <p:cNvSpPr txBox="1"/>
          <p:nvPr/>
        </p:nvSpPr>
        <p:spPr>
          <a:xfrm>
            <a:off x="457200" y="1376218"/>
            <a:ext cx="8363262" cy="523220"/>
          </a:xfrm>
          <a:prstGeom prst="rect">
            <a:avLst/>
          </a:prstGeom>
          <a:noFill/>
        </p:spPr>
        <p:txBody>
          <a:bodyPr wrap="square" rtlCol="0">
            <a:spAutoFit/>
          </a:bodyPr>
          <a:lstStyle/>
          <a:p>
            <a:pPr marL="285750" indent="-285750"/>
            <a:r>
              <a:rPr kumimoji="1" lang="ja-JP" altLang="en-US" sz="2800" dirty="0" smtClean="0"/>
              <a:t>「</a:t>
            </a:r>
            <a:r>
              <a:rPr kumimoji="1" lang="ja-JP" altLang="en-US" sz="2800" dirty="0"/>
              <a:t>言語教育プログラム可視化テンプレート」</a:t>
            </a:r>
            <a:r>
              <a:rPr kumimoji="1" lang="ja-JP" altLang="en-US" sz="2000" dirty="0"/>
              <a:t>（</a:t>
            </a:r>
            <a:r>
              <a:rPr kumimoji="1" lang="en-US" altLang="ja-JP" sz="2000" dirty="0"/>
              <a:t>2016 </a:t>
            </a:r>
            <a:r>
              <a:rPr kumimoji="1" lang="ja-JP" altLang="en-US" sz="2000" dirty="0"/>
              <a:t>徳永他）</a:t>
            </a:r>
          </a:p>
        </p:txBody>
      </p:sp>
      <p:graphicFrame>
        <p:nvGraphicFramePr>
          <p:cNvPr id="8" name="コンテンツ プレースホルダー 7"/>
          <p:cNvGraphicFramePr>
            <a:graphicFrameLocks noGrp="1" noChangeAspect="1"/>
          </p:cNvGraphicFramePr>
          <p:nvPr>
            <p:ph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38344792"/>
              </p:ext>
            </p:extLst>
          </p:nvPr>
        </p:nvGraphicFramePr>
        <p:xfrm>
          <a:off x="884622" y="2023865"/>
          <a:ext cx="7444826" cy="4332485"/>
        </p:xfrm>
        <a:graphic>
          <a:graphicData uri="http://schemas.openxmlformats.org/presentationml/2006/ole">
            <p:oleObj spid="_x0000_s50178" name="Acrobat Document" r:id="rId3" imgW="10795000" imgH="7632700" progId="">
              <p:embed/>
            </p:oleObj>
          </a:graphicData>
        </a:graphic>
      </p:graphicFrame>
      <p:sp>
        <p:nvSpPr>
          <p:cNvPr id="6" name="角丸四角形吹き出し 5"/>
          <p:cNvSpPr/>
          <p:nvPr/>
        </p:nvSpPr>
        <p:spPr>
          <a:xfrm>
            <a:off x="1944414" y="1899438"/>
            <a:ext cx="1637862" cy="446067"/>
          </a:xfrm>
          <a:prstGeom prst="wedgeRoundRectCallout">
            <a:avLst>
              <a:gd name="adj1" fmla="val 72856"/>
              <a:gd name="adj2" fmla="val 63122"/>
              <a:gd name="adj3" fmla="val 16667"/>
            </a:avLst>
          </a:prstGeom>
          <a:ln>
            <a:solidFill>
              <a:schemeClr val="tx1"/>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rgbClr val="FF0000"/>
                </a:solidFill>
              </a:rPr>
              <a:t>どんな目的か</a:t>
            </a:r>
            <a:endParaRPr lang="ja-JP" altLang="en-US" dirty="0">
              <a:solidFill>
                <a:srgbClr val="FF0000"/>
              </a:solidFill>
            </a:endParaRPr>
          </a:p>
        </p:txBody>
      </p:sp>
      <p:sp>
        <p:nvSpPr>
          <p:cNvPr id="7" name="角丸四角形吹き出し 6"/>
          <p:cNvSpPr/>
          <p:nvPr/>
        </p:nvSpPr>
        <p:spPr>
          <a:xfrm>
            <a:off x="6201103" y="1899438"/>
            <a:ext cx="2485697" cy="446067"/>
          </a:xfrm>
          <a:prstGeom prst="wedgeRoundRectCallout">
            <a:avLst>
              <a:gd name="adj1" fmla="val -36811"/>
              <a:gd name="adj2" fmla="val 84720"/>
              <a:gd name="adj3" fmla="val 16667"/>
            </a:avLst>
          </a:prstGeom>
          <a:ln>
            <a:solidFill>
              <a:srgbClr val="000000"/>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rgbClr val="FF0000"/>
                </a:solidFill>
              </a:rPr>
              <a:t>誰と情報共有するか</a:t>
            </a:r>
            <a:endParaRPr lang="ja-JP" altLang="en-US" dirty="0">
              <a:solidFill>
                <a:srgbClr val="FF0000"/>
              </a:solidFill>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64514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 name="タイトル 26"/>
          <p:cNvSpPr>
            <a:spLocks noGrp="1"/>
          </p:cNvSpPr>
          <p:nvPr>
            <p:ph type="title"/>
          </p:nvPr>
        </p:nvSpPr>
        <p:spPr/>
        <p:txBody>
          <a:bodyPr/>
          <a:lstStyle/>
          <a:p>
            <a:r>
              <a:rPr lang="ja-JP" altLang="en-US" dirty="0"/>
              <a:t>ここで話したいこと</a:t>
            </a:r>
          </a:p>
        </p:txBody>
      </p:sp>
      <p:sp>
        <p:nvSpPr>
          <p:cNvPr id="28" name="コンテンツ プレースホルダ 27"/>
          <p:cNvSpPr>
            <a:spLocks noGrp="1"/>
          </p:cNvSpPr>
          <p:nvPr>
            <p:ph idx="1"/>
          </p:nvPr>
        </p:nvSpPr>
        <p:spPr/>
        <p:txBody>
          <a:bodyPr>
            <a:normAutofit/>
          </a:bodyPr>
          <a:lstStyle/>
          <a:p>
            <a:pPr marL="742950" indent="-742950">
              <a:buFont typeface="+mj-ea"/>
              <a:buAutoNum type="circleNumDbPlain"/>
            </a:pPr>
            <a:r>
              <a:rPr lang="ja-JP" altLang="en-US" sz="4400" dirty="0">
                <a:latin typeface="+mj-ea"/>
                <a:ea typeface="+mj-ea"/>
                <a:cs typeface="ＭＳ 明朝"/>
              </a:rPr>
              <a:t>なぜ対話が必要か</a:t>
            </a:r>
            <a:endParaRPr lang="en-US" altLang="ja-JP" sz="4400" dirty="0">
              <a:latin typeface="+mj-ea"/>
              <a:ea typeface="+mj-ea"/>
              <a:cs typeface="ＭＳ 明朝"/>
            </a:endParaRPr>
          </a:p>
          <a:p>
            <a:pPr marL="742950" indent="-742950">
              <a:buFont typeface="+mj-ea"/>
              <a:buAutoNum type="circleNumDbPlain"/>
            </a:pPr>
            <a:r>
              <a:rPr lang="ja-JP" altLang="en-US" sz="4400" dirty="0">
                <a:latin typeface="+mj-ea"/>
                <a:ea typeface="+mj-ea"/>
                <a:cs typeface="ＭＳ 明朝"/>
              </a:rPr>
              <a:t>対話の難しさ</a:t>
            </a:r>
            <a:endParaRPr lang="en-US" altLang="ja-JP" sz="4400" dirty="0">
              <a:latin typeface="+mj-ea"/>
              <a:ea typeface="+mj-ea"/>
              <a:cs typeface="ＭＳ 明朝"/>
            </a:endParaRPr>
          </a:p>
          <a:p>
            <a:pPr marL="742950" indent="-742950">
              <a:buFont typeface="+mj-ea"/>
              <a:buAutoNum type="circleNumDbPlain"/>
            </a:pPr>
            <a:r>
              <a:rPr lang="ja-JP" altLang="en-US" sz="4400" dirty="0">
                <a:latin typeface="+mj-ea"/>
                <a:ea typeface="+mj-ea"/>
                <a:cs typeface="ＭＳ 明朝"/>
              </a:rPr>
              <a:t>どう対話するか</a:t>
            </a:r>
            <a:endParaRPr lang="en-US" altLang="ja-JP" sz="4400" dirty="0">
              <a:latin typeface="+mj-ea"/>
              <a:ea typeface="+mj-ea"/>
              <a:cs typeface="ＭＳ 明朝"/>
            </a:endParaRPr>
          </a:p>
          <a:p>
            <a:pPr marL="742950" indent="-742950">
              <a:buFont typeface="+mj-ea"/>
              <a:buAutoNum type="circleNumDbPlain"/>
            </a:pPr>
            <a:r>
              <a:rPr lang="ja-JP" altLang="en-US" sz="4400" dirty="0">
                <a:latin typeface="+mj-ea"/>
                <a:ea typeface="+mj-ea"/>
                <a:cs typeface="ＭＳ 明朝"/>
              </a:rPr>
              <a:t>対話の広がり</a:t>
            </a:r>
            <a:endParaRPr lang="en-US" altLang="ja-JP" sz="4400" dirty="0">
              <a:latin typeface="+mj-ea"/>
              <a:ea typeface="+mj-ea"/>
              <a:cs typeface="ＭＳ 明朝"/>
            </a:endParaRPr>
          </a:p>
          <a:p>
            <a:pPr marL="742950" indent="-742950">
              <a:buFont typeface="+mj-ea"/>
              <a:buAutoNum type="circleNumDbPlain"/>
            </a:pPr>
            <a:r>
              <a:rPr lang="ja-JP" altLang="en-US" sz="4400" dirty="0">
                <a:latin typeface="+mj-ea"/>
                <a:ea typeface="+mj-ea"/>
                <a:cs typeface="ＭＳ 明朝"/>
              </a:rPr>
              <a:t>一</a:t>
            </a:r>
            <a:r>
              <a:rPr lang="ja-JP" altLang="en-US" sz="4400" dirty="0" smtClean="0">
                <a:latin typeface="+mj-ea"/>
                <a:ea typeface="+mj-ea"/>
                <a:cs typeface="ＭＳ 明朝"/>
              </a:rPr>
              <a:t>教師にとって</a:t>
            </a:r>
            <a:r>
              <a:rPr lang="ja-JP" altLang="en-US" sz="4400" dirty="0">
                <a:latin typeface="+mj-ea"/>
                <a:ea typeface="+mj-ea"/>
                <a:cs typeface="ＭＳ 明朝"/>
              </a:rPr>
              <a:t>の対話の意義</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③</a:t>
            </a:r>
            <a:r>
              <a:rPr lang="ja-JP" altLang="en-US" dirty="0"/>
              <a:t>どう対話するか</a:t>
            </a:r>
          </a:p>
        </p:txBody>
      </p:sp>
      <p:sp>
        <p:nvSpPr>
          <p:cNvPr id="5" name="テキスト ボックス 4"/>
          <p:cNvSpPr txBox="1"/>
          <p:nvPr/>
        </p:nvSpPr>
        <p:spPr>
          <a:xfrm>
            <a:off x="457200" y="1376218"/>
            <a:ext cx="8363262" cy="523220"/>
          </a:xfrm>
          <a:prstGeom prst="rect">
            <a:avLst/>
          </a:prstGeom>
          <a:noFill/>
        </p:spPr>
        <p:txBody>
          <a:bodyPr wrap="square" rtlCol="0">
            <a:spAutoFit/>
          </a:bodyPr>
          <a:lstStyle/>
          <a:p>
            <a:pPr marL="285750" indent="-285750"/>
            <a:r>
              <a:rPr kumimoji="1" lang="ja-JP" altLang="en-US" sz="2800" dirty="0" smtClean="0"/>
              <a:t>「</a:t>
            </a:r>
            <a:r>
              <a:rPr kumimoji="1" lang="ja-JP" altLang="en-US" sz="2800" dirty="0"/>
              <a:t>言語教育プログラム可視化テンプレート」</a:t>
            </a:r>
            <a:r>
              <a:rPr kumimoji="1" lang="ja-JP" altLang="en-US" sz="2000" dirty="0"/>
              <a:t>（</a:t>
            </a:r>
            <a:r>
              <a:rPr kumimoji="1" lang="en-US" altLang="ja-JP" sz="2000" dirty="0"/>
              <a:t>2016 </a:t>
            </a:r>
            <a:r>
              <a:rPr kumimoji="1" lang="ja-JP" altLang="en-US" sz="2000" dirty="0"/>
              <a:t>徳永他）</a:t>
            </a:r>
          </a:p>
        </p:txBody>
      </p:sp>
      <p:graphicFrame>
        <p:nvGraphicFramePr>
          <p:cNvPr id="8" name="コンテンツ プレースホルダー 7"/>
          <p:cNvGraphicFramePr>
            <a:graphicFrameLocks noGrp="1" noChangeAspect="1"/>
          </p:cNvGraphicFramePr>
          <p:nvPr>
            <p:ph idx="1"/>
            <p:extLst>
              <p:ext uri="{D42A27DB-BD31-4B8C-83A1-F6EECF244321}">
                <p14:mod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38344792"/>
              </p:ext>
            </p:extLst>
          </p:nvPr>
        </p:nvGraphicFramePr>
        <p:xfrm>
          <a:off x="884622" y="2023865"/>
          <a:ext cx="7444826" cy="4332485"/>
        </p:xfrm>
        <a:graphic>
          <a:graphicData uri="http://schemas.openxmlformats.org/presentationml/2006/ole">
            <p:oleObj spid="_x0000_s51202" name="Acrobat Document" r:id="rId3" imgW="10795000" imgH="7632700" progId="">
              <p:embed/>
            </p:oleObj>
          </a:graphicData>
        </a:graphic>
      </p:graphicFrame>
      <p:sp>
        <p:nvSpPr>
          <p:cNvPr id="6" name="角丸四角形吹き出し 5"/>
          <p:cNvSpPr/>
          <p:nvPr/>
        </p:nvSpPr>
        <p:spPr>
          <a:xfrm>
            <a:off x="1944414" y="1899438"/>
            <a:ext cx="1637862" cy="446067"/>
          </a:xfrm>
          <a:prstGeom prst="wedgeRoundRectCallout">
            <a:avLst>
              <a:gd name="adj1" fmla="val 72856"/>
              <a:gd name="adj2" fmla="val 63122"/>
              <a:gd name="adj3" fmla="val 16667"/>
            </a:avLst>
          </a:prstGeom>
          <a:ln>
            <a:solidFill>
              <a:schemeClr val="tx1"/>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rgbClr val="FF0000"/>
                </a:solidFill>
              </a:rPr>
              <a:t>どんな目的か</a:t>
            </a:r>
            <a:endParaRPr lang="ja-JP" altLang="en-US" dirty="0">
              <a:solidFill>
                <a:srgbClr val="FF0000"/>
              </a:solidFill>
            </a:endParaRPr>
          </a:p>
        </p:txBody>
      </p:sp>
      <p:sp>
        <p:nvSpPr>
          <p:cNvPr id="7" name="角丸四角形吹き出し 6"/>
          <p:cNvSpPr/>
          <p:nvPr/>
        </p:nvSpPr>
        <p:spPr>
          <a:xfrm>
            <a:off x="6201103" y="1899438"/>
            <a:ext cx="2485697" cy="446067"/>
          </a:xfrm>
          <a:prstGeom prst="wedgeRoundRectCallout">
            <a:avLst>
              <a:gd name="adj1" fmla="val -36811"/>
              <a:gd name="adj2" fmla="val 84720"/>
              <a:gd name="adj3" fmla="val 16667"/>
            </a:avLst>
          </a:prstGeom>
          <a:ln>
            <a:solidFill>
              <a:srgbClr val="000000"/>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rgbClr val="FF0000"/>
                </a:solidFill>
              </a:rPr>
              <a:t>誰と情報共有するか</a:t>
            </a:r>
            <a:endParaRPr lang="ja-JP" altLang="en-US" dirty="0">
              <a:solidFill>
                <a:srgbClr val="FF0000"/>
              </a:solidFill>
            </a:endParaRPr>
          </a:p>
        </p:txBody>
      </p:sp>
      <p:sp>
        <p:nvSpPr>
          <p:cNvPr id="9" name="角丸四角形吹き出し 8"/>
          <p:cNvSpPr/>
          <p:nvPr/>
        </p:nvSpPr>
        <p:spPr>
          <a:xfrm>
            <a:off x="3906345" y="2767724"/>
            <a:ext cx="1401379" cy="560552"/>
          </a:xfrm>
          <a:prstGeom prst="wedgeRoundRectCallout">
            <a:avLst>
              <a:gd name="adj1" fmla="val 50981"/>
              <a:gd name="adj2" fmla="val -13455"/>
              <a:gd name="adj3" fmla="val 16667"/>
            </a:avLst>
          </a:prstGeom>
          <a:solidFill>
            <a:srgbClr val="000090"/>
          </a:solidFill>
          <a:ln>
            <a:solidFill>
              <a:srgbClr val="C3D7D7"/>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rgbClr val="FFFFFF"/>
                </a:solidFill>
              </a:rPr>
              <a:t>社会的背景</a:t>
            </a:r>
            <a:endParaRPr lang="ja-JP" altLang="en-US" dirty="0">
              <a:solidFill>
                <a:srgbClr val="FFFFFF"/>
              </a:solidFill>
            </a:endParaRPr>
          </a:p>
        </p:txBody>
      </p:sp>
      <p:sp>
        <p:nvSpPr>
          <p:cNvPr id="10" name="角丸四角形吹き出し 9"/>
          <p:cNvSpPr/>
          <p:nvPr/>
        </p:nvSpPr>
        <p:spPr>
          <a:xfrm>
            <a:off x="1313793" y="3756826"/>
            <a:ext cx="1261241" cy="552415"/>
          </a:xfrm>
          <a:prstGeom prst="wedgeRoundRectCallout">
            <a:avLst>
              <a:gd name="adj1" fmla="val 31144"/>
              <a:gd name="adj2" fmla="val 51342"/>
              <a:gd name="adj3" fmla="val 16667"/>
            </a:avLst>
          </a:prstGeom>
          <a:solidFill>
            <a:srgbClr val="000090"/>
          </a:solidFill>
          <a:ln>
            <a:solidFill>
              <a:srgbClr val="C3D7D7"/>
            </a:solidFill>
          </a:ln>
        </p:spPr>
        <p:style>
          <a:lnRef idx="1">
            <a:schemeClr val="accent5"/>
          </a:lnRef>
          <a:fillRef idx="2">
            <a:schemeClr val="accent5"/>
          </a:fillRef>
          <a:effectRef idx="1">
            <a:schemeClr val="accent5"/>
          </a:effectRef>
          <a:fontRef idx="minor">
            <a:schemeClr val="dk1"/>
          </a:fontRef>
        </p:style>
        <p:txBody>
          <a:bodyPr anchor="ctr"/>
          <a:lstStyle/>
          <a:p>
            <a:pPr algn="ctr"/>
            <a:r>
              <a:rPr lang="ja-JP" altLang="en-US" dirty="0" smtClean="0">
                <a:solidFill>
                  <a:srgbClr val="FFFFFF"/>
                </a:solidFill>
              </a:rPr>
              <a:t>構成要素</a:t>
            </a:r>
            <a:endParaRPr lang="ja-JP" altLang="en-US" dirty="0">
              <a:solidFill>
                <a:srgbClr val="FFFFFF"/>
              </a:solidFill>
            </a:endParaRPr>
          </a:p>
        </p:txBody>
      </p:sp>
      <p:sp>
        <p:nvSpPr>
          <p:cNvPr id="11" name="角丸四角形吹き出し 10"/>
          <p:cNvSpPr/>
          <p:nvPr/>
        </p:nvSpPr>
        <p:spPr>
          <a:xfrm>
            <a:off x="621862" y="5675586"/>
            <a:ext cx="3835838" cy="569311"/>
          </a:xfrm>
          <a:prstGeom prst="wedgeRoundRectCallout">
            <a:avLst>
              <a:gd name="adj1" fmla="val 53807"/>
              <a:gd name="adj2" fmla="val -95426"/>
              <a:gd name="adj3" fmla="val 16667"/>
            </a:avLst>
          </a:prstGeom>
          <a:solidFill>
            <a:srgbClr val="000090"/>
          </a:solidFill>
          <a:ln>
            <a:solidFill>
              <a:srgbClr val="C3D7D7"/>
            </a:solidFill>
          </a:ln>
        </p:spPr>
        <p:style>
          <a:lnRef idx="2">
            <a:schemeClr val="accent3"/>
          </a:lnRef>
          <a:fillRef idx="1">
            <a:schemeClr val="lt1"/>
          </a:fillRef>
          <a:effectRef idx="0">
            <a:schemeClr val="accent3"/>
          </a:effectRef>
          <a:fontRef idx="minor">
            <a:schemeClr val="dk1"/>
          </a:fontRef>
        </p:style>
        <p:txBody>
          <a:bodyPr anchor="ctr"/>
          <a:lstStyle/>
          <a:p>
            <a:pPr algn="ctr"/>
            <a:r>
              <a:rPr lang="ja-JP" altLang="en-US" dirty="0" smtClean="0">
                <a:solidFill>
                  <a:schemeClr val="bg1"/>
                </a:solidFill>
              </a:rPr>
              <a:t>カリキュラム・シラバス（基本計画）</a:t>
            </a:r>
            <a:endParaRPr lang="ja-JP" altLang="en-US" dirty="0">
              <a:solidFill>
                <a:schemeClr val="bg1"/>
              </a:solidFill>
            </a:endParaRPr>
          </a:p>
        </p:txBody>
      </p:sp>
      <p:sp>
        <p:nvSpPr>
          <p:cNvPr id="12" name="角丸四角形吹き出し 11"/>
          <p:cNvSpPr/>
          <p:nvPr/>
        </p:nvSpPr>
        <p:spPr>
          <a:xfrm>
            <a:off x="7081876" y="3979859"/>
            <a:ext cx="941021" cy="557107"/>
          </a:xfrm>
          <a:prstGeom prst="wedgeRoundRectCallout">
            <a:avLst>
              <a:gd name="adj1" fmla="val -30257"/>
              <a:gd name="adj2" fmla="val 51341"/>
              <a:gd name="adj3" fmla="val 16667"/>
            </a:avLst>
          </a:prstGeom>
          <a:solidFill>
            <a:srgbClr val="000090"/>
          </a:solidFill>
          <a:ln>
            <a:solidFill>
              <a:srgbClr val="C3D7D7"/>
            </a:solidFill>
          </a:ln>
        </p:spPr>
        <p:style>
          <a:lnRef idx="2">
            <a:schemeClr val="accent3"/>
          </a:lnRef>
          <a:fillRef idx="1">
            <a:schemeClr val="lt1"/>
          </a:fillRef>
          <a:effectRef idx="0">
            <a:schemeClr val="accent3"/>
          </a:effectRef>
          <a:fontRef idx="minor">
            <a:schemeClr val="dk1"/>
          </a:fontRef>
        </p:style>
        <p:txBody>
          <a:bodyPr anchor="ctr"/>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ja-JP" altLang="en-US" dirty="0" smtClean="0">
                <a:solidFill>
                  <a:srgbClr val="FFFFFF"/>
                </a:solidFill>
              </a:rPr>
              <a:t>活　動</a:t>
            </a:r>
            <a:endParaRPr lang="ja-JP" altLang="en-US" dirty="0">
              <a:solidFill>
                <a:srgbClr val="FFFFFF"/>
              </a:solidFill>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645141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640628"/>
            <a:ext cx="8229600" cy="4481648"/>
          </a:xfrm>
        </p:spPr>
        <p:txBody>
          <a:bodyPr>
            <a:normAutofit/>
          </a:bodyPr>
          <a:lstStyle/>
          <a:p>
            <a:pPr marL="0" indent="0">
              <a:buNone/>
            </a:pPr>
            <a:r>
              <a:rPr lang="ja-JP" altLang="en-US" sz="2800" dirty="0"/>
              <a:t>一つのプログラムは単独で存在しているのではない</a:t>
            </a:r>
            <a:endParaRPr lang="en-US" altLang="ja-JP" sz="2800" dirty="0"/>
          </a:p>
          <a:p>
            <a:pPr marL="0" indent="0">
              <a:buNone/>
            </a:pPr>
            <a:endParaRPr lang="en-US" altLang="ja-JP" sz="2800" dirty="0"/>
          </a:p>
          <a:p>
            <a:pPr marL="635000" indent="-635000">
              <a:buNone/>
            </a:pPr>
            <a:r>
              <a:rPr lang="ja-JP" altLang="en-US" dirty="0"/>
              <a:t>（１）そのプログラムが置かれた</a:t>
            </a:r>
            <a:r>
              <a:rPr lang="ja-JP" altLang="en-US" dirty="0" smtClean="0"/>
              <a:t>社会的</a:t>
            </a:r>
            <a:r>
              <a:rPr lang="en-US" altLang="ja-JP" dirty="0" smtClean="0"/>
              <a:t>/</a:t>
            </a:r>
            <a:r>
              <a:rPr lang="ja-JP" altLang="en-US" dirty="0" smtClean="0"/>
              <a:t>組織的文脈</a:t>
            </a:r>
            <a:r>
              <a:rPr lang="ja-JP" altLang="en-US" dirty="0"/>
              <a:t>における、その他の要素と</a:t>
            </a:r>
            <a:r>
              <a:rPr lang="ja-JP" altLang="en-US" dirty="0" smtClean="0"/>
              <a:t>のつながり</a:t>
            </a:r>
            <a:endParaRPr lang="en-US" altLang="ja-JP" dirty="0"/>
          </a:p>
          <a:p>
            <a:pPr marL="0" indent="0">
              <a:buNone/>
            </a:pPr>
            <a:endParaRPr lang="en-US" altLang="ja-JP" sz="2800" dirty="0"/>
          </a:p>
          <a:p>
            <a:pPr marL="0" indent="0">
              <a:buNone/>
            </a:pPr>
            <a:r>
              <a:rPr lang="ja-JP" altLang="en-US" dirty="0"/>
              <a:t>（２）類似の状況にある、</a:t>
            </a:r>
            <a:endParaRPr lang="en-US" altLang="ja-JP" dirty="0"/>
          </a:p>
          <a:p>
            <a:pPr marL="546100" indent="0">
              <a:buNone/>
            </a:pPr>
            <a:r>
              <a:rPr lang="ja-JP" altLang="en-US" dirty="0"/>
              <a:t>他の日本語教育プログラムとのつながり</a:t>
            </a:r>
            <a:endParaRPr lang="en-US" altLang="ja-JP" dirty="0"/>
          </a:p>
          <a:p>
            <a:pPr marL="0" indent="0">
              <a:buNone/>
            </a:pPr>
            <a:endParaRPr lang="en-US" altLang="ja-JP"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640629"/>
            <a:ext cx="8229600" cy="3545871"/>
          </a:xfrm>
        </p:spPr>
        <p:txBody>
          <a:bodyPr>
            <a:normAutofit lnSpcReduction="10000"/>
          </a:bodyPr>
          <a:lstStyle/>
          <a:p>
            <a:pPr marL="0" indent="0">
              <a:buNone/>
            </a:pPr>
            <a:r>
              <a:rPr lang="ja-JP" altLang="en-US" dirty="0"/>
              <a:t>一つのプログラムを超えた問題</a:t>
            </a:r>
            <a:endParaRPr lang="en-US" altLang="ja-JP" dirty="0"/>
          </a:p>
          <a:p>
            <a:pPr marL="0" indent="0">
              <a:buNone/>
            </a:pPr>
            <a:endParaRPr lang="en-US" altLang="ja-JP" sz="1800" dirty="0"/>
          </a:p>
          <a:p>
            <a:pPr marL="635000" indent="-635000">
              <a:buNone/>
            </a:pPr>
            <a:r>
              <a:rPr lang="ja-JP" altLang="en-US" dirty="0"/>
              <a:t>（１）</a:t>
            </a:r>
            <a:r>
              <a:rPr lang="ja-JP" altLang="en-US" dirty="0" smtClean="0"/>
              <a:t>社会的</a:t>
            </a:r>
            <a:r>
              <a:rPr lang="en-US" altLang="ja-JP" dirty="0" smtClean="0"/>
              <a:t>/</a:t>
            </a:r>
            <a:r>
              <a:rPr lang="ja-JP" altLang="en-US" dirty="0" smtClean="0"/>
              <a:t>組織的文脈</a:t>
            </a:r>
            <a:r>
              <a:rPr lang="ja-JP" altLang="en-US" dirty="0"/>
              <a:t>におけるつながり</a:t>
            </a:r>
            <a:endParaRPr lang="en-US" altLang="ja-JP" dirty="0"/>
          </a:p>
          <a:p>
            <a:pPr marL="0" indent="0" algn="ctr">
              <a:buNone/>
            </a:pPr>
            <a:r>
              <a:rPr lang="en-US" altLang="ja-JP" dirty="0"/>
              <a:t>→</a:t>
            </a:r>
            <a:r>
              <a:rPr lang="ja-JP" altLang="en-US" dirty="0"/>
              <a:t>　</a:t>
            </a:r>
            <a:r>
              <a:rPr lang="ja-JP" altLang="en-US" u="wavyHeavy" dirty="0"/>
              <a:t>より大きなレベルの問題</a:t>
            </a:r>
            <a:endParaRPr lang="en-US" altLang="ja-JP" dirty="0"/>
          </a:p>
          <a:p>
            <a:pPr marL="0" indent="0">
              <a:buNone/>
            </a:pPr>
            <a:endParaRPr lang="en-US" altLang="ja-JP" sz="1800" dirty="0"/>
          </a:p>
          <a:p>
            <a:pPr marL="0" indent="0">
              <a:buNone/>
            </a:pPr>
            <a:r>
              <a:rPr lang="ja-JP" altLang="en-US" dirty="0"/>
              <a:t>（２）類似のプログラムとのつながり</a:t>
            </a:r>
            <a:endParaRPr lang="en-US" altLang="ja-JP" dirty="0"/>
          </a:p>
          <a:p>
            <a:pPr marL="0" indent="0" algn="ctr">
              <a:buNone/>
            </a:pPr>
            <a:r>
              <a:rPr lang="en-US" altLang="ja-JP" dirty="0"/>
              <a:t>→</a:t>
            </a:r>
            <a:r>
              <a:rPr lang="ja-JP" altLang="en-US" dirty="0"/>
              <a:t>　</a:t>
            </a:r>
            <a:r>
              <a:rPr lang="ja-JP" altLang="en-US" u="wavyHeavy" dirty="0"/>
              <a:t>プログラムに関する共通の問題</a:t>
            </a:r>
            <a:endParaRPr lang="en-US" altLang="ja-JP" u="wavyHeavy" dirty="0"/>
          </a:p>
          <a:p>
            <a:pPr marL="0" indent="0">
              <a:buNone/>
            </a:pPr>
            <a:endParaRPr lang="en-US" altLang="ja-JP"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640629"/>
            <a:ext cx="8229600" cy="3545871"/>
          </a:xfrm>
        </p:spPr>
        <p:txBody>
          <a:bodyPr>
            <a:normAutofit lnSpcReduction="10000"/>
          </a:bodyPr>
          <a:lstStyle/>
          <a:p>
            <a:pPr marL="0" indent="0">
              <a:buNone/>
            </a:pPr>
            <a:r>
              <a:rPr lang="ja-JP" altLang="en-US" dirty="0"/>
              <a:t>一つのプログラムを超えた問題</a:t>
            </a:r>
            <a:endParaRPr lang="en-US" altLang="ja-JP" dirty="0"/>
          </a:p>
          <a:p>
            <a:pPr marL="0" indent="0">
              <a:buNone/>
            </a:pPr>
            <a:endParaRPr lang="en-US" altLang="ja-JP" sz="1800" dirty="0"/>
          </a:p>
          <a:p>
            <a:pPr marL="635000" indent="-635000">
              <a:buNone/>
            </a:pPr>
            <a:r>
              <a:rPr lang="ja-JP" altLang="en-US" dirty="0"/>
              <a:t>（１）</a:t>
            </a:r>
            <a:r>
              <a:rPr lang="ja-JP" altLang="en-US" dirty="0" smtClean="0"/>
              <a:t>社会的</a:t>
            </a:r>
            <a:r>
              <a:rPr lang="en-US" altLang="ja-JP" dirty="0" smtClean="0"/>
              <a:t>/</a:t>
            </a:r>
            <a:r>
              <a:rPr lang="ja-JP" altLang="en-US" dirty="0" smtClean="0"/>
              <a:t>組織的文脈</a:t>
            </a:r>
            <a:r>
              <a:rPr lang="ja-JP" altLang="en-US" dirty="0"/>
              <a:t>におけるつながり</a:t>
            </a:r>
            <a:endParaRPr lang="en-US" altLang="ja-JP" dirty="0"/>
          </a:p>
          <a:p>
            <a:pPr marL="0" indent="0" algn="ctr">
              <a:buNone/>
            </a:pPr>
            <a:r>
              <a:rPr lang="en-US" altLang="ja-JP" dirty="0"/>
              <a:t>→</a:t>
            </a:r>
            <a:r>
              <a:rPr lang="ja-JP" altLang="en-US" dirty="0"/>
              <a:t>　</a:t>
            </a:r>
            <a:r>
              <a:rPr lang="ja-JP" altLang="en-US" u="wavyHeavy" dirty="0"/>
              <a:t>より大きなレベルの問題</a:t>
            </a:r>
            <a:endParaRPr lang="en-US" altLang="ja-JP" u="wavyHeavy" dirty="0"/>
          </a:p>
          <a:p>
            <a:pPr marL="0" indent="0">
              <a:buNone/>
            </a:pPr>
            <a:endParaRPr lang="en-US" altLang="ja-JP" sz="1800" dirty="0"/>
          </a:p>
          <a:p>
            <a:pPr marL="0" indent="0">
              <a:buNone/>
            </a:pPr>
            <a:r>
              <a:rPr lang="ja-JP" altLang="en-US" dirty="0"/>
              <a:t>（２）類似のプログラムとのつながり</a:t>
            </a:r>
            <a:endParaRPr lang="en-US" altLang="ja-JP" dirty="0"/>
          </a:p>
          <a:p>
            <a:pPr marL="0" indent="0" algn="ctr">
              <a:buNone/>
            </a:pPr>
            <a:r>
              <a:rPr lang="en-US" altLang="ja-JP" dirty="0"/>
              <a:t>→</a:t>
            </a:r>
            <a:r>
              <a:rPr lang="ja-JP" altLang="en-US" dirty="0"/>
              <a:t>　</a:t>
            </a:r>
            <a:r>
              <a:rPr lang="ja-JP" altLang="en-US" u="wavyHeavy" dirty="0"/>
              <a:t>プログラムに関する共通の問題</a:t>
            </a:r>
            <a:endParaRPr lang="en-US" altLang="ja-JP" u="wavyHeavy" dirty="0"/>
          </a:p>
        </p:txBody>
      </p:sp>
      <p:sp>
        <p:nvSpPr>
          <p:cNvPr id="6" name="下矢印吹き出し 5"/>
          <p:cNvSpPr/>
          <p:nvPr/>
        </p:nvSpPr>
        <p:spPr>
          <a:xfrm>
            <a:off x="457200" y="2466296"/>
            <a:ext cx="7674720" cy="3235870"/>
          </a:xfrm>
          <a:prstGeom prst="downArrowCallout">
            <a:avLst>
              <a:gd name="adj1" fmla="val 44243"/>
              <a:gd name="adj2" fmla="val 38017"/>
              <a:gd name="adj3" fmla="val 11016"/>
              <a:gd name="adj4" fmla="val 83662"/>
            </a:avLst>
          </a:prstGeom>
          <a:gradFill flip="none" rotWithShape="1">
            <a:gsLst>
              <a:gs pos="0">
                <a:schemeClr val="accent1">
                  <a:tint val="100000"/>
                  <a:shade val="100000"/>
                  <a:satMod val="130000"/>
                  <a:alpha val="0"/>
                </a:schemeClr>
              </a:gs>
              <a:gs pos="100000">
                <a:schemeClr val="accent1">
                  <a:tint val="50000"/>
                  <a:shade val="100000"/>
                  <a:satMod val="350000"/>
                  <a:alpha val="0"/>
                </a:schemeClr>
              </a:gs>
            </a:gsLst>
            <a:lin ang="16200000" scaled="0"/>
            <a:tileRect/>
          </a:gradFill>
          <a:ln/>
        </p:spPr>
        <p:style>
          <a:lnRef idx="1">
            <a:schemeClr val="accent1"/>
          </a:lnRef>
          <a:fillRef idx="3">
            <a:schemeClr val="accent1"/>
          </a:fillRef>
          <a:effectRef idx="2">
            <a:schemeClr val="accent1"/>
          </a:effectRef>
          <a:fontRef idx="minor">
            <a:schemeClr val="lt1"/>
          </a:fontRef>
        </p:style>
      </p:sp>
      <p:sp>
        <p:nvSpPr>
          <p:cNvPr id="5" name="テキスト ボックス 4"/>
          <p:cNvSpPr txBox="1"/>
          <p:nvPr/>
        </p:nvSpPr>
        <p:spPr>
          <a:xfrm>
            <a:off x="3431182" y="5459710"/>
            <a:ext cx="1726755" cy="923330"/>
          </a:xfrm>
          <a:prstGeom prst="rect">
            <a:avLst/>
          </a:prstGeom>
          <a:noFill/>
        </p:spPr>
        <p:txBody>
          <a:bodyPr wrap="none" rtlCol="0">
            <a:spAutoFit/>
          </a:bodyPr>
          <a:lstStyle/>
          <a:p>
            <a:r>
              <a:rPr kumimoji="1" lang="ja-JP" altLang="en-US" sz="5400" dirty="0"/>
              <a:t>対 話</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640629"/>
            <a:ext cx="8229600" cy="3803568"/>
          </a:xfrm>
        </p:spPr>
        <p:txBody>
          <a:bodyPr>
            <a:normAutofit/>
          </a:bodyPr>
          <a:lstStyle/>
          <a:p>
            <a:pPr marL="635000" indent="-635000">
              <a:buNone/>
            </a:pPr>
            <a:r>
              <a:rPr lang="ja-JP" altLang="en-US" dirty="0"/>
              <a:t>（１）</a:t>
            </a:r>
            <a:r>
              <a:rPr lang="ja-JP" altLang="en-US" dirty="0" smtClean="0"/>
              <a:t>社会的/組織的文脈</a:t>
            </a:r>
            <a:r>
              <a:rPr lang="ja-JP" altLang="en-US" dirty="0"/>
              <a:t>におけるつながり</a:t>
            </a:r>
            <a:endParaRPr lang="en-US" altLang="ja-JP" dirty="0"/>
          </a:p>
          <a:p>
            <a:pPr marL="635000" indent="-635000">
              <a:buNone/>
            </a:pPr>
            <a:endParaRPr lang="en-US" altLang="ja-JP" sz="1900" dirty="0"/>
          </a:p>
          <a:p>
            <a:pPr marL="0" indent="0">
              <a:buNone/>
            </a:pPr>
            <a:r>
              <a:rPr lang="ja-JP" altLang="en-US" dirty="0"/>
              <a:t>●対話の参加者：</a:t>
            </a:r>
            <a:endParaRPr lang="en-US" altLang="ja-JP" dirty="0"/>
          </a:p>
          <a:p>
            <a:pPr marL="0" indent="0">
              <a:buNone/>
            </a:pPr>
            <a:r>
              <a:rPr lang="ja-JP" altLang="en-US" dirty="0"/>
              <a:t>　</a:t>
            </a:r>
            <a:r>
              <a:rPr lang="ja-JP" altLang="en-US" dirty="0" smtClean="0"/>
              <a:t>社会</a:t>
            </a:r>
            <a:r>
              <a:rPr lang="en-US" altLang="ja-JP" dirty="0" smtClean="0"/>
              <a:t>/</a:t>
            </a:r>
            <a:r>
              <a:rPr lang="ja-JP" altLang="en-US" dirty="0" smtClean="0"/>
              <a:t>組織に</a:t>
            </a:r>
            <a:r>
              <a:rPr lang="ja-JP" altLang="en-US" dirty="0"/>
              <a:t>おける問題に関する</a:t>
            </a:r>
            <a:r>
              <a:rPr lang="ja-JP" altLang="en-US" dirty="0" smtClean="0"/>
              <a:t>関係者</a:t>
            </a:r>
            <a:endParaRPr lang="en-US" altLang="ja-JP" dirty="0" smtClean="0"/>
          </a:p>
          <a:p>
            <a:pPr marL="0" indent="0">
              <a:buNone/>
            </a:pPr>
            <a:endParaRPr lang="en-US" altLang="ja-JP" sz="1800" dirty="0" smtClean="0"/>
          </a:p>
          <a:p>
            <a:pPr marL="0" indent="0">
              <a:buNone/>
            </a:pPr>
            <a:r>
              <a:rPr lang="ja-JP" altLang="en-US" dirty="0"/>
              <a:t>●対話の目的：</a:t>
            </a:r>
            <a:endParaRPr lang="en-US" altLang="ja-JP" dirty="0"/>
          </a:p>
          <a:p>
            <a:pPr marL="0" indent="0">
              <a:buNone/>
            </a:pPr>
            <a:r>
              <a:rPr lang="ja-JP" altLang="en-US" dirty="0"/>
              <a:t>　問題の</a:t>
            </a:r>
            <a:r>
              <a:rPr lang="ja-JP" altLang="en-US" dirty="0" smtClean="0"/>
              <a:t>社会</a:t>
            </a:r>
            <a:r>
              <a:rPr lang="en-US" altLang="ja-JP" dirty="0" smtClean="0"/>
              <a:t>/</a:t>
            </a:r>
            <a:r>
              <a:rPr lang="ja-JP" altLang="en-US" dirty="0" smtClean="0"/>
              <a:t>組織と</a:t>
            </a:r>
            <a:r>
              <a:rPr lang="ja-JP" altLang="en-US" dirty="0"/>
              <a:t>しての解決</a:t>
            </a:r>
            <a:endParaRPr lang="en-US" altLang="ja-JP"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681248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753173"/>
            <a:ext cx="8229600" cy="3803568"/>
          </a:xfrm>
        </p:spPr>
        <p:txBody>
          <a:bodyPr>
            <a:normAutofit/>
          </a:bodyPr>
          <a:lstStyle/>
          <a:p>
            <a:pPr marL="635000" indent="-635000">
              <a:buNone/>
            </a:pPr>
            <a:r>
              <a:rPr lang="ja-JP" altLang="en-US" dirty="0"/>
              <a:t>（２）類似の日本語教育プログラムとのつながり</a:t>
            </a:r>
            <a:endParaRPr lang="en-US" altLang="ja-JP" dirty="0"/>
          </a:p>
          <a:p>
            <a:pPr marL="635000" indent="-635000">
              <a:buNone/>
            </a:pPr>
            <a:endParaRPr lang="en-US" altLang="ja-JP" sz="1900" dirty="0"/>
          </a:p>
          <a:p>
            <a:pPr marL="0" indent="0">
              <a:buNone/>
            </a:pPr>
            <a:r>
              <a:rPr lang="ja-JP" altLang="en-US" dirty="0"/>
              <a:t>●対話の参加者：</a:t>
            </a:r>
            <a:endParaRPr lang="en-US" altLang="ja-JP" dirty="0"/>
          </a:p>
          <a:p>
            <a:pPr marL="0" indent="0">
              <a:buNone/>
            </a:pPr>
            <a:r>
              <a:rPr lang="ja-JP" altLang="en-US" dirty="0"/>
              <a:t>　日本語教育</a:t>
            </a:r>
            <a:r>
              <a:rPr lang="ja-JP" altLang="en-US" dirty="0" smtClean="0"/>
              <a:t>関係者</a:t>
            </a:r>
            <a:endParaRPr lang="en-US" altLang="ja-JP" dirty="0" smtClean="0"/>
          </a:p>
          <a:p>
            <a:pPr marL="0" indent="0">
              <a:buNone/>
            </a:pPr>
            <a:endParaRPr lang="en-US" altLang="ja-JP" sz="1800" dirty="0" smtClean="0"/>
          </a:p>
          <a:p>
            <a:pPr marL="0" indent="0">
              <a:buNone/>
            </a:pPr>
            <a:r>
              <a:rPr lang="ja-JP" altLang="en-US" dirty="0"/>
              <a:t>●対話の目的：</a:t>
            </a:r>
            <a:endParaRPr lang="en-US" altLang="ja-JP" dirty="0"/>
          </a:p>
          <a:p>
            <a:pPr marL="0" indent="0">
              <a:buNone/>
            </a:pPr>
            <a:r>
              <a:rPr lang="ja-JP" altLang="en-US" dirty="0"/>
              <a:t>　</a:t>
            </a:r>
            <a:r>
              <a:rPr lang="ja-JP" altLang="en-US" dirty="0" smtClean="0"/>
              <a:t>プログラム間で共通する問題</a:t>
            </a:r>
            <a:r>
              <a:rPr lang="ja-JP" altLang="en-US" dirty="0"/>
              <a:t>の共有</a:t>
            </a:r>
            <a:endParaRPr lang="en-US" altLang="ja-JP"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0205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④</a:t>
            </a:r>
            <a:r>
              <a:rPr lang="ja-JP" altLang="en-US" dirty="0"/>
              <a:t>対話の広がり</a:t>
            </a:r>
          </a:p>
        </p:txBody>
      </p:sp>
      <p:sp>
        <p:nvSpPr>
          <p:cNvPr id="3" name="コンテンツ プレースホルダ 2"/>
          <p:cNvSpPr>
            <a:spLocks noGrp="1"/>
          </p:cNvSpPr>
          <p:nvPr>
            <p:ph idx="1"/>
          </p:nvPr>
        </p:nvSpPr>
        <p:spPr>
          <a:xfrm>
            <a:off x="457200" y="1753173"/>
            <a:ext cx="8229600" cy="3803568"/>
          </a:xfrm>
        </p:spPr>
        <p:txBody>
          <a:bodyPr>
            <a:normAutofit lnSpcReduction="10000"/>
          </a:bodyPr>
          <a:lstStyle/>
          <a:p>
            <a:pPr marL="635000" indent="-635000">
              <a:buNone/>
            </a:pPr>
            <a:r>
              <a:rPr lang="ja-JP" altLang="en-US" dirty="0"/>
              <a:t>（２）類似の日本語教育プログラムとのつながり</a:t>
            </a:r>
            <a:endParaRPr lang="en-US" altLang="ja-JP" dirty="0"/>
          </a:p>
          <a:p>
            <a:pPr marL="635000" indent="-635000">
              <a:buNone/>
            </a:pPr>
            <a:endParaRPr lang="en-US" altLang="ja-JP" sz="1900" dirty="0"/>
          </a:p>
          <a:p>
            <a:pPr marL="0" indent="0">
              <a:buNone/>
            </a:pPr>
            <a:r>
              <a:rPr lang="ja-JP" altLang="en-US" dirty="0"/>
              <a:t>●対話の参加者：</a:t>
            </a:r>
            <a:endParaRPr lang="en-US" altLang="ja-JP" dirty="0"/>
          </a:p>
          <a:p>
            <a:pPr marL="0" indent="0">
              <a:buNone/>
            </a:pPr>
            <a:r>
              <a:rPr lang="ja-JP" altLang="en-US" dirty="0"/>
              <a:t>　日本語教育関係者</a:t>
            </a:r>
            <a:endParaRPr lang="en-US" altLang="ja-JP" sz="1800" dirty="0" smtClean="0"/>
          </a:p>
          <a:p>
            <a:pPr marL="0" indent="0">
              <a:buNone/>
            </a:pPr>
            <a:endParaRPr lang="en-US" altLang="ja-JP" dirty="0" smtClean="0"/>
          </a:p>
          <a:p>
            <a:pPr marL="0" indent="0">
              <a:buNone/>
            </a:pPr>
            <a:r>
              <a:rPr lang="ja-JP" altLang="en-US" dirty="0" smtClean="0"/>
              <a:t>●</a:t>
            </a:r>
            <a:r>
              <a:rPr lang="ja-JP" altLang="en-US" dirty="0"/>
              <a:t>対話の目的：</a:t>
            </a:r>
            <a:endParaRPr lang="en-US" altLang="ja-JP" dirty="0"/>
          </a:p>
          <a:p>
            <a:pPr marL="0" indent="0">
              <a:buNone/>
            </a:pPr>
            <a:r>
              <a:rPr lang="ja-JP" altLang="en-US" dirty="0"/>
              <a:t>　</a:t>
            </a:r>
            <a:r>
              <a:rPr lang="ja-JP" altLang="en-US" dirty="0" smtClean="0"/>
              <a:t>プログラム間で共通する問題</a:t>
            </a:r>
            <a:r>
              <a:rPr lang="ja-JP" altLang="en-US" dirty="0"/>
              <a:t>の共有</a:t>
            </a:r>
            <a:endParaRPr lang="en-US" altLang="ja-JP" dirty="0"/>
          </a:p>
        </p:txBody>
      </p:sp>
      <p:sp>
        <p:nvSpPr>
          <p:cNvPr id="5" name="下矢印吹き出し 5"/>
          <p:cNvSpPr/>
          <p:nvPr/>
        </p:nvSpPr>
        <p:spPr>
          <a:xfrm>
            <a:off x="457199" y="2520220"/>
            <a:ext cx="7674719" cy="3337322"/>
          </a:xfrm>
          <a:prstGeom prst="downArrowCallout">
            <a:avLst>
              <a:gd name="adj1" fmla="val 44243"/>
              <a:gd name="adj2" fmla="val 38017"/>
              <a:gd name="adj3" fmla="val 9246"/>
              <a:gd name="adj4" fmla="val 83881"/>
            </a:avLst>
          </a:prstGeom>
          <a:gradFill flip="none" rotWithShape="1">
            <a:gsLst>
              <a:gs pos="0">
                <a:schemeClr val="accent1">
                  <a:tint val="100000"/>
                  <a:shade val="100000"/>
                  <a:satMod val="130000"/>
                  <a:alpha val="0"/>
                </a:schemeClr>
              </a:gs>
              <a:gs pos="100000">
                <a:schemeClr val="accent1">
                  <a:tint val="50000"/>
                  <a:shade val="100000"/>
                  <a:satMod val="350000"/>
                  <a:alpha val="0"/>
                </a:schemeClr>
              </a:gs>
            </a:gsLst>
            <a:lin ang="16200000" scaled="0"/>
            <a:tileRect/>
          </a:gradFill>
          <a:ln/>
        </p:spPr>
        <p:style>
          <a:lnRef idx="1">
            <a:schemeClr val="accent1"/>
          </a:lnRef>
          <a:fillRef idx="3">
            <a:schemeClr val="accent1"/>
          </a:fillRef>
          <a:effectRef idx="2">
            <a:schemeClr val="accent1"/>
          </a:effectRef>
          <a:fontRef idx="minor">
            <a:schemeClr val="lt1"/>
          </a:fontRef>
        </p:style>
        <p:txBody>
          <a:bodyPr/>
          <a:lstStyle/>
          <a:p>
            <a:endParaRPr lang="ja-JP" altLang="en-US" dirty="0"/>
          </a:p>
        </p:txBody>
      </p:sp>
      <p:sp>
        <p:nvSpPr>
          <p:cNvPr id="7" name="テキスト ボックス 6"/>
          <p:cNvSpPr txBox="1"/>
          <p:nvPr/>
        </p:nvSpPr>
        <p:spPr>
          <a:xfrm>
            <a:off x="457199" y="5556741"/>
            <a:ext cx="8050602" cy="830997"/>
          </a:xfrm>
          <a:prstGeom prst="rect">
            <a:avLst/>
          </a:prstGeom>
          <a:noFill/>
        </p:spPr>
        <p:txBody>
          <a:bodyPr wrap="none" rtlCol="0">
            <a:spAutoFit/>
          </a:bodyPr>
          <a:lstStyle/>
          <a:p>
            <a:r>
              <a:rPr kumimoji="1" lang="ja-JP" altLang="en-US" sz="3200" dirty="0">
                <a:solidFill>
                  <a:srgbClr val="FF0000"/>
                </a:solidFill>
              </a:rPr>
              <a:t>日本語教育関係者による議論・共有の</a:t>
            </a:r>
            <a:r>
              <a:rPr kumimoji="1" lang="ja-JP" altLang="en-US" sz="4800" dirty="0">
                <a:solidFill>
                  <a:srgbClr val="FF0000"/>
                </a:solidFill>
              </a:rPr>
              <a:t>「場」</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02053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3" name="コンテンツ プレースホルダ 2"/>
          <p:cNvSpPr>
            <a:spLocks noGrp="1"/>
          </p:cNvSpPr>
          <p:nvPr>
            <p:ph idx="1"/>
          </p:nvPr>
        </p:nvSpPr>
        <p:spPr>
          <a:xfrm>
            <a:off x="337625" y="1640628"/>
            <a:ext cx="8468750" cy="2676539"/>
          </a:xfrm>
        </p:spPr>
        <p:txBody>
          <a:bodyPr>
            <a:normAutofit/>
          </a:bodyPr>
          <a:lstStyle/>
          <a:p>
            <a:pPr marL="635000" indent="-635000">
              <a:buNone/>
            </a:pPr>
            <a:r>
              <a:rPr lang="ja-JP" altLang="en-US" sz="3600" dirty="0"/>
              <a:t>「</a:t>
            </a:r>
            <a:r>
              <a:rPr lang="ja-JP" altLang="en-US" sz="3600" dirty="0">
                <a:latin typeface="+mn-ea"/>
              </a:rPr>
              <a:t>一つの授業も社会とつながっている」</a:t>
            </a:r>
            <a:endParaRPr lang="en-US" altLang="ja-JP" sz="3600" dirty="0">
              <a:latin typeface="+mn-ea"/>
            </a:endParaRPr>
          </a:p>
          <a:p>
            <a:pPr marL="0" indent="0">
              <a:buNone/>
            </a:pPr>
            <a:r>
              <a:rPr lang="ja-JP" altLang="en-US" sz="3600" dirty="0">
                <a:latin typeface="+mn-ea"/>
              </a:rPr>
              <a:t>「一教師であっても日々の日本語教育の社会的な意味を意識して授業に当たるべき</a:t>
            </a:r>
            <a:r>
              <a:rPr lang="ja-JP" altLang="en-US" sz="3600" dirty="0"/>
              <a:t>」</a:t>
            </a:r>
            <a:endParaRPr lang="en-US" altLang="ja-JP" sz="36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37383313"/>
      </p:ext>
    </p:extLst>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3" name="コンテンツ プレースホルダ 2"/>
          <p:cNvSpPr>
            <a:spLocks noGrp="1"/>
          </p:cNvSpPr>
          <p:nvPr>
            <p:ph idx="1"/>
          </p:nvPr>
        </p:nvSpPr>
        <p:spPr>
          <a:xfrm>
            <a:off x="337625" y="1640628"/>
            <a:ext cx="8468750" cy="2676539"/>
          </a:xfrm>
        </p:spPr>
        <p:txBody>
          <a:bodyPr>
            <a:normAutofit/>
          </a:bodyPr>
          <a:lstStyle/>
          <a:p>
            <a:pPr marL="635000" indent="-635000">
              <a:buNone/>
            </a:pPr>
            <a:r>
              <a:rPr lang="ja-JP" altLang="en-US" sz="4000" dirty="0"/>
              <a:t>「</a:t>
            </a:r>
            <a:r>
              <a:rPr lang="ja-JP" altLang="en-US" sz="3600" dirty="0">
                <a:latin typeface="+mj-ea"/>
                <a:ea typeface="+mj-ea"/>
              </a:rPr>
              <a:t>一つの授業も社会とつながっている」</a:t>
            </a:r>
            <a:endParaRPr lang="en-US" altLang="ja-JP" sz="3600" dirty="0">
              <a:latin typeface="+mj-ea"/>
              <a:ea typeface="+mj-ea"/>
            </a:endParaRPr>
          </a:p>
          <a:p>
            <a:pPr marL="0" indent="0">
              <a:buNone/>
            </a:pPr>
            <a:r>
              <a:rPr lang="ja-JP" altLang="en-US" sz="3600" dirty="0">
                <a:latin typeface="+mj-ea"/>
                <a:ea typeface="+mj-ea"/>
              </a:rPr>
              <a:t>「一教師であっても日々の日本語教育の社会的な意味を意識して授業に当たるべき」</a:t>
            </a:r>
            <a:endParaRPr lang="en-US" altLang="ja-JP" sz="3600" dirty="0">
              <a:latin typeface="+mj-ea"/>
              <a:ea typeface="+mj-ea"/>
            </a:endParaRPr>
          </a:p>
        </p:txBody>
      </p:sp>
      <p:sp>
        <p:nvSpPr>
          <p:cNvPr id="5" name="矢印: 右 4"/>
          <p:cNvSpPr/>
          <p:nvPr/>
        </p:nvSpPr>
        <p:spPr>
          <a:xfrm rot="16200000">
            <a:off x="4186147" y="3312879"/>
            <a:ext cx="676887" cy="1496018"/>
          </a:xfrm>
          <a:prstGeom prst="rightArrow">
            <a:avLst/>
          </a:prstGeom>
          <a:solidFill>
            <a:srgbClr val="0070C0"/>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394165" y="4322731"/>
            <a:ext cx="6260849" cy="1995418"/>
          </a:xfrm>
          <a:prstGeom prst="rect">
            <a:avLst/>
          </a:prstGeom>
          <a:noFill/>
        </p:spPr>
        <p:txBody>
          <a:bodyPr wrap="none" rtlCol="0">
            <a:spAutoFit/>
          </a:bodyPr>
          <a:lstStyle/>
          <a:p>
            <a:pPr algn="ctr">
              <a:lnSpc>
                <a:spcPct val="150000"/>
              </a:lnSpc>
            </a:pPr>
            <a:r>
              <a:rPr lang="ja-JP" altLang="en-US" sz="2800" b="1" dirty="0">
                <a:solidFill>
                  <a:srgbClr val="0070C0"/>
                </a:solidFill>
                <a:latin typeface="+mj-ea"/>
                <a:ea typeface="+mj-ea"/>
              </a:rPr>
              <a:t>教師にとっては、</a:t>
            </a:r>
            <a:endParaRPr lang="en-US" altLang="ja-JP" b="1" dirty="0">
              <a:solidFill>
                <a:srgbClr val="0070C0"/>
              </a:solidFill>
              <a:latin typeface="+mj-ea"/>
              <a:ea typeface="+mj-ea"/>
            </a:endParaRPr>
          </a:p>
          <a:p>
            <a:pPr algn="ctr">
              <a:lnSpc>
                <a:spcPct val="150000"/>
              </a:lnSpc>
            </a:pPr>
            <a:r>
              <a:rPr lang="ja-JP" altLang="en-US" sz="2800" b="1" dirty="0">
                <a:solidFill>
                  <a:srgbClr val="0070C0"/>
                </a:solidFill>
                <a:latin typeface="+mj-ea"/>
                <a:ea typeface="+mj-ea"/>
              </a:rPr>
              <a:t>正直</a:t>
            </a:r>
            <a:r>
              <a:rPr kumimoji="1" lang="ja-JP" altLang="en-US" sz="2800" b="1" dirty="0">
                <a:solidFill>
                  <a:srgbClr val="0070C0"/>
                </a:solidFill>
                <a:latin typeface="+mj-ea"/>
                <a:ea typeface="+mj-ea"/>
              </a:rPr>
              <a:t>、あまり実感が持てない。</a:t>
            </a:r>
            <a:endParaRPr kumimoji="1" lang="en-US" altLang="ja-JP" b="1" dirty="0">
              <a:solidFill>
                <a:srgbClr val="0070C0"/>
              </a:solidFill>
              <a:latin typeface="+mj-ea"/>
              <a:ea typeface="+mj-ea"/>
            </a:endParaRPr>
          </a:p>
          <a:p>
            <a:pPr algn="ctr">
              <a:lnSpc>
                <a:spcPct val="150000"/>
              </a:lnSpc>
            </a:pPr>
            <a:r>
              <a:rPr kumimoji="1" lang="ja-JP" altLang="en-US" sz="2800" b="1" dirty="0">
                <a:solidFill>
                  <a:srgbClr val="0070C0"/>
                </a:solidFill>
                <a:latin typeface="+mj-ea"/>
                <a:ea typeface="+mj-ea"/>
              </a:rPr>
              <a:t>それよりも、授業でどう教えるかが問題。</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72510920"/>
      </p:ext>
    </p:extLst>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12" name="正方形/長方形 11"/>
          <p:cNvSpPr/>
          <p:nvPr/>
        </p:nvSpPr>
        <p:spPr>
          <a:xfrm>
            <a:off x="846943" y="4712819"/>
            <a:ext cx="7450111" cy="1209244"/>
          </a:xfrm>
          <a:prstGeom prst="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3200" dirty="0" smtClean="0">
                <a:solidFill>
                  <a:schemeClr val="tx1"/>
                </a:solidFill>
              </a:rPr>
              <a:t>組 織</a:t>
            </a:r>
            <a:endParaRPr lang="en-US" altLang="ja-JP" sz="3200" dirty="0" smtClean="0">
              <a:solidFill>
                <a:schemeClr val="tx1"/>
              </a:solidFill>
            </a:endParaRPr>
          </a:p>
          <a:p>
            <a:pPr algn="ctr"/>
            <a:r>
              <a:rPr lang="ja-JP" altLang="en-US" sz="3200" dirty="0" smtClean="0">
                <a:solidFill>
                  <a:schemeClr val="tx1"/>
                </a:solidFill>
              </a:rPr>
              <a:t>社 会</a:t>
            </a:r>
            <a:endParaRPr lang="en-US" altLang="ja-JP" sz="3200" dirty="0" smtClean="0">
              <a:solidFill>
                <a:schemeClr val="tx1"/>
              </a:solidFill>
            </a:endParaRPr>
          </a:p>
        </p:txBody>
      </p:sp>
      <p:sp>
        <p:nvSpPr>
          <p:cNvPr id="10" name="吹き出し: 下矢印 9"/>
          <p:cNvSpPr/>
          <p:nvPr/>
        </p:nvSpPr>
        <p:spPr>
          <a:xfrm>
            <a:off x="3537678" y="1955962"/>
            <a:ext cx="2068643" cy="1431815"/>
          </a:xfrm>
          <a:prstGeom prst="downArrowCallout">
            <a:avLst>
              <a:gd name="adj1" fmla="val 32081"/>
              <a:gd name="adj2" fmla="val 30900"/>
              <a:gd name="adj3" fmla="val 25000"/>
              <a:gd name="adj4" fmla="val 49635"/>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1"/>
                </a:solidFill>
              </a:rPr>
              <a:t>日本語授業</a:t>
            </a:r>
          </a:p>
        </p:txBody>
      </p:sp>
      <p:sp>
        <p:nvSpPr>
          <p:cNvPr id="13" name="矢印: 下 12"/>
          <p:cNvSpPr/>
          <p:nvPr/>
        </p:nvSpPr>
        <p:spPr>
          <a:xfrm>
            <a:off x="4209761" y="3650147"/>
            <a:ext cx="724474" cy="652030"/>
          </a:xfrm>
          <a:prstGeom prst="downArrow">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66348325"/>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①</a:t>
            </a:r>
            <a:r>
              <a:rPr lang="ja-JP" altLang="en-US" dirty="0"/>
              <a:t>なぜ対話が必要か</a:t>
            </a:r>
          </a:p>
        </p:txBody>
      </p:sp>
      <p:sp>
        <p:nvSpPr>
          <p:cNvPr id="3" name="コンテンツ プレースホルダ 2"/>
          <p:cNvSpPr>
            <a:spLocks noGrp="1"/>
          </p:cNvSpPr>
          <p:nvPr>
            <p:ph idx="1"/>
          </p:nvPr>
        </p:nvSpPr>
        <p:spPr/>
        <p:txBody>
          <a:bodyPr/>
          <a:lstStyle/>
          <a:p>
            <a:pPr>
              <a:buNone/>
            </a:pPr>
            <a:r>
              <a:rPr lang="ja-JP" altLang="en-US" sz="2800" dirty="0"/>
              <a:t>プログラムの問題の特徴として</a:t>
            </a:r>
            <a:endParaRPr lang="en-US" altLang="ja-JP" sz="2800" dirty="0"/>
          </a:p>
          <a:p>
            <a:pPr>
              <a:buNone/>
            </a:pPr>
            <a:endParaRPr lang="en-US" altLang="ja-JP" dirty="0"/>
          </a:p>
          <a:p>
            <a:pPr>
              <a:buNone/>
            </a:pPr>
            <a:r>
              <a:rPr lang="ja-JP" altLang="en-US" dirty="0"/>
              <a:t>（１）</a:t>
            </a:r>
            <a:r>
              <a:rPr lang="ja-JP" altLang="en-US" dirty="0" smtClean="0"/>
              <a:t>さまざまな</a:t>
            </a:r>
            <a:r>
              <a:rPr lang="ja-JP" altLang="en-US" dirty="0"/>
              <a:t>関係者がプログラムの運営に関係している。</a:t>
            </a:r>
            <a:endParaRPr lang="en-US" altLang="ja-JP" dirty="0"/>
          </a:p>
          <a:p>
            <a:pPr>
              <a:buNone/>
            </a:pPr>
            <a:endParaRPr lang="en-US" altLang="ja-JP" dirty="0"/>
          </a:p>
          <a:p>
            <a:pPr>
              <a:buNone/>
            </a:pPr>
            <a:r>
              <a:rPr lang="ja-JP" altLang="en-US" dirty="0"/>
              <a:t>（２）問題を特定の個人や役割に帰すことができない。</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12" name="正方形/長方形 11"/>
          <p:cNvSpPr/>
          <p:nvPr/>
        </p:nvSpPr>
        <p:spPr>
          <a:xfrm>
            <a:off x="846943" y="4712819"/>
            <a:ext cx="7450111" cy="1209244"/>
          </a:xfrm>
          <a:prstGeom prst="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3200" dirty="0" smtClean="0">
                <a:solidFill>
                  <a:schemeClr val="tx1"/>
                </a:solidFill>
              </a:rPr>
              <a:t>組 織</a:t>
            </a:r>
          </a:p>
          <a:p>
            <a:pPr algn="ctr"/>
            <a:r>
              <a:rPr kumimoji="1" lang="ja-JP" altLang="en-US" sz="3200" dirty="0" smtClean="0">
                <a:solidFill>
                  <a:schemeClr val="tx1"/>
                </a:solidFill>
              </a:rPr>
              <a:t>社 会</a:t>
            </a:r>
            <a:endParaRPr kumimoji="1" lang="en-US" altLang="ja-JP" sz="3200" dirty="0" smtClean="0">
              <a:solidFill>
                <a:schemeClr val="tx1"/>
              </a:solidFill>
            </a:endParaRPr>
          </a:p>
        </p:txBody>
      </p:sp>
      <p:sp>
        <p:nvSpPr>
          <p:cNvPr id="11" name="吹き出し: 下矢印 10"/>
          <p:cNvSpPr/>
          <p:nvPr/>
        </p:nvSpPr>
        <p:spPr>
          <a:xfrm>
            <a:off x="2570812" y="3226126"/>
            <a:ext cx="4002374" cy="1705638"/>
          </a:xfrm>
          <a:prstGeom prst="downArrowCallout">
            <a:avLst>
              <a:gd name="adj1" fmla="val 25000"/>
              <a:gd name="adj2" fmla="val 25000"/>
              <a:gd name="adj3" fmla="val 25000"/>
              <a:gd name="adj4" fmla="val 52877"/>
            </a:avLst>
          </a:prstGeom>
          <a:solidFill>
            <a:schemeClr val="accent4">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rgbClr val="FF0000"/>
                </a:solidFill>
              </a:rPr>
              <a:t>プログラム</a:t>
            </a:r>
          </a:p>
        </p:txBody>
      </p:sp>
      <p:sp>
        <p:nvSpPr>
          <p:cNvPr id="10" name="吹き出し: 下矢印 9"/>
          <p:cNvSpPr/>
          <p:nvPr/>
        </p:nvSpPr>
        <p:spPr>
          <a:xfrm>
            <a:off x="3537678" y="1955962"/>
            <a:ext cx="2068643" cy="1431815"/>
          </a:xfrm>
          <a:prstGeom prst="downArrowCallout">
            <a:avLst>
              <a:gd name="adj1" fmla="val 32081"/>
              <a:gd name="adj2" fmla="val 30900"/>
              <a:gd name="adj3" fmla="val 25000"/>
              <a:gd name="adj4" fmla="val 49635"/>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1"/>
                </a:solidFill>
              </a:rPr>
              <a:t>日本語授業</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52303748"/>
      </p:ext>
    </p:extLst>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12" name="正方形/長方形 11"/>
          <p:cNvSpPr/>
          <p:nvPr/>
        </p:nvSpPr>
        <p:spPr>
          <a:xfrm>
            <a:off x="3537678" y="1955962"/>
            <a:ext cx="2068643" cy="695454"/>
          </a:xfrm>
          <a:prstGeom prst="rect">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smtClean="0">
                <a:solidFill>
                  <a:srgbClr val="0000FF"/>
                </a:solidFill>
              </a:rPr>
              <a:t>日本語教師</a:t>
            </a:r>
            <a:endParaRPr kumimoji="1" lang="ja-JP" altLang="en-US" sz="2800" dirty="0">
              <a:solidFill>
                <a:srgbClr val="0000FF"/>
              </a:solidFill>
            </a:endParaRPr>
          </a:p>
        </p:txBody>
      </p:sp>
      <p:sp>
        <p:nvSpPr>
          <p:cNvPr id="6" name="上矢印吹き出し 5"/>
          <p:cNvSpPr/>
          <p:nvPr/>
        </p:nvSpPr>
        <p:spPr>
          <a:xfrm>
            <a:off x="2570811" y="2503746"/>
            <a:ext cx="4002375" cy="1705639"/>
          </a:xfrm>
          <a:prstGeom prst="upArrowCallout">
            <a:avLst>
              <a:gd name="adj1" fmla="val 23445"/>
              <a:gd name="adj2" fmla="val 25557"/>
              <a:gd name="adj3" fmla="val 24022"/>
              <a:gd name="adj4" fmla="val 53434"/>
            </a:avLst>
          </a:prstGeom>
          <a:solidFill>
            <a:schemeClr val="accent4">
              <a:lumMod val="40000"/>
              <a:lumOff val="60000"/>
            </a:schemeClr>
          </a:solidFill>
          <a:ln/>
        </p:spPr>
        <p:style>
          <a:lnRef idx="1">
            <a:schemeClr val="accent1"/>
          </a:lnRef>
          <a:fillRef idx="3">
            <a:schemeClr val="accent1"/>
          </a:fillRef>
          <a:effectRef idx="2">
            <a:schemeClr val="accent1"/>
          </a:effectRef>
          <a:fontRef idx="minor">
            <a:schemeClr val="lt1"/>
          </a:fontRef>
        </p:style>
        <p:txBody>
          <a:bodyPr vert="horz" anchor="ctr"/>
          <a:lstStyle/>
          <a:p>
            <a:pPr algn="ctr"/>
            <a:r>
              <a:rPr lang="ja-JP" altLang="en-US" sz="2800" dirty="0" smtClean="0">
                <a:solidFill>
                  <a:srgbClr val="FF0000"/>
                </a:solidFill>
              </a:rPr>
              <a:t>プログラム</a:t>
            </a:r>
            <a:endParaRPr lang="ja-JP" altLang="en-US" sz="2800" dirty="0">
              <a:solidFill>
                <a:srgbClr val="FF0000"/>
              </a:solidFill>
            </a:endParaRPr>
          </a:p>
        </p:txBody>
      </p:sp>
      <p:sp>
        <p:nvSpPr>
          <p:cNvPr id="7" name="上矢印吹き出し 6"/>
          <p:cNvSpPr/>
          <p:nvPr/>
        </p:nvSpPr>
        <p:spPr>
          <a:xfrm>
            <a:off x="866404" y="4012902"/>
            <a:ext cx="7411624" cy="2086380"/>
          </a:xfrm>
          <a:prstGeom prst="upArrowCallout">
            <a:avLst>
              <a:gd name="adj1" fmla="val 19988"/>
              <a:gd name="adj2" fmla="val 23186"/>
              <a:gd name="adj3" fmla="val 22272"/>
              <a:gd name="adj4" fmla="val 56115"/>
            </a:avLst>
          </a:prstGeom>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3200" dirty="0" smtClean="0">
                <a:solidFill>
                  <a:srgbClr val="000000"/>
                </a:solidFill>
              </a:rPr>
              <a:t>組</a:t>
            </a:r>
            <a:r>
              <a:rPr lang="en-US" altLang="ja-JP" sz="3200" dirty="0" smtClean="0">
                <a:solidFill>
                  <a:srgbClr val="000000"/>
                </a:solidFill>
              </a:rPr>
              <a:t> </a:t>
            </a:r>
            <a:r>
              <a:rPr lang="ja-JP" altLang="en-US" sz="3200" dirty="0" smtClean="0">
                <a:solidFill>
                  <a:srgbClr val="000000"/>
                </a:solidFill>
              </a:rPr>
              <a:t>織</a:t>
            </a:r>
          </a:p>
          <a:p>
            <a:pPr algn="ctr"/>
            <a:r>
              <a:rPr lang="ja-JP" altLang="en-US" sz="3200" dirty="0" smtClean="0">
                <a:solidFill>
                  <a:srgbClr val="000000"/>
                </a:solidFill>
              </a:rPr>
              <a:t>社</a:t>
            </a:r>
            <a:r>
              <a:rPr lang="en-US" altLang="ja-JP" sz="3200" dirty="0" smtClean="0">
                <a:solidFill>
                  <a:srgbClr val="000000"/>
                </a:solidFill>
              </a:rPr>
              <a:t> </a:t>
            </a:r>
            <a:r>
              <a:rPr lang="ja-JP" altLang="en-US" sz="3200" dirty="0" smtClean="0">
                <a:solidFill>
                  <a:srgbClr val="000000"/>
                </a:solidFill>
              </a:rPr>
              <a:t>会</a:t>
            </a:r>
            <a:endParaRPr lang="en-US" altLang="ja-JP" sz="3200" dirty="0" smtClean="0">
              <a:solidFill>
                <a:srgbClr val="000000"/>
              </a:solidFill>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52303748"/>
      </p:ext>
    </p:extLst>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12" name="正方形/長方形 11"/>
          <p:cNvSpPr/>
          <p:nvPr/>
        </p:nvSpPr>
        <p:spPr>
          <a:xfrm>
            <a:off x="3537678" y="1955962"/>
            <a:ext cx="2068643" cy="695454"/>
          </a:xfrm>
          <a:prstGeom prst="rect">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smtClean="0">
                <a:solidFill>
                  <a:srgbClr val="0000FF"/>
                </a:solidFill>
              </a:rPr>
              <a:t>日本語教師</a:t>
            </a:r>
            <a:endParaRPr kumimoji="1" lang="ja-JP" altLang="en-US" sz="2800" dirty="0">
              <a:solidFill>
                <a:srgbClr val="0000FF"/>
              </a:solidFill>
            </a:endParaRPr>
          </a:p>
        </p:txBody>
      </p:sp>
      <p:sp>
        <p:nvSpPr>
          <p:cNvPr id="6" name="上矢印吹き出し 5"/>
          <p:cNvSpPr/>
          <p:nvPr/>
        </p:nvSpPr>
        <p:spPr>
          <a:xfrm>
            <a:off x="2570811" y="2503746"/>
            <a:ext cx="4002375" cy="1705639"/>
          </a:xfrm>
          <a:prstGeom prst="upArrowCallout">
            <a:avLst>
              <a:gd name="adj1" fmla="val 23445"/>
              <a:gd name="adj2" fmla="val 25557"/>
              <a:gd name="adj3" fmla="val 24022"/>
              <a:gd name="adj4" fmla="val 53434"/>
            </a:avLst>
          </a:prstGeom>
          <a:solidFill>
            <a:schemeClr val="accent4">
              <a:lumMod val="40000"/>
              <a:lumOff val="60000"/>
            </a:schemeClr>
          </a:solidFill>
          <a:ln/>
        </p:spPr>
        <p:style>
          <a:lnRef idx="1">
            <a:schemeClr val="accent1"/>
          </a:lnRef>
          <a:fillRef idx="3">
            <a:schemeClr val="accent1"/>
          </a:fillRef>
          <a:effectRef idx="2">
            <a:schemeClr val="accent1"/>
          </a:effectRef>
          <a:fontRef idx="minor">
            <a:schemeClr val="lt1"/>
          </a:fontRef>
        </p:style>
        <p:txBody>
          <a:bodyPr vert="horz" anchor="ctr"/>
          <a:lstStyle/>
          <a:p>
            <a:pPr algn="ctr"/>
            <a:r>
              <a:rPr lang="ja-JP" altLang="en-US" sz="2800" dirty="0" smtClean="0">
                <a:solidFill>
                  <a:srgbClr val="FF0000"/>
                </a:solidFill>
              </a:rPr>
              <a:t>プログラム</a:t>
            </a:r>
            <a:endParaRPr lang="ja-JP" altLang="en-US" sz="2800" dirty="0">
              <a:solidFill>
                <a:srgbClr val="FF0000"/>
              </a:solidFill>
            </a:endParaRPr>
          </a:p>
        </p:txBody>
      </p:sp>
      <p:sp>
        <p:nvSpPr>
          <p:cNvPr id="7" name="上矢印吹き出し 6"/>
          <p:cNvSpPr/>
          <p:nvPr/>
        </p:nvSpPr>
        <p:spPr>
          <a:xfrm>
            <a:off x="866404" y="4012902"/>
            <a:ext cx="7411624" cy="2071612"/>
          </a:xfrm>
          <a:prstGeom prst="upArrowCallout">
            <a:avLst>
              <a:gd name="adj1" fmla="val 19988"/>
              <a:gd name="adj2" fmla="val 23186"/>
              <a:gd name="adj3" fmla="val 22272"/>
              <a:gd name="adj4" fmla="val 56115"/>
            </a:avLst>
          </a:prstGeom>
          <a:solidFill>
            <a:schemeClr val="accent4">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r>
              <a:rPr lang="ja-JP" altLang="en-US" sz="3200" dirty="0" smtClean="0">
                <a:solidFill>
                  <a:srgbClr val="000000"/>
                </a:solidFill>
              </a:rPr>
              <a:t>組</a:t>
            </a:r>
            <a:r>
              <a:rPr lang="en-US" altLang="ja-JP" sz="3200" dirty="0" smtClean="0">
                <a:solidFill>
                  <a:srgbClr val="000000"/>
                </a:solidFill>
              </a:rPr>
              <a:t> </a:t>
            </a:r>
            <a:r>
              <a:rPr lang="ja-JP" altLang="en-US" sz="3200" dirty="0" smtClean="0">
                <a:solidFill>
                  <a:srgbClr val="000000"/>
                </a:solidFill>
              </a:rPr>
              <a:t>織</a:t>
            </a:r>
          </a:p>
          <a:p>
            <a:pPr algn="ctr"/>
            <a:r>
              <a:rPr lang="ja-JP" altLang="en-US" sz="3200" dirty="0" smtClean="0">
                <a:solidFill>
                  <a:srgbClr val="000000"/>
                </a:solidFill>
              </a:rPr>
              <a:t>社</a:t>
            </a:r>
            <a:r>
              <a:rPr lang="en-US" altLang="ja-JP" sz="3200" dirty="0" smtClean="0">
                <a:solidFill>
                  <a:srgbClr val="000000"/>
                </a:solidFill>
              </a:rPr>
              <a:t> </a:t>
            </a:r>
            <a:r>
              <a:rPr lang="ja-JP" altLang="en-US" sz="3200" dirty="0" smtClean="0">
                <a:solidFill>
                  <a:srgbClr val="000000"/>
                </a:solidFill>
              </a:rPr>
              <a:t>会</a:t>
            </a:r>
            <a:endParaRPr lang="en-US" altLang="ja-JP" sz="3200" dirty="0" smtClean="0">
              <a:solidFill>
                <a:srgbClr val="000000"/>
              </a:solidFill>
            </a:endParaRPr>
          </a:p>
        </p:txBody>
      </p:sp>
      <p:sp>
        <p:nvSpPr>
          <p:cNvPr id="10" name="角丸四角形吹き出し 9"/>
          <p:cNvSpPr/>
          <p:nvPr/>
        </p:nvSpPr>
        <p:spPr>
          <a:xfrm>
            <a:off x="5606321" y="1417638"/>
            <a:ext cx="2311125" cy="457200"/>
          </a:xfrm>
          <a:prstGeom prst="wedgeRoundRectCallout">
            <a:avLst>
              <a:gd name="adj1" fmla="val -55436"/>
              <a:gd name="adj2" fmla="val 96953"/>
              <a:gd name="adj3" fmla="val 16667"/>
            </a:avLst>
          </a:prstGeom>
          <a:gradFill flip="none" rotWithShape="1">
            <a:gsLst>
              <a:gs pos="0">
                <a:schemeClr val="accent3">
                  <a:tint val="50000"/>
                  <a:satMod val="300000"/>
                  <a:alpha val="0"/>
                </a:schemeClr>
              </a:gs>
              <a:gs pos="35000">
                <a:schemeClr val="accent3">
                  <a:tint val="37000"/>
                  <a:satMod val="300000"/>
                  <a:alpha val="0"/>
                </a:schemeClr>
              </a:gs>
              <a:gs pos="100000">
                <a:schemeClr val="accent3">
                  <a:tint val="15000"/>
                  <a:satMod val="350000"/>
                  <a:alpha val="0"/>
                </a:schemeClr>
              </a:gs>
            </a:gsLst>
            <a:lin ang="16200000" scaled="1"/>
            <a:tileRect/>
          </a:gradFill>
          <a:ln/>
        </p:spPr>
        <p:style>
          <a:lnRef idx="1">
            <a:schemeClr val="accent3"/>
          </a:lnRef>
          <a:fillRef idx="2">
            <a:schemeClr val="accent3"/>
          </a:fillRef>
          <a:effectRef idx="1">
            <a:schemeClr val="accent3"/>
          </a:effectRef>
          <a:fontRef idx="minor">
            <a:schemeClr val="dk1"/>
          </a:fontRef>
        </p:style>
        <p:txBody>
          <a:bodyPr/>
          <a:lstStyle/>
          <a:p>
            <a:r>
              <a:rPr lang="ja-JP" altLang="en-US" dirty="0" smtClean="0"/>
              <a:t>どう教えたらいいか？</a:t>
            </a:r>
            <a:endParaRPr lang="ja-JP" altLang="en-US" dirty="0"/>
          </a:p>
        </p:txBody>
      </p:sp>
      <p:sp>
        <p:nvSpPr>
          <p:cNvPr id="14" name="角丸四角形吹き出し 13"/>
          <p:cNvSpPr/>
          <p:nvPr/>
        </p:nvSpPr>
        <p:spPr>
          <a:xfrm>
            <a:off x="5966903" y="2021982"/>
            <a:ext cx="2787165" cy="457200"/>
          </a:xfrm>
          <a:prstGeom prst="wedgeRoundRectCallout">
            <a:avLst>
              <a:gd name="adj1" fmla="val -65712"/>
              <a:gd name="adj2" fmla="val 4363"/>
              <a:gd name="adj3" fmla="val 16667"/>
            </a:avLst>
          </a:prstGeom>
          <a:gradFill flip="none" rotWithShape="1">
            <a:gsLst>
              <a:gs pos="0">
                <a:schemeClr val="accent3">
                  <a:tint val="50000"/>
                  <a:satMod val="300000"/>
                  <a:alpha val="0"/>
                </a:schemeClr>
              </a:gs>
              <a:gs pos="35000">
                <a:schemeClr val="accent3">
                  <a:tint val="37000"/>
                  <a:satMod val="300000"/>
                  <a:alpha val="0"/>
                </a:schemeClr>
              </a:gs>
              <a:gs pos="100000">
                <a:schemeClr val="accent3">
                  <a:tint val="15000"/>
                  <a:satMod val="350000"/>
                  <a:alpha val="0"/>
                </a:schemeClr>
              </a:gs>
            </a:gsLst>
            <a:lin ang="16200000" scaled="1"/>
            <a:tileRect/>
          </a:gradFill>
          <a:ln/>
        </p:spPr>
        <p:style>
          <a:lnRef idx="1">
            <a:schemeClr val="accent3"/>
          </a:lnRef>
          <a:fillRef idx="2">
            <a:schemeClr val="accent3"/>
          </a:fillRef>
          <a:effectRef idx="1">
            <a:schemeClr val="accent3"/>
          </a:effectRef>
          <a:fontRef idx="minor">
            <a:schemeClr val="dk1"/>
          </a:fontRef>
        </p:style>
        <p:txBody>
          <a:bodyPr/>
          <a:lstStyle/>
          <a:p>
            <a:r>
              <a:rPr lang="ja-JP" altLang="en-US" dirty="0" smtClean="0"/>
              <a:t>何のために教えるか？</a:t>
            </a:r>
            <a:endParaRPr lang="ja-JP" altLang="en-US" dirty="0"/>
          </a:p>
        </p:txBody>
      </p:sp>
      <p:sp>
        <p:nvSpPr>
          <p:cNvPr id="15" name="角丸四角形吹き出し 14"/>
          <p:cNvSpPr/>
          <p:nvPr/>
        </p:nvSpPr>
        <p:spPr>
          <a:xfrm>
            <a:off x="5966904" y="2651416"/>
            <a:ext cx="2519910" cy="457200"/>
          </a:xfrm>
          <a:prstGeom prst="wedgeRoundRectCallout">
            <a:avLst>
              <a:gd name="adj1" fmla="val -71198"/>
              <a:gd name="adj2" fmla="val -62388"/>
              <a:gd name="adj3" fmla="val 16667"/>
            </a:avLst>
          </a:prstGeom>
          <a:gradFill flip="none" rotWithShape="1">
            <a:gsLst>
              <a:gs pos="0">
                <a:schemeClr val="accent3">
                  <a:tint val="50000"/>
                  <a:satMod val="300000"/>
                  <a:alpha val="0"/>
                </a:schemeClr>
              </a:gs>
              <a:gs pos="35000">
                <a:schemeClr val="accent3">
                  <a:tint val="37000"/>
                  <a:satMod val="300000"/>
                  <a:alpha val="0"/>
                </a:schemeClr>
              </a:gs>
              <a:gs pos="100000">
                <a:schemeClr val="accent3">
                  <a:tint val="15000"/>
                  <a:satMod val="350000"/>
                  <a:alpha val="0"/>
                </a:schemeClr>
              </a:gs>
            </a:gsLst>
            <a:lin ang="16200000" scaled="1"/>
            <a:tileRect/>
          </a:gradFill>
          <a:ln/>
        </p:spPr>
        <p:style>
          <a:lnRef idx="1">
            <a:schemeClr val="accent3"/>
          </a:lnRef>
          <a:fillRef idx="2">
            <a:schemeClr val="accent3"/>
          </a:fillRef>
          <a:effectRef idx="1">
            <a:schemeClr val="accent3"/>
          </a:effectRef>
          <a:fontRef idx="minor">
            <a:schemeClr val="dk1"/>
          </a:fontRef>
        </p:style>
        <p:txBody>
          <a:bodyPr/>
          <a:lstStyle/>
          <a:p>
            <a:r>
              <a:rPr lang="ja-JP" altLang="en-US" dirty="0" smtClean="0"/>
              <a:t>何を学んだらいいか？</a:t>
            </a:r>
            <a:endParaRPr lang="ja-JP" alt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52303748"/>
      </p:ext>
    </p:extLst>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⑤一教師にとっての対話の意義</a:t>
            </a:r>
          </a:p>
        </p:txBody>
      </p:sp>
      <p:sp>
        <p:nvSpPr>
          <p:cNvPr id="3" name="コンテンツ プレースホルダ 2"/>
          <p:cNvSpPr>
            <a:spLocks noGrp="1"/>
          </p:cNvSpPr>
          <p:nvPr>
            <p:ph idx="1"/>
          </p:nvPr>
        </p:nvSpPr>
        <p:spPr>
          <a:xfrm>
            <a:off x="337625" y="2146125"/>
            <a:ext cx="8468750" cy="1539180"/>
          </a:xfrm>
        </p:spPr>
        <p:txBody>
          <a:bodyPr>
            <a:normAutofit/>
          </a:bodyPr>
          <a:lstStyle/>
          <a:p>
            <a:pPr marL="635000" indent="-635000" algn="ctr">
              <a:buNone/>
            </a:pPr>
            <a:r>
              <a:rPr lang="ja-JP" altLang="en-US" sz="4000" dirty="0" smtClean="0">
                <a:solidFill>
                  <a:srgbClr val="FF0000"/>
                </a:solidFill>
                <a:latin typeface="+mn-ea"/>
              </a:rPr>
              <a:t>異なる</a:t>
            </a:r>
            <a:r>
              <a:rPr lang="ja-JP" altLang="en-US" sz="4000" dirty="0">
                <a:solidFill>
                  <a:srgbClr val="FF0000"/>
                </a:solidFill>
                <a:latin typeface="+mn-ea"/>
              </a:rPr>
              <a:t>立場の人との対話による</a:t>
            </a:r>
            <a:endParaRPr lang="en-US" altLang="ja-JP" sz="4000" dirty="0">
              <a:solidFill>
                <a:srgbClr val="FF0000"/>
              </a:solidFill>
              <a:latin typeface="+mn-ea"/>
            </a:endParaRPr>
          </a:p>
          <a:p>
            <a:pPr marL="635000" indent="-635000" algn="ctr">
              <a:buNone/>
            </a:pPr>
            <a:r>
              <a:rPr lang="ja-JP" altLang="en-US" sz="4000" dirty="0">
                <a:solidFill>
                  <a:srgbClr val="FF0000"/>
                </a:solidFill>
                <a:latin typeface="+mn-ea"/>
              </a:rPr>
              <a:t>教師としての学び</a:t>
            </a:r>
            <a:endParaRPr lang="en-US" altLang="ja-JP" sz="4000" dirty="0">
              <a:solidFill>
                <a:srgbClr val="FF0000"/>
              </a:solidFill>
              <a:latin typeface="+mn-ea"/>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57654772"/>
      </p:ext>
    </p:extLst>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コンテンツ プレースホルダ 2"/>
          <p:cNvSpPr>
            <a:spLocks noGrp="1"/>
          </p:cNvSpPr>
          <p:nvPr>
            <p:ph idx="1"/>
          </p:nvPr>
        </p:nvSpPr>
        <p:spPr>
          <a:xfrm>
            <a:off x="457200" y="1447800"/>
            <a:ext cx="8278009" cy="4770821"/>
          </a:xfrm>
        </p:spPr>
        <p:txBody>
          <a:bodyPr>
            <a:normAutofit/>
          </a:bodyPr>
          <a:lstStyle/>
          <a:p>
            <a:pPr>
              <a:buNone/>
            </a:pPr>
            <a:r>
              <a:rPr lang="ja-JP" altLang="en-US" sz="2000" dirty="0"/>
              <a:t>青山征彦（</a:t>
            </a:r>
            <a:r>
              <a:rPr lang="en-US" altLang="ja-JP" sz="2000" dirty="0"/>
              <a:t>2015</a:t>
            </a:r>
            <a:r>
              <a:rPr lang="ja-JP" altLang="en-US" sz="2000" dirty="0"/>
              <a:t>）「第１章 越境と活動理論のことはじめ」香川秀太・青山征彦編</a:t>
            </a:r>
            <a:r>
              <a:rPr lang="en-US" altLang="ja-JP" sz="2000" dirty="0"/>
              <a:t>『</a:t>
            </a:r>
            <a:r>
              <a:rPr lang="ja-JP" altLang="en-US" sz="2000" dirty="0"/>
              <a:t>越境する対話と学び　異質な人・組織・コミュニティをつなぐ</a:t>
            </a:r>
            <a:r>
              <a:rPr lang="en-US" altLang="ja-JP" sz="2000" dirty="0"/>
              <a:t>』</a:t>
            </a:r>
            <a:r>
              <a:rPr lang="ja-JP" altLang="en-US" sz="2000" dirty="0"/>
              <a:t>新曜社。</a:t>
            </a:r>
            <a:endParaRPr lang="en-US" altLang="ja-JP" sz="2000" dirty="0"/>
          </a:p>
          <a:p>
            <a:pPr>
              <a:buNone/>
            </a:pPr>
            <a:r>
              <a:rPr lang="ja-JP" altLang="en-US" sz="2000" dirty="0"/>
              <a:t>言語プログラム研究会</a:t>
            </a:r>
            <a:r>
              <a:rPr lang="en-US" altLang="ja-JP" sz="2000" dirty="0"/>
              <a:t>(2016</a:t>
            </a:r>
            <a:r>
              <a:rPr lang="ja-JP" altLang="en-US" sz="2000" dirty="0"/>
              <a:t>）</a:t>
            </a:r>
            <a:r>
              <a:rPr lang="en-US" altLang="ja-JP" sz="2000" dirty="0"/>
              <a:t>『</a:t>
            </a:r>
            <a:r>
              <a:rPr lang="ja-JP" altLang="en-US" sz="2000" dirty="0"/>
              <a:t>言語教育プログラム可視化テンプレート</a:t>
            </a:r>
            <a:r>
              <a:rPr lang="en-US" altLang="ja-JP" sz="2000" dirty="0"/>
              <a:t>_Ver2.23』</a:t>
            </a:r>
            <a:r>
              <a:rPr lang="en-US" altLang="ja-JP" sz="2000" dirty="0">
                <a:hlinkClick r:id="rId2"/>
              </a:rPr>
              <a:t>http://www17408ui.sakura.ne.jp/tatsum/Pro_Ken/contents.html</a:t>
            </a:r>
            <a:endParaRPr lang="en-US" altLang="ja-JP" sz="2000" dirty="0"/>
          </a:p>
          <a:p>
            <a:pPr>
              <a:buNone/>
            </a:pPr>
            <a:r>
              <a:rPr lang="ja-JP" altLang="en-US" sz="2000" dirty="0"/>
              <a:t>徳永、大河原他（</a:t>
            </a:r>
            <a:r>
              <a:rPr lang="en-US" altLang="ja-JP" sz="2000" dirty="0"/>
              <a:t>2016</a:t>
            </a:r>
            <a:r>
              <a:rPr lang="ja-JP" altLang="en-US" sz="2000" dirty="0"/>
              <a:t>）「自分の関わる日本語教育プログラム像を描いてみよう </a:t>
            </a:r>
            <a:r>
              <a:rPr lang="en-US" altLang="ja-JP" sz="2000" dirty="0"/>
              <a:t>―</a:t>
            </a:r>
            <a:r>
              <a:rPr lang="ja-JP" altLang="en-US" sz="2000" dirty="0"/>
              <a:t>プログラム可視化テンプレート試用版を用いて</a:t>
            </a:r>
            <a:r>
              <a:rPr lang="en-US" altLang="ja-JP" sz="2000" dirty="0"/>
              <a:t>―</a:t>
            </a:r>
            <a:r>
              <a:rPr lang="ja-JP" altLang="en-US" sz="2000" dirty="0"/>
              <a:t>」日本語教育学会実践研究フォーラム予稿集。</a:t>
            </a:r>
            <a:endParaRPr lang="en-US" altLang="ja-JP" sz="2000" dirty="0"/>
          </a:p>
          <a:p>
            <a:pPr>
              <a:buNone/>
            </a:pPr>
            <a:r>
              <a:rPr lang="ja-JP" altLang="en-US" sz="2000" dirty="0"/>
              <a:t>札野、松下他</a:t>
            </a:r>
            <a:r>
              <a:rPr lang="en-US" altLang="ja-JP" sz="2000" dirty="0"/>
              <a:t>(2015)『</a:t>
            </a:r>
            <a:r>
              <a:rPr lang="ja-JP" altLang="en-US" sz="2000" dirty="0"/>
              <a:t>日本語教育プログラム可視化テンプレート開発　</a:t>
            </a:r>
            <a:r>
              <a:rPr lang="ja-JP" altLang="en-US" sz="2000" dirty="0" err="1"/>
              <a:t>ー</a:t>
            </a:r>
            <a:r>
              <a:rPr lang="ja-JP" altLang="en-US" sz="2000" dirty="0"/>
              <a:t>プログラム構成要素と記述枠組みの検討</a:t>
            </a:r>
            <a:r>
              <a:rPr lang="en-US" altLang="ja-JP" sz="2000" dirty="0"/>
              <a:t>』</a:t>
            </a:r>
            <a:r>
              <a:rPr lang="ja-JP" altLang="en-US" sz="2000" dirty="0" err="1"/>
              <a:t>、</a:t>
            </a:r>
            <a:r>
              <a:rPr lang="en-US" altLang="ja-JP" sz="2000" dirty="0"/>
              <a:t>2015</a:t>
            </a:r>
            <a:r>
              <a:rPr lang="ja-JP" altLang="en-US" sz="2000" dirty="0"/>
              <a:t>年度日本語教育学会秋季大会ポスター発表</a:t>
            </a:r>
            <a:r>
              <a:rPr lang="ja-JP" altLang="en-US" sz="2000" dirty="0" smtClean="0"/>
              <a:t>。</a:t>
            </a:r>
            <a:endParaRPr lang="en-US" altLang="ja-JP" sz="2000" dirty="0" smtClean="0"/>
          </a:p>
          <a:p>
            <a:pPr>
              <a:buNone/>
            </a:pPr>
            <a:r>
              <a:rPr lang="ja-JP" altLang="en-US" sz="2000" dirty="0" smtClean="0"/>
              <a:t>古川、田中</a:t>
            </a:r>
            <a:r>
              <a:rPr lang="en-US" altLang="ja-JP" sz="2000" dirty="0" smtClean="0"/>
              <a:t>(2017)『</a:t>
            </a:r>
            <a:r>
              <a:rPr lang="ja-JP" altLang="en-US" sz="2000" dirty="0" smtClean="0"/>
              <a:t>ビジネス日本語教育における日本語教育プログラム可視化テンプレートの利用</a:t>
            </a:r>
            <a:r>
              <a:rPr lang="en-US" altLang="ja-JP" sz="2000" dirty="0" smtClean="0"/>
              <a:t>』</a:t>
            </a:r>
            <a:r>
              <a:rPr lang="ja-JP" altLang="en-US" sz="2000" smtClean="0"/>
              <a:t>、ビジネス日本語研究会ポスター</a:t>
            </a:r>
            <a:r>
              <a:rPr lang="ja-JP" altLang="en-US" sz="2000" dirty="0" smtClean="0"/>
              <a:t>発表。</a:t>
            </a:r>
            <a:endParaRPr lang="en-US" altLang="ja-JP" sz="2000" dirty="0" smtClean="0"/>
          </a:p>
          <a:p>
            <a:pPr>
              <a:buNone/>
            </a:pPr>
            <a:endParaRPr lang="en-US" altLang="ja-JP" sz="2000" dirty="0" smtClean="0"/>
          </a:p>
          <a:p>
            <a:pPr>
              <a:buNone/>
            </a:pPr>
            <a:endParaRPr lang="en-US" altLang="ja-JP" sz="2000" dirty="0"/>
          </a:p>
          <a:p>
            <a:pPr>
              <a:buNone/>
            </a:pPr>
            <a:endParaRPr kumimoji="1" lang="ja-JP" altLang="en-US" sz="20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76286759"/>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①</a:t>
            </a:r>
            <a:r>
              <a:rPr lang="ja-JP" altLang="en-US" dirty="0"/>
              <a:t>なぜ対話が必要か</a:t>
            </a:r>
          </a:p>
        </p:txBody>
      </p:sp>
      <p:sp>
        <p:nvSpPr>
          <p:cNvPr id="3" name="コンテンツ プレースホルダ 2"/>
          <p:cNvSpPr>
            <a:spLocks noGrp="1"/>
          </p:cNvSpPr>
          <p:nvPr>
            <p:ph idx="1"/>
          </p:nvPr>
        </p:nvSpPr>
        <p:spPr>
          <a:xfrm>
            <a:off x="435199" y="1373829"/>
            <a:ext cx="8229600" cy="604945"/>
          </a:xfrm>
        </p:spPr>
        <p:txBody>
          <a:bodyPr>
            <a:normAutofit/>
          </a:bodyPr>
          <a:lstStyle/>
          <a:p>
            <a:pPr>
              <a:buNone/>
            </a:pPr>
            <a:r>
              <a:rPr lang="ja-JP" altLang="en-US" dirty="0"/>
              <a:t>（１）</a:t>
            </a:r>
            <a:r>
              <a:rPr lang="ja-JP" altLang="en-US" dirty="0" smtClean="0"/>
              <a:t>さまざまな関係者</a:t>
            </a:r>
            <a:endParaRPr lang="en-US" altLang="ja-JP" dirty="0"/>
          </a:p>
        </p:txBody>
      </p:sp>
      <p:sp>
        <p:nvSpPr>
          <p:cNvPr id="6" name="正方形/長方形 5"/>
          <p:cNvSpPr/>
          <p:nvPr/>
        </p:nvSpPr>
        <p:spPr>
          <a:xfrm>
            <a:off x="2852909" y="3318164"/>
            <a:ext cx="3440551" cy="1327302"/>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プログラムの運営</a:t>
            </a:r>
            <a:r>
              <a:rPr lang="ja-JP" altLang="en-US" sz="2800" dirty="0"/>
              <a:t>に関係するのは、</a:t>
            </a:r>
          </a:p>
        </p:txBody>
      </p:sp>
      <p:sp>
        <p:nvSpPr>
          <p:cNvPr id="7" name="角丸四角形 6"/>
          <p:cNvSpPr/>
          <p:nvPr/>
        </p:nvSpPr>
        <p:spPr>
          <a:xfrm>
            <a:off x="3602965" y="2204228"/>
            <a:ext cx="1639054"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sz="3200" dirty="0"/>
              <a:t>教　師</a:t>
            </a:r>
          </a:p>
        </p:txBody>
      </p:sp>
      <p:sp>
        <p:nvSpPr>
          <p:cNvPr id="8" name="角丸四角形 7"/>
          <p:cNvSpPr/>
          <p:nvPr/>
        </p:nvSpPr>
        <p:spPr>
          <a:xfrm>
            <a:off x="3602965" y="5378314"/>
            <a:ext cx="1845781" cy="798047"/>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sz="3200" dirty="0"/>
              <a:t>学習者</a:t>
            </a:r>
          </a:p>
        </p:txBody>
      </p:sp>
      <p:sp>
        <p:nvSpPr>
          <p:cNvPr id="9" name="角丸四角形 8"/>
          <p:cNvSpPr/>
          <p:nvPr/>
        </p:nvSpPr>
        <p:spPr>
          <a:xfrm>
            <a:off x="6019800" y="2417573"/>
            <a:ext cx="1921948" cy="796737"/>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sz="2400" dirty="0"/>
              <a:t>運営・事務</a:t>
            </a:r>
            <a:endParaRPr lang="en-US" altLang="ja-JP" sz="2400" dirty="0"/>
          </a:p>
          <a:p>
            <a:pPr algn="ctr"/>
            <a:r>
              <a:rPr lang="ja-JP" altLang="en-US" sz="2400" dirty="0"/>
              <a:t>スタッフ</a:t>
            </a:r>
          </a:p>
        </p:txBody>
      </p:sp>
      <p:sp>
        <p:nvSpPr>
          <p:cNvPr id="10" name="角丸四角形 9"/>
          <p:cNvSpPr/>
          <p:nvPr/>
        </p:nvSpPr>
        <p:spPr>
          <a:xfrm>
            <a:off x="6689111" y="3735724"/>
            <a:ext cx="1678778" cy="909742"/>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活動支援者（地域ボランティアなど）</a:t>
            </a:r>
          </a:p>
        </p:txBody>
      </p:sp>
      <p:sp>
        <p:nvSpPr>
          <p:cNvPr id="11" name="角丸四角形 10"/>
          <p:cNvSpPr/>
          <p:nvPr/>
        </p:nvSpPr>
        <p:spPr>
          <a:xfrm>
            <a:off x="781452" y="3429867"/>
            <a:ext cx="1515819"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資金提供者</a:t>
            </a:r>
          </a:p>
        </p:txBody>
      </p:sp>
      <p:sp>
        <p:nvSpPr>
          <p:cNvPr id="12" name="角丸四角形 11"/>
          <p:cNvSpPr/>
          <p:nvPr/>
        </p:nvSpPr>
        <p:spPr>
          <a:xfrm>
            <a:off x="1328962" y="5212207"/>
            <a:ext cx="2051760" cy="704880"/>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外部の関連団体やプログラム</a:t>
            </a:r>
          </a:p>
        </p:txBody>
      </p:sp>
      <p:sp>
        <p:nvSpPr>
          <p:cNvPr id="13" name="角丸四角形 12"/>
          <p:cNvSpPr/>
          <p:nvPr/>
        </p:nvSpPr>
        <p:spPr>
          <a:xfrm>
            <a:off x="5728137" y="5258790"/>
            <a:ext cx="1640221"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上位の組織</a:t>
            </a:r>
          </a:p>
        </p:txBody>
      </p:sp>
      <p:sp>
        <p:nvSpPr>
          <p:cNvPr id="14" name="角丸四角形 13"/>
          <p:cNvSpPr/>
          <p:nvPr/>
        </p:nvSpPr>
        <p:spPr>
          <a:xfrm>
            <a:off x="7589852" y="4952933"/>
            <a:ext cx="1074947"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その他</a:t>
            </a:r>
          </a:p>
        </p:txBody>
      </p:sp>
      <p:sp>
        <p:nvSpPr>
          <p:cNvPr id="15" name="角丸四角形 14"/>
          <p:cNvSpPr/>
          <p:nvPr/>
        </p:nvSpPr>
        <p:spPr>
          <a:xfrm>
            <a:off x="464415" y="4341220"/>
            <a:ext cx="1074947"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dirty="0"/>
              <a:t>機関の経営者</a:t>
            </a:r>
          </a:p>
        </p:txBody>
      </p:sp>
      <p:sp>
        <p:nvSpPr>
          <p:cNvPr id="16" name="角丸四角形 15"/>
          <p:cNvSpPr/>
          <p:nvPr/>
        </p:nvSpPr>
        <p:spPr>
          <a:xfrm>
            <a:off x="772950" y="2510085"/>
            <a:ext cx="2607772" cy="611714"/>
          </a:xfrm>
          <a:prstGeom prst="roundRect">
            <a:avLst>
              <a:gd name="adj" fmla="val 50000"/>
            </a:avLst>
          </a:prstGeom>
          <a:solidFill>
            <a:srgbClr val="E6B9B8"/>
          </a:solidFill>
          <a:ln/>
        </p:spPr>
        <p:style>
          <a:lnRef idx="1">
            <a:schemeClr val="accent3"/>
          </a:lnRef>
          <a:fillRef idx="2">
            <a:schemeClr val="accent3"/>
          </a:fillRef>
          <a:effectRef idx="1">
            <a:schemeClr val="accent3"/>
          </a:effectRef>
          <a:fontRef idx="minor">
            <a:schemeClr val="dk1"/>
          </a:fontRef>
        </p:style>
        <p:txBody>
          <a:bodyPr anchor="ctr"/>
          <a:lstStyle/>
          <a:p>
            <a:pPr algn="ctr"/>
            <a:r>
              <a:rPr lang="ja-JP" altLang="en-US" sz="2800" dirty="0"/>
              <a:t>コーディネータ</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①</a:t>
            </a:r>
            <a:r>
              <a:rPr lang="ja-JP" altLang="en-US" dirty="0"/>
              <a:t>なぜ対話が必要か</a:t>
            </a:r>
          </a:p>
        </p:txBody>
      </p:sp>
      <p:sp>
        <p:nvSpPr>
          <p:cNvPr id="3" name="コンテンツ プレースホルダ 2"/>
          <p:cNvSpPr>
            <a:spLocks noGrp="1"/>
          </p:cNvSpPr>
          <p:nvPr>
            <p:ph idx="1"/>
          </p:nvPr>
        </p:nvSpPr>
        <p:spPr>
          <a:xfrm>
            <a:off x="457200" y="1600201"/>
            <a:ext cx="8229600" cy="1204744"/>
          </a:xfrm>
        </p:spPr>
        <p:txBody>
          <a:bodyPr/>
          <a:lstStyle/>
          <a:p>
            <a:pPr>
              <a:buNone/>
            </a:pPr>
            <a:r>
              <a:rPr lang="ja-JP" altLang="en-US" dirty="0"/>
              <a:t>（２）問題を特定の個人や役割に帰すことができない。</a:t>
            </a:r>
          </a:p>
        </p:txBody>
      </p:sp>
      <p:sp>
        <p:nvSpPr>
          <p:cNvPr id="5" name="コンテンツ プレースホルダ 2"/>
          <p:cNvSpPr txBox="1">
            <a:spLocks/>
          </p:cNvSpPr>
          <p:nvPr/>
        </p:nvSpPr>
        <p:spPr>
          <a:xfrm>
            <a:off x="1043355" y="3069561"/>
            <a:ext cx="7065108" cy="2403230"/>
          </a:xfrm>
          <a:prstGeom prst="rect">
            <a:avLst/>
          </a:prstGeom>
        </p:spPr>
        <p:txBody>
          <a:bodyPr vert="horz" lIns="91440" tIns="45720" rIns="91440" bIns="45720" rtlCol="0">
            <a:normAutofit lnSpcReduction="10000"/>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3200" b="0" i="0" u="none" strike="noStrike" kern="1200" cap="none" spc="0" normalizeH="0" baseline="0" noProof="0" dirty="0">
                <a:ln>
                  <a:noFill/>
                </a:ln>
                <a:solidFill>
                  <a:schemeClr val="tx1"/>
                </a:solidFill>
                <a:effectLst/>
                <a:uLnTx/>
                <a:uFillTx/>
                <a:latin typeface="+mn-lt"/>
                <a:ea typeface="+mn-ea"/>
                <a:cs typeface="+mn-cs"/>
              </a:rPr>
              <a:t>例えば、</a:t>
            </a:r>
            <a:endParaRPr kumimoji="1" lang="en-US" altLang="ja-JP"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457200" rtl="0" eaLnBrk="1" fontAlgn="auto" latinLnBrk="0" hangingPunct="1">
              <a:lnSpc>
                <a:spcPct val="100000"/>
              </a:lnSpc>
              <a:spcBef>
                <a:spcPct val="20000"/>
              </a:spcBef>
              <a:spcAft>
                <a:spcPts val="0"/>
              </a:spcAft>
              <a:buClrTx/>
              <a:buSzTx/>
              <a:buFont typeface="Arial"/>
              <a:buNone/>
              <a:tabLst/>
              <a:defRPr/>
            </a:pPr>
            <a:r>
              <a:rPr kumimoji="1" lang="ja-JP" altLang="en-US" sz="5400" b="0" i="0" u="none" strike="noStrike" kern="1200" cap="none" spc="0" normalizeH="0" baseline="0" noProof="0" dirty="0">
                <a:ln>
                  <a:noFill/>
                </a:ln>
                <a:solidFill>
                  <a:srgbClr val="FF0000"/>
                </a:solidFill>
                <a:effectLst/>
                <a:uLnTx/>
                <a:uFillTx/>
                <a:latin typeface="+mn-lt"/>
                <a:ea typeface="+mn-ea"/>
                <a:cs typeface="+mn-cs"/>
              </a:rPr>
              <a:t>学習者の授業への</a:t>
            </a:r>
            <a:endParaRPr kumimoji="1" lang="en-US" altLang="ja-JP" sz="5400" b="0" i="0" u="none" strike="noStrike" kern="1200" cap="none" spc="0" normalizeH="0" baseline="0" noProof="0" dirty="0">
              <a:ln>
                <a:noFill/>
              </a:ln>
              <a:solidFill>
                <a:srgbClr val="FF0000"/>
              </a:solidFill>
              <a:effectLst/>
              <a:uLnTx/>
              <a:uFillTx/>
              <a:latin typeface="+mn-lt"/>
              <a:ea typeface="+mn-ea"/>
              <a:cs typeface="+mn-cs"/>
            </a:endParaRPr>
          </a:p>
          <a:p>
            <a:pPr marL="342900" marR="0" lvl="0" indent="-342900" algn="ctr" defTabSz="457200" rtl="0" eaLnBrk="1" fontAlgn="auto" latinLnBrk="0" hangingPunct="1">
              <a:lnSpc>
                <a:spcPct val="100000"/>
              </a:lnSpc>
              <a:spcBef>
                <a:spcPct val="20000"/>
              </a:spcBef>
              <a:spcAft>
                <a:spcPts val="0"/>
              </a:spcAft>
              <a:buClrTx/>
              <a:buSzTx/>
              <a:buFont typeface="Arial"/>
              <a:buNone/>
              <a:tabLst/>
              <a:defRPr/>
            </a:pPr>
            <a:r>
              <a:rPr kumimoji="1" lang="ja-JP" altLang="en-US" sz="5400" b="0" i="0" u="none" strike="noStrike" kern="1200" cap="none" spc="0" normalizeH="0" baseline="0" noProof="0" dirty="0">
                <a:ln>
                  <a:noFill/>
                </a:ln>
                <a:solidFill>
                  <a:srgbClr val="FF0000"/>
                </a:solidFill>
                <a:effectLst/>
                <a:uLnTx/>
                <a:uFillTx/>
                <a:latin typeface="+mn-lt"/>
                <a:ea typeface="+mn-ea"/>
                <a:cs typeface="+mn-cs"/>
              </a:rPr>
              <a:t>出席がよくない</a:t>
            </a:r>
            <a:endParaRPr kumimoji="1" lang="en-US" altLang="ja-JP" sz="5400" b="0" i="0" u="none" strike="noStrike" kern="1200" cap="none" spc="0" normalizeH="0" baseline="0" noProof="0" dirty="0">
              <a:ln>
                <a:noFill/>
              </a:ln>
              <a:solidFill>
                <a:srgbClr val="FF0000"/>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1" lang="ja-JP" altLang="en-US" sz="32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①</a:t>
            </a:r>
            <a:r>
              <a:rPr lang="ja-JP" altLang="en-US" dirty="0"/>
              <a:t>なぜ対話が必要か</a:t>
            </a:r>
          </a:p>
        </p:txBody>
      </p:sp>
      <p:sp>
        <p:nvSpPr>
          <p:cNvPr id="5" name="コンテンツ プレースホルダ 2"/>
          <p:cNvSpPr txBox="1">
            <a:spLocks/>
          </p:cNvSpPr>
          <p:nvPr/>
        </p:nvSpPr>
        <p:spPr>
          <a:xfrm>
            <a:off x="831677" y="1181958"/>
            <a:ext cx="7529559" cy="1440230"/>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3200" b="0" i="0" u="none" strike="noStrike" kern="1200" cap="none" spc="0" normalizeH="0" baseline="0" noProof="0" dirty="0">
                <a:ln>
                  <a:noFill/>
                </a:ln>
                <a:solidFill>
                  <a:schemeClr val="tx1"/>
                </a:solidFill>
                <a:effectLst/>
                <a:uLnTx/>
                <a:uFillTx/>
                <a:latin typeface="+mn-lt"/>
                <a:ea typeface="+mn-ea"/>
                <a:cs typeface="+mn-cs"/>
              </a:rPr>
              <a:t>例えば、</a:t>
            </a:r>
            <a:endParaRPr kumimoji="1" lang="en-US" altLang="ja-JP"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ctr" defTabSz="457200" rtl="0" eaLnBrk="1" fontAlgn="auto" latinLnBrk="0" hangingPunct="1">
              <a:lnSpc>
                <a:spcPct val="100000"/>
              </a:lnSpc>
              <a:spcBef>
                <a:spcPct val="20000"/>
              </a:spcBef>
              <a:spcAft>
                <a:spcPts val="0"/>
              </a:spcAft>
              <a:buClrTx/>
              <a:buSzTx/>
              <a:buFont typeface="Arial"/>
              <a:buNone/>
              <a:tabLst/>
              <a:defRPr/>
            </a:pPr>
            <a:r>
              <a:rPr kumimoji="1" lang="ja-JP" altLang="en-US" sz="4000" b="0" i="0" u="none" strike="noStrike" kern="1200" cap="none" spc="0" normalizeH="0" baseline="0" noProof="0" dirty="0">
                <a:ln>
                  <a:noFill/>
                </a:ln>
                <a:solidFill>
                  <a:srgbClr val="FF0000"/>
                </a:solidFill>
                <a:effectLst/>
                <a:uLnTx/>
                <a:uFillTx/>
                <a:latin typeface="+mn-lt"/>
                <a:ea typeface="+mn-ea"/>
                <a:cs typeface="+mn-cs"/>
              </a:rPr>
              <a:t>学習者の授業への出席がよくない</a:t>
            </a:r>
            <a:endParaRPr kumimoji="1" lang="en-US" altLang="ja-JP" sz="4000" b="0" i="0" u="none" strike="noStrike" kern="1200" cap="none" spc="0" normalizeH="0" baseline="0" noProof="0" dirty="0">
              <a:ln>
                <a:noFill/>
              </a:ln>
              <a:solidFill>
                <a:srgbClr val="FF0000"/>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1" lang="ja-JP" altLang="en-US" sz="3200" b="0" i="0" u="none" strike="noStrike" kern="1200" cap="none" spc="0" normalizeH="0" baseline="0" noProof="0" dirty="0">
              <a:ln>
                <a:noFill/>
              </a:ln>
              <a:solidFill>
                <a:srgbClr val="FF0000"/>
              </a:solidFill>
              <a:effectLst/>
              <a:uLnTx/>
              <a:uFillTx/>
              <a:latin typeface="+mn-lt"/>
              <a:ea typeface="+mn-ea"/>
              <a:cs typeface="+mn-cs"/>
            </a:endParaRPr>
          </a:p>
        </p:txBody>
      </p:sp>
      <p:sp>
        <p:nvSpPr>
          <p:cNvPr id="6" name="コンテンツ プレースホルダ 5"/>
          <p:cNvSpPr>
            <a:spLocks noGrp="1"/>
          </p:cNvSpPr>
          <p:nvPr>
            <p:ph idx="1"/>
          </p:nvPr>
        </p:nvSpPr>
        <p:spPr>
          <a:xfrm>
            <a:off x="704156" y="2622188"/>
            <a:ext cx="7657080" cy="3734162"/>
          </a:xfrm>
        </p:spPr>
        <p:txBody>
          <a:bodyPr anchor="ctr">
            <a:normAutofit/>
          </a:bodyPr>
          <a:lstStyle/>
          <a:p>
            <a:pPr>
              <a:buNone/>
            </a:pPr>
            <a:r>
              <a:rPr lang="ja-JP" altLang="en-US" dirty="0"/>
              <a:t>何が問題か：</a:t>
            </a:r>
            <a:endParaRPr lang="en-US" altLang="ja-JP" dirty="0"/>
          </a:p>
          <a:p>
            <a:r>
              <a:rPr lang="ja-JP" altLang="en-US" sz="2800" dirty="0">
                <a:latin typeface="+mj-ea"/>
                <a:ea typeface="+mj-ea"/>
                <a:cs typeface="ＭＳ 明朝"/>
              </a:rPr>
              <a:t>学習者のニーズを踏まえた授業をしているか</a:t>
            </a:r>
            <a:endParaRPr lang="en-US" altLang="ja-JP" sz="2800" dirty="0">
              <a:latin typeface="+mj-ea"/>
              <a:ea typeface="+mj-ea"/>
              <a:cs typeface="ＭＳ 明朝"/>
            </a:endParaRPr>
          </a:p>
          <a:p>
            <a:r>
              <a:rPr lang="ja-JP" altLang="en-US" sz="2800" dirty="0">
                <a:latin typeface="+mj-ea"/>
                <a:ea typeface="+mj-ea"/>
                <a:cs typeface="ＭＳ 明朝"/>
              </a:rPr>
              <a:t>クラス内のレベル差が大きすぎないか</a:t>
            </a:r>
            <a:endParaRPr lang="en-US" altLang="ja-JP" sz="2800" dirty="0">
              <a:latin typeface="+mj-ea"/>
              <a:ea typeface="+mj-ea"/>
              <a:cs typeface="ＭＳ 明朝"/>
            </a:endParaRPr>
          </a:p>
          <a:p>
            <a:r>
              <a:rPr lang="ja-JP" altLang="en-US" sz="2800" dirty="0">
                <a:latin typeface="+mj-ea"/>
                <a:ea typeface="+mj-ea"/>
                <a:cs typeface="ＭＳ 明朝"/>
              </a:rPr>
              <a:t>クラスメートとの関係はどうか</a:t>
            </a:r>
          </a:p>
          <a:p>
            <a:r>
              <a:rPr lang="ja-JP" altLang="en-US" sz="2800" dirty="0">
                <a:latin typeface="+mj-ea"/>
                <a:ea typeface="+mj-ea"/>
                <a:cs typeface="ＭＳ 明朝"/>
              </a:rPr>
              <a:t>生活面や経済面で問題がないか</a:t>
            </a:r>
            <a:endParaRPr lang="en-US" altLang="ja-JP" sz="2800" dirty="0">
              <a:latin typeface="+mj-ea"/>
              <a:ea typeface="+mj-ea"/>
              <a:cs typeface="ＭＳ 明朝"/>
            </a:endParaRPr>
          </a:p>
          <a:p>
            <a:r>
              <a:rPr lang="ja-JP" altLang="en-US" sz="2800" dirty="0">
                <a:latin typeface="+mj-ea"/>
                <a:ea typeface="+mj-ea"/>
                <a:cs typeface="ＭＳ 明朝"/>
              </a:rPr>
              <a:t>授業時間の設定はどうか</a:t>
            </a:r>
            <a:endParaRPr lang="en-US" altLang="ja-JP" sz="2800" dirty="0">
              <a:latin typeface="+mj-ea"/>
              <a:ea typeface="+mj-ea"/>
              <a:cs typeface="ＭＳ 明朝"/>
            </a:endParaRPr>
          </a:p>
          <a:p>
            <a:pPr algn="r">
              <a:buNone/>
            </a:pPr>
            <a:r>
              <a:rPr lang="ja-JP" altLang="en-US" sz="2800" dirty="0">
                <a:latin typeface="+mj-ea"/>
                <a:ea typeface="+mj-ea"/>
                <a:cs typeface="ＭＳ 明朝"/>
              </a:rPr>
              <a:t>など、など・・・</a:t>
            </a:r>
            <a:endParaRPr lang="en-US" altLang="ja-JP" sz="2800" dirty="0">
              <a:latin typeface="+mj-ea"/>
              <a:ea typeface="+mj-ea"/>
              <a:cs typeface="ＭＳ 明朝"/>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①</a:t>
            </a:r>
            <a:r>
              <a:rPr lang="ja-JP" altLang="en-US" dirty="0"/>
              <a:t>なぜ対話が必要か</a:t>
            </a:r>
          </a:p>
        </p:txBody>
      </p:sp>
      <p:sp>
        <p:nvSpPr>
          <p:cNvPr id="6" name="コンテンツ プレースホルダ 5"/>
          <p:cNvSpPr>
            <a:spLocks noGrp="1"/>
          </p:cNvSpPr>
          <p:nvPr>
            <p:ph idx="1"/>
          </p:nvPr>
        </p:nvSpPr>
        <p:spPr>
          <a:xfrm>
            <a:off x="704156" y="2011093"/>
            <a:ext cx="7657080" cy="1746474"/>
          </a:xfrm>
        </p:spPr>
        <p:txBody>
          <a:bodyPr anchor="ctr">
            <a:normAutofit/>
          </a:bodyPr>
          <a:lstStyle/>
          <a:p>
            <a:pPr algn="ctr">
              <a:buNone/>
            </a:pPr>
            <a:r>
              <a:rPr lang="ja-JP" altLang="en-US" sz="4000" dirty="0">
                <a:latin typeface="+mj-ea"/>
                <a:ea typeface="+mj-ea"/>
                <a:cs typeface="ＭＳ 明朝"/>
              </a:rPr>
              <a:t>それぞれの関係者が問題を共有し、</a:t>
            </a:r>
            <a:endParaRPr lang="en-US" altLang="ja-JP" sz="4000" dirty="0">
              <a:latin typeface="+mj-ea"/>
              <a:ea typeface="+mj-ea"/>
              <a:cs typeface="ＭＳ 明朝"/>
            </a:endParaRPr>
          </a:p>
          <a:p>
            <a:pPr algn="ctr">
              <a:buNone/>
            </a:pPr>
            <a:r>
              <a:rPr lang="ja-JP" altLang="en-US" sz="4000" dirty="0">
                <a:latin typeface="+mj-ea"/>
                <a:ea typeface="+mj-ea"/>
                <a:cs typeface="ＭＳ 明朝"/>
              </a:rPr>
              <a:t>協力して問題の解決する</a:t>
            </a:r>
            <a:endParaRPr lang="en-US" altLang="ja-JP" sz="4000" dirty="0">
              <a:latin typeface="+mj-ea"/>
              <a:ea typeface="+mj-ea"/>
              <a:cs typeface="ＭＳ 明朝"/>
            </a:endParaRPr>
          </a:p>
        </p:txBody>
      </p:sp>
      <p:sp>
        <p:nvSpPr>
          <p:cNvPr id="7" name="下矢印 6"/>
          <p:cNvSpPr/>
          <p:nvPr/>
        </p:nvSpPr>
        <p:spPr>
          <a:xfrm>
            <a:off x="3863103" y="3757567"/>
            <a:ext cx="1346386" cy="822960"/>
          </a:xfrm>
          <a:prstGeom prst="downArrow">
            <a:avLst/>
          </a:prstGeom>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ja-JP" altLang="en-US" dirty="0"/>
          </a:p>
        </p:txBody>
      </p:sp>
      <p:sp>
        <p:nvSpPr>
          <p:cNvPr id="9" name="角丸四角形 8"/>
          <p:cNvSpPr/>
          <p:nvPr/>
        </p:nvSpPr>
        <p:spPr>
          <a:xfrm>
            <a:off x="1781614" y="4580527"/>
            <a:ext cx="5662355" cy="1158583"/>
          </a:xfrm>
          <a:prstGeom prst="roundRect">
            <a:avLst>
              <a:gd name="adj" fmla="val 50000"/>
            </a:avLst>
          </a:prstGeom>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a:lstStyle/>
          <a:p>
            <a:pPr algn="ctr"/>
            <a:r>
              <a:rPr lang="ja-JP" altLang="en-US" sz="4000" dirty="0">
                <a:latin typeface="+mn-ea"/>
              </a:rPr>
              <a:t>関係者による対話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457200" y="1922886"/>
            <a:ext cx="8229600" cy="2316137"/>
          </a:xfrm>
        </p:spPr>
        <p:txBody>
          <a:bodyPr>
            <a:noAutofit/>
          </a:bodyPr>
          <a:lstStyle/>
          <a:p>
            <a:pPr algn="ctr">
              <a:buNone/>
            </a:pPr>
            <a:r>
              <a:rPr lang="ja-JP" altLang="en-US" sz="4000" dirty="0"/>
              <a:t>それぞれの</a:t>
            </a:r>
            <a:r>
              <a:rPr lang="ja-JP" altLang="en-US" sz="4400" dirty="0">
                <a:solidFill>
                  <a:srgbClr val="FF0000"/>
                </a:solidFill>
              </a:rPr>
              <a:t>関係者</a:t>
            </a:r>
            <a:r>
              <a:rPr lang="ja-JP" altLang="en-US" sz="4400" dirty="0"/>
              <a:t>の</a:t>
            </a:r>
            <a:endParaRPr lang="en-US" altLang="ja-JP" sz="4400" dirty="0"/>
          </a:p>
          <a:p>
            <a:pPr algn="ctr">
              <a:buNone/>
            </a:pPr>
            <a:r>
              <a:rPr lang="ja-JP" altLang="en-US" sz="4000" dirty="0"/>
              <a:t>プログラム</a:t>
            </a:r>
            <a:r>
              <a:rPr lang="ja-JP" altLang="en-US" sz="3600" dirty="0"/>
              <a:t>に対する</a:t>
            </a:r>
            <a:r>
              <a:rPr lang="ja-JP" altLang="en-US" sz="4400" dirty="0">
                <a:solidFill>
                  <a:srgbClr val="FF0000"/>
                </a:solidFill>
              </a:rPr>
              <a:t>関心や期待</a:t>
            </a:r>
            <a:r>
              <a:rPr lang="ja-JP" altLang="en-US" sz="4000" dirty="0"/>
              <a:t>は</a:t>
            </a:r>
            <a:endParaRPr lang="en-US" altLang="ja-JP" sz="4000" dirty="0"/>
          </a:p>
          <a:p>
            <a:pPr algn="ctr">
              <a:buNone/>
            </a:pPr>
            <a:r>
              <a:rPr lang="ja-JP" altLang="en-US" sz="3600" dirty="0"/>
              <a:t>必ずしも</a:t>
            </a:r>
            <a:r>
              <a:rPr lang="ja-JP" altLang="en-US" sz="4400" dirty="0">
                <a:solidFill>
                  <a:srgbClr val="FF0000"/>
                </a:solidFill>
              </a:rPr>
              <a:t>一致していない</a:t>
            </a:r>
            <a:r>
              <a:rPr lang="ja-JP" altLang="en-US" sz="4400" dirty="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②</a:t>
            </a:r>
            <a:r>
              <a:rPr lang="ja-JP" altLang="en-US" dirty="0"/>
              <a:t>対話の難しさ</a:t>
            </a:r>
          </a:p>
        </p:txBody>
      </p:sp>
      <p:sp>
        <p:nvSpPr>
          <p:cNvPr id="3" name="コンテンツ プレースホルダ 2"/>
          <p:cNvSpPr>
            <a:spLocks noGrp="1"/>
          </p:cNvSpPr>
          <p:nvPr>
            <p:ph idx="1"/>
          </p:nvPr>
        </p:nvSpPr>
        <p:spPr>
          <a:xfrm>
            <a:off x="457200" y="2346274"/>
            <a:ext cx="8229600" cy="3316538"/>
          </a:xfrm>
        </p:spPr>
        <p:txBody>
          <a:bodyPr>
            <a:noAutofit/>
          </a:bodyPr>
          <a:lstStyle/>
          <a:p>
            <a:pPr>
              <a:buNone/>
            </a:pPr>
            <a:r>
              <a:rPr lang="ja-JP" altLang="en-US" dirty="0"/>
              <a:t>例えば、</a:t>
            </a:r>
            <a:endParaRPr lang="en-US" altLang="ja-JP" dirty="0"/>
          </a:p>
          <a:p>
            <a:pPr>
              <a:buNone/>
            </a:pPr>
            <a:r>
              <a:rPr lang="ja-JP" altLang="en-US" sz="4400" dirty="0"/>
              <a:t>　</a:t>
            </a:r>
            <a:r>
              <a:rPr lang="ja-JP" altLang="en-US" sz="4400" dirty="0">
                <a:solidFill>
                  <a:srgbClr val="0000FF"/>
                </a:solidFill>
              </a:rPr>
              <a:t>プログラムとして</a:t>
            </a:r>
            <a:endParaRPr lang="en-US" altLang="ja-JP" sz="4400" dirty="0">
              <a:solidFill>
                <a:srgbClr val="0000FF"/>
              </a:solidFill>
            </a:endParaRPr>
          </a:p>
          <a:p>
            <a:pPr algn="ctr">
              <a:buNone/>
            </a:pPr>
            <a:r>
              <a:rPr lang="ja-JP" altLang="en-US" sz="4400" dirty="0">
                <a:solidFill>
                  <a:srgbClr val="0000FF"/>
                </a:solidFill>
              </a:rPr>
              <a:t>どのような「シラバス」を</a:t>
            </a:r>
            <a:endParaRPr lang="en-US" altLang="ja-JP" sz="4400" dirty="0">
              <a:solidFill>
                <a:srgbClr val="0000FF"/>
              </a:solidFill>
            </a:endParaRPr>
          </a:p>
          <a:p>
            <a:pPr algn="ctr">
              <a:buNone/>
            </a:pPr>
            <a:r>
              <a:rPr lang="ja-JP" altLang="en-US" sz="4400" dirty="0">
                <a:solidFill>
                  <a:srgbClr val="0000FF"/>
                </a:solidFill>
              </a:rPr>
              <a:t>作成するか</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草書">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1718</TotalTime>
  <Words>1678</Words>
  <Application>Microsoft Macintosh PowerPoint</Application>
  <PresentationFormat>画面に合わせる (4:3)</PresentationFormat>
  <Paragraphs>243</Paragraphs>
  <Slides>34</Slides>
  <Notes>5</Notes>
  <HiddenSlides>0</HiddenSlides>
  <MMClips>0</MMClips>
  <ScaleCrop>false</ScaleCrop>
  <HeadingPairs>
    <vt:vector size="6" baseType="variant">
      <vt:variant>
        <vt:lpstr>デザイン テンプレート</vt:lpstr>
      </vt:variant>
      <vt:variant>
        <vt:i4>1</vt:i4>
      </vt:variant>
      <vt:variant>
        <vt:lpstr>埋め込まれた OLE サーバー</vt:lpstr>
      </vt:variant>
      <vt:variant>
        <vt:i4>1</vt:i4>
      </vt:variant>
      <vt:variant>
        <vt:lpstr>スライド タイトル</vt:lpstr>
      </vt:variant>
      <vt:variant>
        <vt:i4>34</vt:i4>
      </vt:variant>
    </vt:vector>
  </HeadingPairs>
  <TitlesOfParts>
    <vt:vector size="36" baseType="lpstr">
      <vt:lpstr>Office テーマ</vt:lpstr>
      <vt:lpstr>Acrobat Document</vt:lpstr>
      <vt:lpstr>日本語教育プログラムの運営における  　 対話のための「道具」と 議論の「場」の必要性</vt:lpstr>
      <vt:lpstr>ここで話したいこと</vt:lpstr>
      <vt:lpstr>①なぜ対話が必要か</vt:lpstr>
      <vt:lpstr>①なぜ対話が必要か</vt:lpstr>
      <vt:lpstr>①なぜ対話が必要か</vt:lpstr>
      <vt:lpstr>①なぜ対話が必要か</vt:lpstr>
      <vt:lpstr>①なぜ対話が必要か</vt:lpstr>
      <vt:lpstr>②対話の難しさ</vt:lpstr>
      <vt:lpstr>②対話の難しさ</vt:lpstr>
      <vt:lpstr>②対話の難しさ</vt:lpstr>
      <vt:lpstr>②対話の難しさ</vt:lpstr>
      <vt:lpstr>②対話の難しさ</vt:lpstr>
      <vt:lpstr>②対話の難しさ</vt:lpstr>
      <vt:lpstr>③どう対話するか</vt:lpstr>
      <vt:lpstr>③どう対話するか</vt:lpstr>
      <vt:lpstr>③どう対話するか</vt:lpstr>
      <vt:lpstr>③どう対話するか</vt:lpstr>
      <vt:lpstr>③どう対話するか</vt:lpstr>
      <vt:lpstr>③どう対話するか</vt:lpstr>
      <vt:lpstr>③どう対話するか</vt:lpstr>
      <vt:lpstr>④対話の広がり</vt:lpstr>
      <vt:lpstr>④対話の広がり</vt:lpstr>
      <vt:lpstr>④対話の広がり</vt:lpstr>
      <vt:lpstr>④対話の広がり</vt:lpstr>
      <vt:lpstr>④対話の広がり</vt:lpstr>
      <vt:lpstr>④対話の広がり</vt:lpstr>
      <vt:lpstr>⑤一教師にとっての対話の意義</vt:lpstr>
      <vt:lpstr>⑤一教師にとっての対話の意義</vt:lpstr>
      <vt:lpstr>⑤一教師にとっての対話の意義</vt:lpstr>
      <vt:lpstr>⑤一教師にとっての対話の意義</vt:lpstr>
      <vt:lpstr>⑤一教師にとっての対話の意義</vt:lpstr>
      <vt:lpstr>⑤一教師にとっての対話の意義</vt:lpstr>
      <vt:lpstr>⑤一教師にとっての対話の意義</vt:lpstr>
      <vt:lpstr>参考文献</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「日本語教育可視化テンプレート」 目的・構造・活用</dc:title>
  <dc:creator>大河原 尚</dc:creator>
  <cp:lastModifiedBy>大河原 尚</cp:lastModifiedBy>
  <cp:revision>198</cp:revision>
  <dcterms:created xsi:type="dcterms:W3CDTF">2017-05-20T04:02:29Z</dcterms:created>
  <dcterms:modified xsi:type="dcterms:W3CDTF">2017-05-20T04:03:30Z</dcterms:modified>
</cp:coreProperties>
</file>