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6" r:id="rId3"/>
    <p:sldId id="286" r:id="rId4"/>
    <p:sldId id="257" r:id="rId5"/>
    <p:sldId id="285" r:id="rId6"/>
    <p:sldId id="297" r:id="rId7"/>
    <p:sldId id="258" r:id="rId8"/>
    <p:sldId id="260" r:id="rId9"/>
    <p:sldId id="261" r:id="rId10"/>
    <p:sldId id="259" r:id="rId11"/>
    <p:sldId id="262" r:id="rId12"/>
    <p:sldId id="299" r:id="rId13"/>
    <p:sldId id="298" r:id="rId14"/>
    <p:sldId id="263" r:id="rId15"/>
    <p:sldId id="265" r:id="rId16"/>
    <p:sldId id="266" r:id="rId17"/>
    <p:sldId id="267" r:id="rId18"/>
    <p:sldId id="300" r:id="rId19"/>
    <p:sldId id="268" r:id="rId20"/>
    <p:sldId id="270" r:id="rId21"/>
    <p:sldId id="269" r:id="rId22"/>
    <p:sldId id="271" r:id="rId23"/>
    <p:sldId id="281" r:id="rId24"/>
    <p:sldId id="273" r:id="rId25"/>
    <p:sldId id="283" r:id="rId26"/>
    <p:sldId id="274" r:id="rId27"/>
    <p:sldId id="275" r:id="rId28"/>
    <p:sldId id="277" r:id="rId29"/>
    <p:sldId id="284" r:id="rId30"/>
    <p:sldId id="291" r:id="rId31"/>
    <p:sldId id="287" r:id="rId32"/>
    <p:sldId id="276" r:id="rId33"/>
    <p:sldId id="288" r:id="rId34"/>
    <p:sldId id="278" r:id="rId35"/>
    <p:sldId id="289" r:id="rId36"/>
    <p:sldId id="290" r:id="rId37"/>
    <p:sldId id="292" r:id="rId38"/>
    <p:sldId id="279" r:id="rId39"/>
    <p:sldId id="282" r:id="rId40"/>
    <p:sldId id="280" r:id="rId41"/>
    <p:sldId id="293" r:id="rId42"/>
    <p:sldId id="294" r:id="rId43"/>
    <p:sldId id="295" r:id="rId4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8D00"/>
    <a:srgbClr val="D2863C"/>
    <a:srgbClr val="868686"/>
    <a:srgbClr val="FF9300"/>
    <a:srgbClr val="EAAE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10" autoAdjust="0"/>
    <p:restoredTop sz="94660"/>
  </p:normalViewPr>
  <p:slideViewPr>
    <p:cSldViewPr snapToGrid="0">
      <p:cViewPr varScale="1">
        <p:scale>
          <a:sx n="82" d="100"/>
          <a:sy n="82" d="100"/>
        </p:scale>
        <p:origin x="1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下 達彦" userId="2a7dee020e26f73e" providerId="LiveId" clId="{86718591-7D24-4A83-B57D-06905BD66AEA}"/>
    <pc:docChg chg="custSel modSld">
      <pc:chgData name="松下 達彦" userId="2a7dee020e26f73e" providerId="LiveId" clId="{86718591-7D24-4A83-B57D-06905BD66AEA}" dt="2021-10-04T08:51:55.668" v="652" actId="20577"/>
      <pc:docMkLst>
        <pc:docMk/>
      </pc:docMkLst>
      <pc:sldChg chg="modSp mod">
        <pc:chgData name="松下 達彦" userId="2a7dee020e26f73e" providerId="LiveId" clId="{86718591-7D24-4A83-B57D-06905BD66AEA}" dt="2021-10-04T08:51:55.668" v="652" actId="20577"/>
        <pc:sldMkLst>
          <pc:docMk/>
          <pc:sldMk cId="1134645150" sldId="257"/>
        </pc:sldMkLst>
        <pc:spChg chg="mod">
          <ac:chgData name="松下 達彦" userId="2a7dee020e26f73e" providerId="LiveId" clId="{86718591-7D24-4A83-B57D-06905BD66AEA}" dt="2021-10-04T08:42:54.268" v="567" actId="14100"/>
          <ac:spMkLst>
            <pc:docMk/>
            <pc:sldMk cId="1134645150" sldId="257"/>
            <ac:spMk id="2" creationId="{DE45307D-6280-41AE-A0BD-E85908EBF2DC}"/>
          </ac:spMkLst>
        </pc:spChg>
        <pc:spChg chg="mod">
          <ac:chgData name="松下 達彦" userId="2a7dee020e26f73e" providerId="LiveId" clId="{86718591-7D24-4A83-B57D-06905BD66AEA}" dt="2021-10-04T08:51:55.668" v="652" actId="20577"/>
          <ac:spMkLst>
            <pc:docMk/>
            <pc:sldMk cId="1134645150" sldId="257"/>
            <ac:spMk id="3" creationId="{33008027-B913-47EB-80F9-10409677B2C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8868A3-6673-4B27-A093-76963A5DB43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B6D5CD3-8B0A-4220-A419-F594E8F4BF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5527359-D953-4535-ADB5-8BE6D1DD02A6}"/>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5" name="フッター プレースホルダー 4">
            <a:extLst>
              <a:ext uri="{FF2B5EF4-FFF2-40B4-BE49-F238E27FC236}">
                <a16:creationId xmlns:a16="http://schemas.microsoft.com/office/drawing/2014/main" id="{1171792A-A8D3-4326-B043-63CE0863B2D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194703-BC97-41F6-98C9-187DCB7BAF77}"/>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2953804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6E1046-0FDD-45EE-919E-9A0E5CB8031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A407B51-13CA-45D2-91C9-244B3744448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6722C46-042E-4985-8098-ED4870D79B61}"/>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5" name="フッター プレースホルダー 4">
            <a:extLst>
              <a:ext uri="{FF2B5EF4-FFF2-40B4-BE49-F238E27FC236}">
                <a16:creationId xmlns:a16="http://schemas.microsoft.com/office/drawing/2014/main" id="{92F0413A-74AC-46EA-9662-DDE42FEC2B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23D3F8-3EF6-4DFB-AF37-8E3E5A13C66F}"/>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845674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FAE46A4-4FE9-4D44-BEE3-A4177B62012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5019035-2463-4505-B1D6-8A0F7C52F2E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F94E0C-5304-4B0E-8C9B-898CAE9EE17B}"/>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5" name="フッター プレースホルダー 4">
            <a:extLst>
              <a:ext uri="{FF2B5EF4-FFF2-40B4-BE49-F238E27FC236}">
                <a16:creationId xmlns:a16="http://schemas.microsoft.com/office/drawing/2014/main" id="{44858A78-96A5-4F62-B6C9-BF2C3C01EAB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74534B-5F3E-4FCC-AA5E-760420F6E9DB}"/>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3678806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C076D2-FA0C-447F-9F5B-DBCFB043983D}"/>
              </a:ext>
            </a:extLst>
          </p:cNvPr>
          <p:cNvSpPr>
            <a:spLocks noGrp="1"/>
          </p:cNvSpPr>
          <p:nvPr>
            <p:ph type="title"/>
          </p:nvPr>
        </p:nvSpPr>
        <p:spPr/>
        <p:txBody>
          <a:bodyPr>
            <a:normAutofit/>
          </a:bodyPr>
          <a:lstStyle>
            <a:lvl1pPr>
              <a:defRPr sz="3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601597-86D0-49C3-AA22-D78C0FB3535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4" name="日付プレースホルダー 3">
            <a:extLst>
              <a:ext uri="{FF2B5EF4-FFF2-40B4-BE49-F238E27FC236}">
                <a16:creationId xmlns:a16="http://schemas.microsoft.com/office/drawing/2014/main" id="{9866599A-9FED-476E-89DC-C14BCDE15EC4}"/>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5" name="フッター プレースホルダー 4">
            <a:extLst>
              <a:ext uri="{FF2B5EF4-FFF2-40B4-BE49-F238E27FC236}">
                <a16:creationId xmlns:a16="http://schemas.microsoft.com/office/drawing/2014/main" id="{3A302863-3F87-410A-8D55-568222F7BA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89AD8D-35F0-41F4-876D-D2ADDEEEA4C7}"/>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4126153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BF0B7B-9237-4787-A2D9-B548159DAB2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1E436-DF8F-4C51-B109-1C0F5E4646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C80F489-C02E-4F91-8C73-FF693BF42218}"/>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5" name="フッター プレースホルダー 4">
            <a:extLst>
              <a:ext uri="{FF2B5EF4-FFF2-40B4-BE49-F238E27FC236}">
                <a16:creationId xmlns:a16="http://schemas.microsoft.com/office/drawing/2014/main" id="{476CAC6D-8380-44DF-8EFC-C389D400F9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31EF72-BB36-4DD6-997E-5226FBAAD2B5}"/>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4003587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E25C45-2F33-4711-9091-740A768C017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75F08F2-215B-4311-8E12-EB21BB97451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E4BDE4E-F7CA-4077-BD46-09EF8BBFB77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8C3BF5B-FF84-4AD0-AAA7-1895E520E47B}"/>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6" name="フッター プレースホルダー 5">
            <a:extLst>
              <a:ext uri="{FF2B5EF4-FFF2-40B4-BE49-F238E27FC236}">
                <a16:creationId xmlns:a16="http://schemas.microsoft.com/office/drawing/2014/main" id="{AF95ADD1-2A10-4C04-A850-84A4E07EAF6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2127A56-8030-4DDD-A60E-C1CAD9ABB713}"/>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3266096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66DFD3-E906-46AD-B1D3-44467AD2404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26C6CA-FF9C-4F42-B2A1-92E0C09598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C6BE4C7-2F2A-45C6-B737-AADCA9BF27D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A41E82-C5FD-4C1C-8846-9604BD31DC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E026E0E-9C54-45A0-B101-F890E41EE04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A8695FE-A509-477D-8646-C9446760F789}"/>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8" name="フッター プレースホルダー 7">
            <a:extLst>
              <a:ext uri="{FF2B5EF4-FFF2-40B4-BE49-F238E27FC236}">
                <a16:creationId xmlns:a16="http://schemas.microsoft.com/office/drawing/2014/main" id="{55E6C091-5C10-442E-B414-D9652F7ED1A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5F3F118-8BAD-4634-80E8-AE9A71D3ADA6}"/>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3233088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B932D7-7E24-412F-9B02-AC9286F3042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CE1E0A4-290D-4BE1-B643-33C9A2AD3704}"/>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4" name="フッター プレースホルダー 3">
            <a:extLst>
              <a:ext uri="{FF2B5EF4-FFF2-40B4-BE49-F238E27FC236}">
                <a16:creationId xmlns:a16="http://schemas.microsoft.com/office/drawing/2014/main" id="{146CBB78-0706-46A9-AC8B-A64D497E62F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6A0E1BC-04B6-4036-BB3B-96C7B7AD1E2C}"/>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37558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3784E1E-6F00-4978-8443-C4A32A96693B}"/>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3" name="フッター プレースホルダー 2">
            <a:extLst>
              <a:ext uri="{FF2B5EF4-FFF2-40B4-BE49-F238E27FC236}">
                <a16:creationId xmlns:a16="http://schemas.microsoft.com/office/drawing/2014/main" id="{1AC8A7A7-5556-435C-AA1C-79544B3BC00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C6F67B8-EB9D-4B1B-ADFD-8AB3C482591B}"/>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138607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98975C-0B02-4022-A01B-3FD492CDC38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04038AE-580A-4A6C-A618-9D9F1A823F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4F8470E-321E-48C4-891E-5F5BA062EF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3B727B2-5578-40BE-87AD-4AC14311AF51}"/>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6" name="フッター プレースホルダー 5">
            <a:extLst>
              <a:ext uri="{FF2B5EF4-FFF2-40B4-BE49-F238E27FC236}">
                <a16:creationId xmlns:a16="http://schemas.microsoft.com/office/drawing/2014/main" id="{31CE5B1E-E03B-4867-9BF1-C5C0DB5A7E4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17858F7-46A0-4730-91D5-E479CCC9D57B}"/>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2805521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8EF1DB-F585-4E4B-94B4-4D39D643840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3260D69-4747-42CE-94BE-DA6093BBB4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977B173-3404-4001-A312-0BCC79BD6D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C1C461B-E160-4EE6-8518-399CA9C1BA75}"/>
              </a:ext>
            </a:extLst>
          </p:cNvPr>
          <p:cNvSpPr>
            <a:spLocks noGrp="1"/>
          </p:cNvSpPr>
          <p:nvPr>
            <p:ph type="dt" sz="half" idx="10"/>
          </p:nvPr>
        </p:nvSpPr>
        <p:spPr/>
        <p:txBody>
          <a:bodyPr/>
          <a:lstStyle/>
          <a:p>
            <a:fld id="{4E60F645-8388-4BB3-B7F6-35E608E1ADEF}" type="datetimeFigureOut">
              <a:rPr kumimoji="1" lang="ja-JP" altLang="en-US" smtClean="0"/>
              <a:t>2021/12/12</a:t>
            </a:fld>
            <a:endParaRPr kumimoji="1" lang="ja-JP" altLang="en-US"/>
          </a:p>
        </p:txBody>
      </p:sp>
      <p:sp>
        <p:nvSpPr>
          <p:cNvPr id="6" name="フッター プレースホルダー 5">
            <a:extLst>
              <a:ext uri="{FF2B5EF4-FFF2-40B4-BE49-F238E27FC236}">
                <a16:creationId xmlns:a16="http://schemas.microsoft.com/office/drawing/2014/main" id="{6499683A-BAD8-4A5C-87EE-99190AD8AE1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16C395F-248D-4846-8882-791885358D1B}"/>
              </a:ext>
            </a:extLst>
          </p:cNvPr>
          <p:cNvSpPr>
            <a:spLocks noGrp="1"/>
          </p:cNvSpPr>
          <p:nvPr>
            <p:ph type="sldNum" sz="quarter" idx="12"/>
          </p:nvPr>
        </p:nvSpPr>
        <p:spPr/>
        <p:txBody>
          <a:body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74062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E557507-775F-4A45-B002-A3415046DB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5E381F9-3247-4030-896B-3C7369E59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46941F-F092-4117-825C-2DDBE6B038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0F645-8388-4BB3-B7F6-35E608E1ADEF}" type="datetimeFigureOut">
              <a:rPr kumimoji="1" lang="ja-JP" altLang="en-US" smtClean="0"/>
              <a:t>2021/12/12</a:t>
            </a:fld>
            <a:endParaRPr kumimoji="1" lang="ja-JP" altLang="en-US"/>
          </a:p>
        </p:txBody>
      </p:sp>
      <p:sp>
        <p:nvSpPr>
          <p:cNvPr id="5" name="フッター プレースホルダー 4">
            <a:extLst>
              <a:ext uri="{FF2B5EF4-FFF2-40B4-BE49-F238E27FC236}">
                <a16:creationId xmlns:a16="http://schemas.microsoft.com/office/drawing/2014/main" id="{F3614084-9054-47C0-B026-BCA0A056F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91136FE-B520-4163-9A64-79B92A11DA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18149-87F8-4EE4-B6A6-B86E605C0547}" type="slidenum">
              <a:rPr kumimoji="1" lang="ja-JP" altLang="en-US" smtClean="0"/>
              <a:t>‹#›</a:t>
            </a:fld>
            <a:endParaRPr kumimoji="1" lang="ja-JP" altLang="en-US"/>
          </a:p>
        </p:txBody>
      </p:sp>
    </p:spTree>
    <p:extLst>
      <p:ext uri="{BB962C8B-B14F-4D97-AF65-F5344CB8AC3E}">
        <p14:creationId xmlns:p14="http://schemas.microsoft.com/office/powerpoint/2010/main" val="3633755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atsuma2020@g.ecc.u-tokyo.ac.jp"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17408ui.sakura.ne.jp/tatsum/webtest.html#JCAWT"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hyperlink" Target="http://www17408ui.sakura.ne.jp/tatsum/database.html#vdrj" TargetMode="External"/><Relationship Id="rId2" Type="http://schemas.openxmlformats.org/officeDocument/2006/relationships/hyperlink" Target="http://stje.kir.jp/download/22STJE_discussion.pdf" TargetMode="External"/><Relationship Id="rId1" Type="http://schemas.openxmlformats.org/officeDocument/2006/relationships/slideLayout" Target="../slideLayouts/slideLayout2.xml"/><Relationship Id="rId5" Type="http://schemas.openxmlformats.org/officeDocument/2006/relationships/hyperlink" Target="https://dictionary.sanseido-publ.co.jp/column/goi14" TargetMode="External"/><Relationship Id="rId4" Type="http://schemas.openxmlformats.org/officeDocument/2006/relationships/hyperlink" Target="http://www17408ui.sakura.ne.jp/tatsum/database.html#cdj"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researcharchive.vuw.ac.nz/xmlui/handle/10063/4476" TargetMode="External"/><Relationship Id="rId2" Type="http://schemas.openxmlformats.org/officeDocument/2006/relationships/hyperlink" Target="http://lsaj.ninjal.ac.jp/wp-content/uploads/2015/07/869b469213df7c0f6deaad728b97a6b9.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17408ui.sakura.ne.jp/tatsum/webtest.html#JCAW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字幕 2">
            <a:extLst>
              <a:ext uri="{FF2B5EF4-FFF2-40B4-BE49-F238E27FC236}">
                <a16:creationId xmlns:a16="http://schemas.microsoft.com/office/drawing/2014/main" id="{69ED159A-5D19-4632-A61A-227BFCF6417C}"/>
              </a:ext>
            </a:extLst>
          </p:cNvPr>
          <p:cNvSpPr>
            <a:spLocks noGrp="1"/>
          </p:cNvSpPr>
          <p:nvPr>
            <p:ph type="subTitle" idx="1"/>
          </p:nvPr>
        </p:nvSpPr>
        <p:spPr>
          <a:xfrm>
            <a:off x="1880099" y="4304502"/>
            <a:ext cx="8137255" cy="2256150"/>
          </a:xfrm>
          <a:noFill/>
        </p:spPr>
        <p:txBody>
          <a:bodyPr>
            <a:normAutofit fontScale="92500" lnSpcReduction="10000"/>
          </a:bodyPr>
          <a:lstStyle/>
          <a:p>
            <a:r>
              <a:rPr kumimoji="1" lang="ja-JP" altLang="en-US" sz="2600" dirty="0">
                <a:solidFill>
                  <a:srgbClr val="080808"/>
                </a:solidFill>
                <a:latin typeface="UD デジタル 教科書体 N-R" panose="02020400000000000000" pitchFamily="17" charset="-128"/>
                <a:ea typeface="UD デジタル 教科書体 N-R" panose="02020400000000000000" pitchFamily="17" charset="-128"/>
              </a:rPr>
              <a:t>松下達彦（東京大学）</a:t>
            </a:r>
            <a:endParaRPr kumimoji="1" lang="en-US" altLang="ja-JP" sz="2600" dirty="0">
              <a:solidFill>
                <a:srgbClr val="080808"/>
              </a:solidFill>
              <a:latin typeface="UD デジタル 教科書体 N-R" panose="02020400000000000000" pitchFamily="17" charset="-128"/>
              <a:ea typeface="UD デジタル 教科書体 N-R" panose="02020400000000000000" pitchFamily="17" charset="-128"/>
            </a:endParaRPr>
          </a:p>
          <a:p>
            <a:r>
              <a:rPr kumimoji="1" lang="en-US" altLang="ja-JP" sz="2000" dirty="0">
                <a:solidFill>
                  <a:srgbClr val="080808"/>
                </a:solidFill>
                <a:latin typeface="BIZ UDPゴシック" panose="020B0400000000000000" pitchFamily="50" charset="-128"/>
                <a:ea typeface="BIZ UDPゴシック" panose="020B0400000000000000" pitchFamily="50" charset="-128"/>
                <a:hlinkClick r:id="rId2"/>
              </a:rPr>
              <a:t>tatsuma2020@g.ecc.u-tokyo.ac.jp</a:t>
            </a:r>
            <a:endParaRPr kumimoji="1" lang="en-US" altLang="ja-JP" sz="2000" dirty="0">
              <a:solidFill>
                <a:srgbClr val="080808"/>
              </a:solidFill>
              <a:latin typeface="BIZ UDPゴシック" panose="020B0400000000000000" pitchFamily="50" charset="-128"/>
              <a:ea typeface="BIZ UDPゴシック" panose="020B0400000000000000" pitchFamily="50" charset="-128"/>
            </a:endParaRPr>
          </a:p>
          <a:p>
            <a:endParaRPr lang="en-US" altLang="ja-JP" sz="2000" dirty="0">
              <a:solidFill>
                <a:srgbClr val="080808"/>
              </a:solidFill>
              <a:latin typeface="BIZ UDPゴシック" panose="020B0400000000000000" pitchFamily="50" charset="-128"/>
              <a:ea typeface="BIZ UDPゴシック" panose="020B0400000000000000" pitchFamily="50" charset="-128"/>
            </a:endParaRPr>
          </a:p>
          <a:p>
            <a:r>
              <a:rPr kumimoji="1" lang="ja-JP" altLang="en-US" sz="2000" dirty="0">
                <a:solidFill>
                  <a:srgbClr val="080808"/>
                </a:solidFill>
                <a:latin typeface="UD デジタル 教科書体 N-R" panose="02020400000000000000" pitchFamily="17" charset="-128"/>
                <a:ea typeface="UD デジタル 教科書体 N-R" panose="02020400000000000000" pitchFamily="17" charset="-128"/>
              </a:rPr>
              <a:t>第二言語習得研究会（</a:t>
            </a:r>
            <a:r>
              <a:rPr kumimoji="1" lang="en-US" altLang="ja-JP" sz="2000" dirty="0">
                <a:solidFill>
                  <a:srgbClr val="080808"/>
                </a:solidFill>
                <a:latin typeface="UD デジタル 教科書体 N-R" panose="02020400000000000000" pitchFamily="17" charset="-128"/>
                <a:ea typeface="UD デジタル 教科書体 N-R" panose="02020400000000000000" pitchFamily="17" charset="-128"/>
              </a:rPr>
              <a:t>JASLA</a:t>
            </a:r>
            <a:r>
              <a:rPr kumimoji="1" lang="ja-JP" altLang="en-US" sz="2000" dirty="0">
                <a:solidFill>
                  <a:srgbClr val="080808"/>
                </a:solidFill>
                <a:latin typeface="UD デジタル 教科書体 N-R" panose="02020400000000000000" pitchFamily="17" charset="-128"/>
                <a:ea typeface="UD デジタル 教科書体 N-R" panose="02020400000000000000" pitchFamily="17" charset="-128"/>
              </a:rPr>
              <a:t>）</a:t>
            </a:r>
            <a:endParaRPr kumimoji="1" lang="en-US" altLang="ja-JP" sz="2000" dirty="0">
              <a:solidFill>
                <a:srgbClr val="080808"/>
              </a:solidFill>
              <a:latin typeface="UD デジタル 教科書体 N-R" panose="02020400000000000000" pitchFamily="17" charset="-128"/>
              <a:ea typeface="UD デジタル 教科書体 N-R" panose="02020400000000000000" pitchFamily="17" charset="-128"/>
            </a:endParaRPr>
          </a:p>
          <a:p>
            <a:r>
              <a:rPr kumimoji="1" lang="ja-JP" altLang="en-US" sz="2000" dirty="0">
                <a:solidFill>
                  <a:srgbClr val="080808"/>
                </a:solidFill>
                <a:latin typeface="UD デジタル 教科書体 N-R" panose="02020400000000000000" pitchFamily="17" charset="-128"/>
                <a:ea typeface="UD デジタル 教科書体 N-R" panose="02020400000000000000" pitchFamily="17" charset="-128"/>
              </a:rPr>
              <a:t>第</a:t>
            </a:r>
            <a:r>
              <a:rPr kumimoji="1" lang="en-US" altLang="ja-JP" sz="2000" dirty="0">
                <a:solidFill>
                  <a:srgbClr val="080808"/>
                </a:solidFill>
                <a:latin typeface="UD デジタル 教科書体 N-R" panose="02020400000000000000" pitchFamily="17" charset="-128"/>
                <a:ea typeface="UD デジタル 教科書体 N-R" panose="02020400000000000000" pitchFamily="17" charset="-128"/>
              </a:rPr>
              <a:t>32</a:t>
            </a:r>
            <a:r>
              <a:rPr kumimoji="1" lang="ja-JP" altLang="en-US" sz="2000" dirty="0">
                <a:solidFill>
                  <a:srgbClr val="080808"/>
                </a:solidFill>
                <a:latin typeface="UD デジタル 教科書体 N-R" panose="02020400000000000000" pitchFamily="17" charset="-128"/>
                <a:ea typeface="UD デジタル 教科書体 N-R" panose="02020400000000000000" pitchFamily="17" charset="-128"/>
              </a:rPr>
              <a:t>回全国大会シンポジウム</a:t>
            </a:r>
            <a:endParaRPr kumimoji="1" lang="en-US" altLang="ja-JP" sz="2000" dirty="0">
              <a:solidFill>
                <a:srgbClr val="080808"/>
              </a:solidFill>
              <a:latin typeface="UD デジタル 教科書体 N-R" panose="02020400000000000000" pitchFamily="17" charset="-128"/>
              <a:ea typeface="UD デジタル 教科書体 N-R" panose="02020400000000000000" pitchFamily="17" charset="-128"/>
            </a:endParaRPr>
          </a:p>
          <a:p>
            <a:r>
              <a:rPr lang="en-US" altLang="ja-JP" sz="2000" dirty="0">
                <a:solidFill>
                  <a:srgbClr val="080808"/>
                </a:solidFill>
                <a:latin typeface="UD デジタル 教科書体 N-R" panose="02020400000000000000" pitchFamily="17" charset="-128"/>
                <a:ea typeface="UD デジタル 教科書体 N-R" panose="02020400000000000000" pitchFamily="17" charset="-128"/>
              </a:rPr>
              <a:t>2021</a:t>
            </a:r>
            <a:r>
              <a:rPr lang="ja-JP" altLang="en-US" sz="2000" dirty="0">
                <a:solidFill>
                  <a:srgbClr val="080808"/>
                </a:solidFill>
                <a:latin typeface="UD デジタル 教科書体 N-R" panose="02020400000000000000" pitchFamily="17" charset="-128"/>
                <a:ea typeface="UD デジタル 教科書体 N-R" panose="02020400000000000000" pitchFamily="17" charset="-128"/>
              </a:rPr>
              <a:t>年</a:t>
            </a:r>
            <a:r>
              <a:rPr lang="en-US" altLang="ja-JP" sz="2000" dirty="0">
                <a:solidFill>
                  <a:srgbClr val="080808"/>
                </a:solidFill>
                <a:latin typeface="UD デジタル 教科書体 N-R" panose="02020400000000000000" pitchFamily="17" charset="-128"/>
                <a:ea typeface="UD デジタル 教科書体 N-R" panose="02020400000000000000" pitchFamily="17" charset="-128"/>
              </a:rPr>
              <a:t>12</a:t>
            </a:r>
            <a:r>
              <a:rPr lang="ja-JP" altLang="en-US" sz="2000" dirty="0">
                <a:solidFill>
                  <a:srgbClr val="080808"/>
                </a:solidFill>
                <a:latin typeface="UD デジタル 教科書体 N-R" panose="02020400000000000000" pitchFamily="17" charset="-128"/>
                <a:ea typeface="UD デジタル 教科書体 N-R" panose="02020400000000000000" pitchFamily="17" charset="-128"/>
              </a:rPr>
              <a:t>月</a:t>
            </a:r>
            <a:r>
              <a:rPr lang="en-US" altLang="ja-JP" sz="2000" dirty="0">
                <a:solidFill>
                  <a:srgbClr val="080808"/>
                </a:solidFill>
                <a:latin typeface="UD デジタル 教科書体 N-R" panose="02020400000000000000" pitchFamily="17" charset="-128"/>
                <a:ea typeface="UD デジタル 教科書体 N-R" panose="02020400000000000000" pitchFamily="17" charset="-128"/>
              </a:rPr>
              <a:t>12</a:t>
            </a:r>
            <a:r>
              <a:rPr lang="ja-JP" altLang="en-US" sz="2000" dirty="0">
                <a:solidFill>
                  <a:srgbClr val="080808"/>
                </a:solidFill>
                <a:latin typeface="UD デジタル 教科書体 N-R" panose="02020400000000000000" pitchFamily="17" charset="-128"/>
                <a:ea typeface="UD デジタル 教科書体 N-R" panose="02020400000000000000" pitchFamily="17" charset="-128"/>
              </a:rPr>
              <a:t>日（オンライン）</a:t>
            </a:r>
            <a:endParaRPr kumimoji="1" lang="ja-JP" altLang="en-US" sz="2000" dirty="0">
              <a:solidFill>
                <a:srgbClr val="080808"/>
              </a:solidFill>
              <a:latin typeface="UD デジタル 教科書体 N-R" panose="02020400000000000000" pitchFamily="17" charset="-128"/>
              <a:ea typeface="UD デジタル 教科書体 N-R" panose="02020400000000000000" pitchFamily="17" charset="-128"/>
            </a:endParaRPr>
          </a:p>
        </p:txBody>
      </p:sp>
      <p:sp>
        <p:nvSpPr>
          <p:cNvPr id="2" name="タイトル 1">
            <a:extLst>
              <a:ext uri="{FF2B5EF4-FFF2-40B4-BE49-F238E27FC236}">
                <a16:creationId xmlns:a16="http://schemas.microsoft.com/office/drawing/2014/main" id="{01CA8AF9-9911-493D-9392-BA0DFD651FCA}"/>
              </a:ext>
            </a:extLst>
          </p:cNvPr>
          <p:cNvSpPr>
            <a:spLocks noGrp="1"/>
          </p:cNvSpPr>
          <p:nvPr>
            <p:ph type="ctrTitle"/>
          </p:nvPr>
        </p:nvSpPr>
        <p:spPr>
          <a:xfrm>
            <a:off x="1042740" y="821335"/>
            <a:ext cx="10024328" cy="3476245"/>
          </a:xfrm>
          <a:noFill/>
        </p:spPr>
        <p:txBody>
          <a:bodyPr anchor="ctr">
            <a:normAutofit/>
          </a:bodyPr>
          <a:lstStyle/>
          <a:p>
            <a:pPr>
              <a:lnSpc>
                <a:spcPct val="120000"/>
              </a:lnSpc>
            </a:pPr>
            <a:r>
              <a:rPr lang="ja-JP" altLang="en-US" sz="3600" dirty="0">
                <a:solidFill>
                  <a:srgbClr val="080808"/>
                </a:solidFill>
                <a:latin typeface="UD デジタル 教科書体 N-B" panose="02020700000000000000" pitchFamily="17" charset="-128"/>
                <a:ea typeface="UD デジタル 教科書体 N-B" panose="02020700000000000000" pitchFamily="17" charset="-128"/>
              </a:rPr>
              <a:t>漢字学習と語彙学習はどうあるべきか</a:t>
            </a:r>
            <a:br>
              <a:rPr lang="en-US" altLang="ja-JP" sz="3600" dirty="0">
                <a:solidFill>
                  <a:srgbClr val="080808"/>
                </a:solidFill>
                <a:latin typeface="UD デジタル 教科書体 N-B" panose="02020700000000000000" pitchFamily="17" charset="-128"/>
                <a:ea typeface="UD デジタル 教科書体 N-B" panose="02020700000000000000" pitchFamily="17" charset="-128"/>
              </a:rPr>
            </a:br>
            <a:r>
              <a:rPr lang="en-US" altLang="ja-JP" sz="2800" dirty="0">
                <a:solidFill>
                  <a:srgbClr val="080808"/>
                </a:solidFill>
                <a:latin typeface="UD デジタル 教科書体 N-B" panose="02020700000000000000" pitchFamily="17" charset="-128"/>
                <a:ea typeface="UD デジタル 教科書体 N-B" panose="02020700000000000000" pitchFamily="17" charset="-128"/>
              </a:rPr>
              <a:t>―</a:t>
            </a:r>
            <a:r>
              <a:rPr lang="ja-JP" altLang="en-US" sz="2800" dirty="0">
                <a:solidFill>
                  <a:srgbClr val="080808"/>
                </a:solidFill>
                <a:latin typeface="UD デジタル 教科書体 N-B" panose="02020700000000000000" pitchFamily="17" charset="-128"/>
                <a:ea typeface="UD デジタル 教科書体 N-B" panose="02020700000000000000" pitchFamily="17" charset="-128"/>
              </a:rPr>
              <a:t>コーパス、データベース、テストの分析から考える</a:t>
            </a:r>
            <a:r>
              <a:rPr lang="en-US" altLang="ja-JP" sz="2800" dirty="0">
                <a:solidFill>
                  <a:srgbClr val="080808"/>
                </a:solidFill>
                <a:latin typeface="UD デジタル 教科書体 N-B" panose="02020700000000000000" pitchFamily="17" charset="-128"/>
                <a:ea typeface="UD デジタル 教科書体 N-B" panose="02020700000000000000" pitchFamily="17" charset="-128"/>
              </a:rPr>
              <a:t>―</a:t>
            </a:r>
            <a:br>
              <a:rPr lang="en-US" altLang="ja-JP" sz="4400" dirty="0">
                <a:solidFill>
                  <a:srgbClr val="080808"/>
                </a:solidFill>
                <a:latin typeface="UD デジタル 教科書体 N-B" panose="02020700000000000000" pitchFamily="17" charset="-128"/>
                <a:ea typeface="UD デジタル 教科書体 N-B" panose="02020700000000000000" pitchFamily="17" charset="-128"/>
              </a:rPr>
            </a:br>
            <a:r>
              <a:rPr kumimoji="1" lang="ja-JP" altLang="en-US" sz="2000" dirty="0">
                <a:solidFill>
                  <a:srgbClr val="080808"/>
                </a:solidFill>
              </a:rPr>
              <a:t>　</a:t>
            </a:r>
            <a:br>
              <a:rPr kumimoji="1" lang="en-US" altLang="ja-JP" sz="3600" dirty="0">
                <a:solidFill>
                  <a:srgbClr val="080808"/>
                </a:solidFill>
              </a:rPr>
            </a:br>
            <a:r>
              <a:rPr kumimoji="1" lang="en-US" altLang="ja-JP" sz="2200" dirty="0">
                <a:solidFill>
                  <a:srgbClr val="080808"/>
                </a:solidFill>
                <a:latin typeface="UD デジタル 教科書体 N-B" panose="02020700000000000000" pitchFamily="17" charset="-128"/>
                <a:ea typeface="UD デジタル 教科書体 N-B" panose="02020700000000000000" pitchFamily="17" charset="-128"/>
              </a:rPr>
              <a:t>How Should Kanji Learning and Vocabulary Learning </a:t>
            </a:r>
            <a:r>
              <a:rPr lang="en-US" altLang="ja-JP" sz="2200" dirty="0">
                <a:solidFill>
                  <a:srgbClr val="080808"/>
                </a:solidFill>
                <a:latin typeface="UD デジタル 教科書体 N-B" panose="02020700000000000000" pitchFamily="17" charset="-128"/>
                <a:ea typeface="UD デジタル 教科書体 N-B" panose="02020700000000000000" pitchFamily="17" charset="-128"/>
              </a:rPr>
              <a:t>B</a:t>
            </a:r>
            <a:r>
              <a:rPr kumimoji="1" lang="en-US" altLang="ja-JP" sz="2200" dirty="0">
                <a:solidFill>
                  <a:srgbClr val="080808"/>
                </a:solidFill>
                <a:latin typeface="UD デジタル 教科書体 N-B" panose="02020700000000000000" pitchFamily="17" charset="-128"/>
                <a:ea typeface="UD デジタル 教科書体 N-B" panose="02020700000000000000" pitchFamily="17" charset="-128"/>
              </a:rPr>
              <a:t>e?</a:t>
            </a:r>
            <a:br>
              <a:rPr kumimoji="1" lang="en-US" altLang="ja-JP" sz="2200" dirty="0">
                <a:solidFill>
                  <a:srgbClr val="080808"/>
                </a:solidFill>
                <a:latin typeface="UD デジタル 教科書体 N-B" panose="02020700000000000000" pitchFamily="17" charset="-128"/>
                <a:ea typeface="UD デジタル 教科書体 N-B" panose="02020700000000000000" pitchFamily="17" charset="-128"/>
              </a:rPr>
            </a:br>
            <a:r>
              <a:rPr kumimoji="1" lang="en-US" altLang="ja-JP" sz="2200" dirty="0">
                <a:solidFill>
                  <a:srgbClr val="080808"/>
                </a:solidFill>
                <a:latin typeface="UD デジタル 教科書体 N-B" panose="02020700000000000000" pitchFamily="17" charset="-128"/>
                <a:ea typeface="UD デジタル 教科書体 N-B" panose="02020700000000000000" pitchFamily="17" charset="-128"/>
              </a:rPr>
              <a:t>Thoughts from the Analysis of Corpora , Databases, and Tests </a:t>
            </a:r>
            <a:endParaRPr kumimoji="1" lang="ja-JP" altLang="en-US" sz="3600" dirty="0">
              <a:solidFill>
                <a:srgbClr val="080808"/>
              </a:solidFill>
              <a:latin typeface="UD デジタル 教科書体 N-B" panose="02020700000000000000" pitchFamily="17" charset="-128"/>
              <a:ea typeface="UD デジタル 教科書体 N-B" panose="02020700000000000000" pitchFamily="17" charset="-128"/>
            </a:endParaRP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97758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793527"/>
          </a:xfrm>
        </p:spPr>
        <p:txBody>
          <a:bodyPr/>
          <a:lstStyle/>
          <a:p>
            <a:r>
              <a:rPr lang="en-AU" altLang="ja-JP" dirty="0">
                <a:latin typeface="UD デジタル 教科書体 N-B" panose="02020700000000000000" pitchFamily="17" charset="-128"/>
                <a:ea typeface="UD デジタル 教科書体 N-B" panose="02020700000000000000" pitchFamily="17" charset="-128"/>
              </a:rPr>
              <a:t>2.2</a:t>
            </a:r>
            <a:r>
              <a:rPr lang="ja-JP" altLang="ja-JP" dirty="0">
                <a:latin typeface="UD デジタル 教科書体 N-B" panose="02020700000000000000" pitchFamily="17" charset="-128"/>
                <a:ea typeface="UD デジタル 教科書体 N-B" panose="02020700000000000000" pitchFamily="17" charset="-128"/>
              </a:rPr>
              <a:t>　漢字知識は語彙知識の一部</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676275" y="1257300"/>
            <a:ext cx="10982325" cy="5289803"/>
          </a:xfrm>
        </p:spPr>
        <p:txBody>
          <a:bodyPr>
            <a:noAutofit/>
          </a:bodyPr>
          <a:lstStyle/>
          <a:p>
            <a:r>
              <a:rPr lang="ja-JP" altLang="ja-JP" dirty="0">
                <a:latin typeface="UD デジタル 教科書体 N-R" panose="02020400000000000000" pitchFamily="17" charset="-128"/>
                <a:ea typeface="UD デジタル 教科書体 N-R" panose="02020400000000000000" pitchFamily="17" charset="-128"/>
              </a:rPr>
              <a:t>いずれにしても単漢字は語構成要素</a:t>
            </a:r>
            <a:endParaRPr lang="en-US" altLang="ja-JP" dirty="0">
              <a:latin typeface="UD デジタル 教科書体 N-R" panose="02020400000000000000" pitchFamily="17" charset="-128"/>
              <a:ea typeface="UD デジタル 教科書体 N-R" panose="02020400000000000000" pitchFamily="17" charset="-128"/>
            </a:endParaRPr>
          </a:p>
          <a:p>
            <a:r>
              <a:rPr lang="ja-JP" altLang="ja-JP" dirty="0">
                <a:latin typeface="UD デジタル 教科書体 N-R" panose="02020400000000000000" pitchFamily="17" charset="-128"/>
                <a:ea typeface="UD デジタル 教科書体 N-R" panose="02020400000000000000" pitchFamily="17" charset="-128"/>
              </a:rPr>
              <a:t>漢字知識は語彙知識の一部</a:t>
            </a:r>
            <a:endParaRPr lang="en-US" altLang="ja-JP" dirty="0">
              <a:latin typeface="UD デジタル 教科書体 N-R" panose="02020400000000000000" pitchFamily="17" charset="-128"/>
              <a:ea typeface="UD デジタル 教科書体 N-R" panose="02020400000000000000" pitchFamily="17" charset="-128"/>
            </a:endParaRPr>
          </a:p>
          <a:p>
            <a:r>
              <a:rPr lang="ja-JP" altLang="ja-JP" dirty="0">
                <a:latin typeface="UD デジタル 教科書体 N-R" panose="02020400000000000000" pitchFamily="17" charset="-128"/>
                <a:ea typeface="UD デジタル 教科書体 N-R" panose="02020400000000000000" pitchFamily="17" charset="-128"/>
              </a:rPr>
              <a:t>意味の単位</a:t>
            </a:r>
            <a:r>
              <a:rPr lang="ja-JP" altLang="ja-JP" sz="2400" dirty="0">
                <a:latin typeface="UD デジタル 教科書体 N-R" panose="02020400000000000000" pitchFamily="17" charset="-128"/>
                <a:ea typeface="UD デジタル 教科書体 N-R" panose="02020400000000000000" pitchFamily="17" charset="-128"/>
              </a:rPr>
              <a:t>（</a:t>
            </a:r>
            <a:r>
              <a:rPr lang="ja-JP" altLang="en-US" sz="2400" dirty="0">
                <a:latin typeface="UD デジタル 教科書体 N-R" panose="02020400000000000000" pitchFamily="17" charset="-128"/>
                <a:ea typeface="UD デジタル 教科書体 N-R" panose="02020400000000000000" pitchFamily="17" charset="-128"/>
              </a:rPr>
              <a:t>ひいては</a:t>
            </a:r>
            <a:r>
              <a:rPr lang="ja-JP" altLang="ja-JP" sz="2400" u="sng" dirty="0">
                <a:latin typeface="UD デジタル 教科書体 N-R" panose="02020400000000000000" pitchFamily="17" charset="-128"/>
                <a:ea typeface="UD デジタル 教科書体 N-R" panose="02020400000000000000" pitchFamily="17" charset="-128"/>
              </a:rPr>
              <a:t>学習の単位）</a:t>
            </a:r>
            <a:r>
              <a:rPr lang="ja-JP" altLang="ja-JP" u="sng" dirty="0">
                <a:latin typeface="UD デジタル 教科書体 N-R" panose="02020400000000000000" pitchFamily="17" charset="-128"/>
                <a:ea typeface="UD デジタル 教科書体 N-R" panose="02020400000000000000" pitchFamily="17" charset="-128"/>
              </a:rPr>
              <a:t>として単漢字より語のほうが重要</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en-US" sz="2400" dirty="0">
                <a:latin typeface="UD デジタル 教科書体 N-R" panose="02020400000000000000" pitchFamily="17" charset="-128"/>
                <a:ea typeface="UD デジタル 教科書体 N-R" panose="02020400000000000000" pitchFamily="17" charset="-128"/>
              </a:rPr>
              <a:t>＊入門レベルから強調すべき</a:t>
            </a:r>
            <a:r>
              <a:rPr lang="en-US" altLang="ja-JP" sz="2400" dirty="0">
                <a:latin typeface="UD デジタル 教科書体 N-R" panose="02020400000000000000" pitchFamily="17" charset="-128"/>
                <a:ea typeface="UD デジタル 教科書体 N-R" panose="02020400000000000000" pitchFamily="17" charset="-128"/>
              </a:rPr>
              <a:t>…</a:t>
            </a:r>
            <a:r>
              <a:rPr lang="ja-JP" altLang="en-US" sz="2400" dirty="0">
                <a:latin typeface="UD デジタル 教科書体 N-R" panose="02020400000000000000" pitchFamily="17" charset="-128"/>
                <a:ea typeface="UD デジタル 教科書体 N-R" panose="02020400000000000000" pitchFamily="17" charset="-128"/>
              </a:rPr>
              <a:t>字だけでは具体的な意味が決まらないから</a:t>
            </a:r>
            <a:endParaRPr lang="en-US" altLang="ja-JP" sz="2400" dirty="0">
              <a:latin typeface="UD デジタル 教科書体 N-R" panose="02020400000000000000" pitchFamily="17" charset="-128"/>
              <a:ea typeface="UD デジタル 教科書体 N-R" panose="02020400000000000000" pitchFamily="17" charset="-128"/>
            </a:endParaRPr>
          </a:p>
          <a:p>
            <a:r>
              <a:rPr lang="ja-JP" altLang="ja-JP" dirty="0">
                <a:latin typeface="UD デジタル 教科書体 N-R" panose="02020400000000000000" pitchFamily="17" charset="-128"/>
                <a:ea typeface="UD デジタル 教科書体 N-R" panose="02020400000000000000" pitchFamily="17" charset="-128"/>
              </a:rPr>
              <a:t>漢字ドリル</a:t>
            </a:r>
            <a:r>
              <a:rPr lang="ja-JP" altLang="en-US" dirty="0">
                <a:latin typeface="UD デジタル 教科書体 N-R" panose="02020400000000000000" pitchFamily="17" charset="-128"/>
                <a:ea typeface="UD デジタル 教科書体 N-R" panose="02020400000000000000" pitchFamily="17" charset="-128"/>
              </a:rPr>
              <a:t>が多い日本の学校教育　</a:t>
            </a:r>
            <a:r>
              <a:rPr lang="ja-JP" altLang="ja-JP" dirty="0">
                <a:latin typeface="UD デジタル 教科書体 N-R" panose="02020400000000000000" pitchFamily="17" charset="-128"/>
                <a:ea typeface="UD デジタル 教科書体 N-R" panose="02020400000000000000" pitchFamily="17" charset="-128"/>
              </a:rPr>
              <a:t>「語彙ドリル」</a:t>
            </a:r>
            <a:r>
              <a:rPr lang="ja-JP" altLang="en-US" dirty="0">
                <a:latin typeface="UD デジタル 教科書体 N-R" panose="02020400000000000000" pitchFamily="17" charset="-128"/>
                <a:ea typeface="UD デジタル 教科書体 N-R" panose="02020400000000000000" pitchFamily="17" charset="-128"/>
              </a:rPr>
              <a:t>はない？</a:t>
            </a:r>
            <a:endParaRPr lang="en-US" altLang="ja-JP" dirty="0">
              <a:latin typeface="UD デジタル 教科書体 N-R" panose="02020400000000000000" pitchFamily="17" charset="-128"/>
              <a:ea typeface="UD デジタル 教科書体 N-R" panose="02020400000000000000" pitchFamily="17" charset="-128"/>
            </a:endParaRPr>
          </a:p>
          <a:p>
            <a:r>
              <a:rPr lang="ja-JP" altLang="ja-JP" dirty="0">
                <a:latin typeface="UD デジタル 教科書体 N-R" panose="02020400000000000000" pitchFamily="17" charset="-128"/>
                <a:ea typeface="UD デジタル 教科書体 N-R" panose="02020400000000000000" pitchFamily="17" charset="-128"/>
              </a:rPr>
              <a:t>語彙のレベルづけ</a:t>
            </a:r>
            <a:r>
              <a:rPr lang="ja-JP" altLang="en-US" dirty="0">
                <a:latin typeface="UD デジタル 教科書体 N-R" panose="02020400000000000000" pitchFamily="17" charset="-128"/>
                <a:ea typeface="UD デジタル 教科書体 N-R" panose="02020400000000000000" pitchFamily="17" charset="-128"/>
              </a:rPr>
              <a:t>もない</a:t>
            </a:r>
            <a:endParaRPr lang="en-US" altLang="ja-JP" dirty="0">
              <a:latin typeface="UD デジタル 教科書体 N-R" panose="02020400000000000000" pitchFamily="17" charset="-128"/>
              <a:ea typeface="UD デジタル 教科書体 N-R" panose="02020400000000000000" pitchFamily="17" charset="-128"/>
            </a:endParaRPr>
          </a:p>
          <a:p>
            <a:pPr marL="457200" lvl="1" indent="0">
              <a:buNone/>
            </a:pPr>
            <a:r>
              <a:rPr lang="ja-JP" altLang="en-US" sz="2600" dirty="0">
                <a:latin typeface="UD デジタル 教科書体 N-R" panose="02020400000000000000" pitchFamily="17" charset="-128"/>
                <a:ea typeface="UD デジタル 教科書体 N-R" panose="02020400000000000000" pitchFamily="17" charset="-128"/>
              </a:rPr>
              <a:t>← </a:t>
            </a:r>
            <a:r>
              <a:rPr lang="ja-JP" altLang="ja-JP" sz="2600" dirty="0">
                <a:latin typeface="UD デジタル 教科書体 N-R" panose="02020400000000000000" pitchFamily="17" charset="-128"/>
                <a:ea typeface="UD デジタル 教科書体 N-R" panose="02020400000000000000" pitchFamily="17" charset="-128"/>
              </a:rPr>
              <a:t>母語話者なら語は音として先に習得されているという前提</a:t>
            </a:r>
            <a:r>
              <a:rPr lang="ja-JP" altLang="en-US" sz="2600" dirty="0">
                <a:latin typeface="UD デジタル 教科書体 N-R" panose="02020400000000000000" pitchFamily="17" charset="-128"/>
                <a:ea typeface="UD デジタル 教科書体 N-R" panose="02020400000000000000" pitchFamily="17" charset="-128"/>
              </a:rPr>
              <a:t>？</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r>
              <a:rPr lang="ja-JP" altLang="en-US" sz="2600" dirty="0">
                <a:latin typeface="UD デジタル 教科書体 N-R" panose="02020400000000000000" pitchFamily="17" charset="-128"/>
                <a:ea typeface="UD デジタル 教科書体 N-R" panose="02020400000000000000" pitchFamily="17" charset="-128"/>
              </a:rPr>
              <a:t>　（</a:t>
            </a:r>
            <a:r>
              <a:rPr lang="ja-JP" altLang="ja-JP" sz="2600" dirty="0">
                <a:latin typeface="UD デジタル 教科書体 N-R" panose="02020400000000000000" pitchFamily="17" charset="-128"/>
                <a:ea typeface="UD デジタル 教科書体 N-R" panose="02020400000000000000" pitchFamily="17" charset="-128"/>
              </a:rPr>
              <a:t>実際にはかな書きの語でも使い方に注意を要する語は</a:t>
            </a:r>
            <a:r>
              <a:rPr lang="ja-JP" altLang="en-US" sz="2600" dirty="0">
                <a:latin typeface="UD デジタル 教科書体 N-R" panose="02020400000000000000" pitchFamily="17" charset="-128"/>
                <a:ea typeface="UD デジタル 教科書体 N-R" panose="02020400000000000000" pitchFamily="17" charset="-128"/>
              </a:rPr>
              <a:t>多い）</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r>
              <a:rPr lang="ja-JP" altLang="ja-JP" dirty="0">
                <a:latin typeface="UD デジタル 教科書体 N-R" panose="02020400000000000000" pitchFamily="17" charset="-128"/>
                <a:ea typeface="UD デジタル 教科書体 N-R" panose="02020400000000000000" pitchFamily="17" charset="-128"/>
              </a:rPr>
              <a:t>意味・用法のより基本的な単位である</a:t>
            </a:r>
            <a:r>
              <a:rPr lang="ja-JP" altLang="ja-JP" dirty="0">
                <a:solidFill>
                  <a:srgbClr val="0070C0"/>
                </a:solidFill>
                <a:latin typeface="UD デジタル 教科書体 N-R" panose="02020400000000000000" pitchFamily="17" charset="-128"/>
                <a:ea typeface="UD デジタル 教科書体 N-R" panose="02020400000000000000" pitchFamily="17" charset="-128"/>
              </a:rPr>
              <a:t>語を上位概念とし</a:t>
            </a:r>
            <a:r>
              <a:rPr lang="ja-JP" altLang="en-US" dirty="0">
                <a:solidFill>
                  <a:srgbClr val="0070C0"/>
                </a:solidFill>
                <a:latin typeface="UD デジタル 教科書体 N-R" panose="02020400000000000000" pitchFamily="17" charset="-128"/>
                <a:ea typeface="UD デジタル 教科書体 N-R" panose="02020400000000000000" pitchFamily="17" charset="-128"/>
              </a:rPr>
              <a:t>た</a:t>
            </a:r>
            <a:r>
              <a:rPr lang="ja-JP" altLang="ja-JP" dirty="0">
                <a:solidFill>
                  <a:srgbClr val="0070C0"/>
                </a:solidFill>
                <a:latin typeface="UD デジタル 教科書体 N-R" panose="02020400000000000000" pitchFamily="17" charset="-128"/>
                <a:ea typeface="UD デジタル 教科書体 N-R" panose="02020400000000000000" pitchFamily="17" charset="-128"/>
              </a:rPr>
              <a:t>カリキュラム</a:t>
            </a:r>
            <a:r>
              <a:rPr lang="ja-JP" altLang="ja-JP" dirty="0">
                <a:latin typeface="UD デジタル 教科書体 N-R" panose="02020400000000000000" pitchFamily="17" charset="-128"/>
                <a:ea typeface="UD デジタル 教科書体 N-R" panose="02020400000000000000" pitchFamily="17" charset="-128"/>
              </a:rPr>
              <a:t>を考え</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その中で必要に応じて漢字を学ぶべき</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（松下</a:t>
            </a:r>
            <a:r>
              <a:rPr lang="en-AU" altLang="ja-JP" dirty="0">
                <a:latin typeface="UD デジタル 教科書体 N-R" panose="02020400000000000000" pitchFamily="17" charset="-128"/>
                <a:ea typeface="UD デジタル 教科書体 N-R" panose="02020400000000000000" pitchFamily="17" charset="-128"/>
              </a:rPr>
              <a:t>, 2017</a:t>
            </a:r>
            <a:r>
              <a:rPr lang="ja-JP" altLang="ja-JP" dirty="0">
                <a:latin typeface="UD デジタル 教科書体 N-R" panose="02020400000000000000" pitchFamily="17" charset="-128"/>
                <a:ea typeface="UD デジタル 教科書体 N-R" panose="02020400000000000000" pitchFamily="17" charset="-128"/>
              </a:rPr>
              <a:t>）</a:t>
            </a:r>
            <a:endParaRPr kumimoji="1" lang="ja-JP" altLang="en-US"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17519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6"/>
            <a:ext cx="10515600" cy="793528"/>
          </a:xfrm>
        </p:spPr>
        <p:txBody>
          <a:bodyPr/>
          <a:lstStyle/>
          <a:p>
            <a:r>
              <a:rPr lang="en-AU" altLang="ja-JP" dirty="0">
                <a:latin typeface="UD デジタル 教科書体 N-B" panose="02020700000000000000" pitchFamily="17" charset="-128"/>
                <a:ea typeface="UD デジタル 教科書体 N-B" panose="02020700000000000000" pitchFamily="17" charset="-128"/>
              </a:rPr>
              <a:t>2.3</a:t>
            </a:r>
            <a:r>
              <a:rPr lang="ja-JP" altLang="ja-JP" dirty="0">
                <a:latin typeface="UD デジタル 教科書体 N-B" panose="02020700000000000000" pitchFamily="17" charset="-128"/>
                <a:ea typeface="UD デジタル 教科書体 N-B" panose="02020700000000000000" pitchFamily="17" charset="-128"/>
              </a:rPr>
              <a:t>　漢字テストと語彙テストの得点の相関</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614154" y="1295401"/>
            <a:ext cx="11244471" cy="5353050"/>
          </a:xfrm>
        </p:spPr>
        <p:txBody>
          <a:bodyPr>
            <a:normAutofit/>
          </a:bodyPr>
          <a:lstStyle/>
          <a:p>
            <a:pPr marL="0" indent="0">
              <a:lnSpc>
                <a:spcPct val="110000"/>
              </a:lnSpc>
              <a:spcBef>
                <a:spcPts val="600"/>
              </a:spcBef>
              <a:buNone/>
            </a:pPr>
            <a:r>
              <a:rPr lang="ja-JP" altLang="en-US" dirty="0">
                <a:latin typeface="UD デジタル 教科書体 N-R" panose="02020400000000000000" pitchFamily="17" charset="-128"/>
                <a:ea typeface="UD デジタル 教科書体 N-R" panose="02020400000000000000" pitchFamily="17" charset="-128"/>
              </a:rPr>
              <a:t>漢字と語彙の</a:t>
            </a:r>
            <a:r>
              <a:rPr lang="ja-JP" altLang="en-US" u="sng" dirty="0">
                <a:latin typeface="UD デジタル 教科書体 N-R" panose="02020400000000000000" pitchFamily="17" charset="-128"/>
                <a:ea typeface="UD デジタル 教科書体 N-R" panose="02020400000000000000" pitchFamily="17" charset="-128"/>
              </a:rPr>
              <a:t>異なる側面</a:t>
            </a:r>
            <a:r>
              <a:rPr lang="ja-JP" altLang="en-US" dirty="0">
                <a:latin typeface="UD デジタル 教科書体 N-R" panose="02020400000000000000" pitchFamily="17" charset="-128"/>
                <a:ea typeface="UD デジタル 教科書体 N-R" panose="02020400000000000000" pitchFamily="17" charset="-128"/>
              </a:rPr>
              <a:t>を測定するテスト間でも高い相関</a:t>
            </a:r>
            <a:endParaRPr lang="en-US" altLang="ja-JP" dirty="0">
              <a:latin typeface="UD デジタル 教科書体 N-R" panose="02020400000000000000" pitchFamily="17" charset="-128"/>
              <a:ea typeface="UD デジタル 教科書体 N-R" panose="02020400000000000000" pitchFamily="17" charset="-128"/>
            </a:endParaRPr>
          </a:p>
          <a:p>
            <a:pPr>
              <a:lnSpc>
                <a:spcPct val="110000"/>
              </a:lnSpc>
              <a:spcBef>
                <a:spcPts val="600"/>
              </a:spcBef>
            </a:pPr>
            <a:r>
              <a:rPr lang="ja-JP" altLang="en-US" dirty="0">
                <a:latin typeface="UD デジタル 教科書体 N-R" panose="02020400000000000000" pitchFamily="17" charset="-128"/>
                <a:ea typeface="UD デジタル 教科書体 N-R" panose="02020400000000000000" pitchFamily="17" charset="-128"/>
              </a:rPr>
              <a:t>酒井（</a:t>
            </a:r>
            <a:r>
              <a:rPr lang="en-US" altLang="ja-JP" dirty="0">
                <a:latin typeface="UD デジタル 教科書体 N-R" panose="02020400000000000000" pitchFamily="17" charset="-128"/>
                <a:ea typeface="UD デジタル 教科書体 N-R" panose="02020400000000000000" pitchFamily="17" charset="-128"/>
              </a:rPr>
              <a:t>2005</a:t>
            </a:r>
            <a:r>
              <a:rPr lang="ja-JP" altLang="en-US" dirty="0">
                <a:latin typeface="UD デジタル 教科書体 N-R" panose="02020400000000000000" pitchFamily="17" charset="-128"/>
                <a:ea typeface="UD デジタル 教科書体 N-R" panose="02020400000000000000" pitchFamily="17" charset="-128"/>
              </a:rPr>
              <a:t>）：漢字の読み</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書き等と語彙知識の異なる側面のテストを行い</a:t>
            </a:r>
            <a:r>
              <a:rPr lang="en-US" altLang="ja-JP" dirty="0">
                <a:latin typeface="UD デジタル 教科書体 N-R" panose="02020400000000000000" pitchFamily="17" charset="-128"/>
                <a:ea typeface="UD デジタル 教科書体 N-R" panose="02020400000000000000" pitchFamily="17" charset="-128"/>
              </a:rPr>
              <a:t>,0.7</a:t>
            </a:r>
            <a:r>
              <a:rPr lang="ja-JP" altLang="en-US" dirty="0">
                <a:latin typeface="UD デジタル 教科書体 N-R" panose="02020400000000000000" pitchFamily="17" charset="-128"/>
                <a:ea typeface="UD デジタル 教科書体 N-R" panose="02020400000000000000" pitchFamily="17" charset="-128"/>
              </a:rPr>
              <a:t>を超える相関を報告</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10000"/>
              </a:lnSpc>
              <a:spcBef>
                <a:spcPts val="600"/>
              </a:spcBef>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10000"/>
              </a:lnSpc>
              <a:spcBef>
                <a:spcPts val="600"/>
              </a:spcBef>
              <a:buNone/>
            </a:pPr>
            <a:r>
              <a:rPr lang="en-US" altLang="ja-JP" dirty="0">
                <a:latin typeface="UD デジタル 教科書体 N-R" panose="02020400000000000000" pitchFamily="17" charset="-128"/>
                <a:ea typeface="UD デジタル 教科書体 N-R" panose="02020400000000000000" pitchFamily="17" charset="-128"/>
              </a:rPr>
              <a:t>                                                       (p.53)</a:t>
            </a:r>
          </a:p>
          <a:p>
            <a:pPr marL="0" indent="0">
              <a:lnSpc>
                <a:spcPct val="110000"/>
              </a:lnSpc>
              <a:spcBef>
                <a:spcPts val="600"/>
              </a:spcBef>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10000"/>
              </a:lnSpc>
              <a:spcBef>
                <a:spcPts val="600"/>
              </a:spcBef>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10000"/>
              </a:lnSpc>
              <a:spcBef>
                <a:spcPts val="600"/>
              </a:spcBef>
              <a:buNone/>
            </a:pPr>
            <a:r>
              <a:rPr lang="en-US" altLang="ja-JP" dirty="0">
                <a:latin typeface="UD デジタル 教科書体 N-R" panose="02020400000000000000" pitchFamily="17" charset="-128"/>
                <a:ea typeface="UD デジタル 教科書体 N-R" panose="02020400000000000000" pitchFamily="17" charset="-128"/>
              </a:rPr>
              <a:t>                               (p.55)</a:t>
            </a:r>
          </a:p>
          <a:p>
            <a:pPr marL="0" indent="0">
              <a:lnSpc>
                <a:spcPct val="110000"/>
              </a:lnSpc>
              <a:spcBef>
                <a:spcPts val="600"/>
              </a:spcBef>
              <a:buNone/>
            </a:pP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E337369A-D0DA-46A4-BF04-A8EF87C546F0}"/>
              </a:ext>
            </a:extLst>
          </p:cNvPr>
          <p:cNvPicPr>
            <a:picLocks noChangeAspect="1"/>
          </p:cNvPicPr>
          <p:nvPr/>
        </p:nvPicPr>
        <p:blipFill>
          <a:blip r:embed="rId2"/>
          <a:stretch>
            <a:fillRect/>
          </a:stretch>
        </p:blipFill>
        <p:spPr>
          <a:xfrm>
            <a:off x="614154" y="2907501"/>
            <a:ext cx="4779393" cy="1390660"/>
          </a:xfrm>
          <a:prstGeom prst="rect">
            <a:avLst/>
          </a:prstGeom>
        </p:spPr>
      </p:pic>
      <p:pic>
        <p:nvPicPr>
          <p:cNvPr id="9" name="図 8">
            <a:extLst>
              <a:ext uri="{FF2B5EF4-FFF2-40B4-BE49-F238E27FC236}">
                <a16:creationId xmlns:a16="http://schemas.microsoft.com/office/drawing/2014/main" id="{AE172E00-8C47-46C8-BCEA-10341A895EE0}"/>
              </a:ext>
            </a:extLst>
          </p:cNvPr>
          <p:cNvPicPr>
            <a:picLocks noChangeAspect="1"/>
          </p:cNvPicPr>
          <p:nvPr/>
        </p:nvPicPr>
        <p:blipFill>
          <a:blip r:embed="rId3"/>
          <a:stretch>
            <a:fillRect/>
          </a:stretch>
        </p:blipFill>
        <p:spPr>
          <a:xfrm>
            <a:off x="5393547" y="2907501"/>
            <a:ext cx="5014779" cy="1470196"/>
          </a:xfrm>
          <a:prstGeom prst="rect">
            <a:avLst/>
          </a:prstGeom>
        </p:spPr>
      </p:pic>
      <p:pic>
        <p:nvPicPr>
          <p:cNvPr id="11" name="図 10">
            <a:extLst>
              <a:ext uri="{FF2B5EF4-FFF2-40B4-BE49-F238E27FC236}">
                <a16:creationId xmlns:a16="http://schemas.microsoft.com/office/drawing/2014/main" id="{5D411544-F14C-4DCD-9D56-F4B9C4A87B69}"/>
              </a:ext>
            </a:extLst>
          </p:cNvPr>
          <p:cNvPicPr>
            <a:picLocks noChangeAspect="1"/>
          </p:cNvPicPr>
          <p:nvPr/>
        </p:nvPicPr>
        <p:blipFill>
          <a:blip r:embed="rId4"/>
          <a:stretch>
            <a:fillRect/>
          </a:stretch>
        </p:blipFill>
        <p:spPr>
          <a:xfrm>
            <a:off x="1359644" y="4475963"/>
            <a:ext cx="4526806" cy="2074222"/>
          </a:xfrm>
          <a:prstGeom prst="rect">
            <a:avLst/>
          </a:prstGeom>
        </p:spPr>
      </p:pic>
    </p:spTree>
    <p:extLst>
      <p:ext uri="{BB962C8B-B14F-4D97-AF65-F5344CB8AC3E}">
        <p14:creationId xmlns:p14="http://schemas.microsoft.com/office/powerpoint/2010/main" val="495635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6"/>
            <a:ext cx="10515600" cy="793528"/>
          </a:xfrm>
        </p:spPr>
        <p:txBody>
          <a:bodyPr/>
          <a:lstStyle/>
          <a:p>
            <a:r>
              <a:rPr lang="en-AU" altLang="ja-JP" dirty="0">
                <a:latin typeface="UD デジタル 教科書体 N-B" panose="02020700000000000000" pitchFamily="17" charset="-128"/>
                <a:ea typeface="UD デジタル 教科書体 N-B" panose="02020700000000000000" pitchFamily="17" charset="-128"/>
              </a:rPr>
              <a:t>2.3</a:t>
            </a:r>
            <a:r>
              <a:rPr lang="ja-JP" altLang="ja-JP" dirty="0">
                <a:latin typeface="UD デジタル 教科書体 N-B" panose="02020700000000000000" pitchFamily="17" charset="-128"/>
                <a:ea typeface="UD デジタル 教科書体 N-B" panose="02020700000000000000" pitchFamily="17" charset="-128"/>
              </a:rPr>
              <a:t>　漢字テストと語彙テストの得点の相関</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199" y="1295401"/>
            <a:ext cx="10715625" cy="5353050"/>
          </a:xfrm>
        </p:spPr>
        <p:txBody>
          <a:bodyPr>
            <a:normAutofit/>
          </a:bodyPr>
          <a:lstStyle/>
          <a:p>
            <a:pPr marL="0" indent="0">
              <a:lnSpc>
                <a:spcPct val="110000"/>
              </a:lnSpc>
              <a:spcBef>
                <a:spcPts val="600"/>
              </a:spcBef>
              <a:buNone/>
            </a:pPr>
            <a:r>
              <a:rPr lang="ja-JP" altLang="en-US" dirty="0">
                <a:latin typeface="UD デジタル 教科書体 N-R" panose="02020400000000000000" pitchFamily="17" charset="-128"/>
                <a:ea typeface="UD デジタル 教科書体 N-R" panose="02020400000000000000" pitchFamily="17" charset="-128"/>
              </a:rPr>
              <a:t>漢字と語彙の</a:t>
            </a:r>
            <a:r>
              <a:rPr lang="ja-JP" altLang="en-US" u="sng" dirty="0">
                <a:latin typeface="UD デジタル 教科書体 N-R" panose="02020400000000000000" pitchFamily="17" charset="-128"/>
                <a:ea typeface="UD デジタル 教科書体 N-R" panose="02020400000000000000" pitchFamily="17" charset="-128"/>
              </a:rPr>
              <a:t>異なる側面</a:t>
            </a:r>
            <a:r>
              <a:rPr lang="ja-JP" altLang="en-US" dirty="0">
                <a:latin typeface="UD デジタル 教科書体 N-R" panose="02020400000000000000" pitchFamily="17" charset="-128"/>
                <a:ea typeface="UD デジタル 教科書体 N-R" panose="02020400000000000000" pitchFamily="17" charset="-128"/>
              </a:rPr>
              <a:t>を測定するテスト間でも高い相関</a:t>
            </a:r>
            <a:endParaRPr lang="en-US" altLang="ja-JP" dirty="0">
              <a:latin typeface="UD デジタル 教科書体 N-R" panose="02020400000000000000" pitchFamily="17" charset="-128"/>
              <a:ea typeface="UD デジタル 教科書体 N-R" panose="02020400000000000000" pitchFamily="17" charset="-128"/>
            </a:endParaRPr>
          </a:p>
          <a:p>
            <a:pPr>
              <a:lnSpc>
                <a:spcPct val="110000"/>
              </a:lnSpc>
              <a:spcBef>
                <a:spcPts val="600"/>
              </a:spcBef>
            </a:pPr>
            <a:r>
              <a:rPr lang="ja-JP" altLang="en-US" dirty="0">
                <a:latin typeface="UD デジタル 教科書体 N-R" panose="02020400000000000000" pitchFamily="17" charset="-128"/>
                <a:ea typeface="UD デジタル 教科書体 N-R" panose="02020400000000000000" pitchFamily="17" charset="-128"/>
              </a:rPr>
              <a:t>松下ほか（</a:t>
            </a:r>
            <a:r>
              <a:rPr lang="en-US" altLang="ja-JP" dirty="0">
                <a:latin typeface="UD デジタル 教科書体 N-R" panose="02020400000000000000" pitchFamily="17" charset="-128"/>
                <a:ea typeface="UD デジタル 教科書体 N-R" panose="02020400000000000000" pitchFamily="17" charset="-128"/>
              </a:rPr>
              <a:t>2021</a:t>
            </a:r>
            <a:r>
              <a:rPr lang="ja-JP" altLang="en-US" dirty="0">
                <a:latin typeface="UD デジタル 教科書体 N-R" panose="02020400000000000000" pitchFamily="17" charset="-128"/>
                <a:ea typeface="UD デジタル 教科書体 N-R" panose="02020400000000000000" pitchFamily="17" charset="-128"/>
              </a:rPr>
              <a:t>）：「かな・文脈→漢字」の漢字変換テスト </a:t>
            </a:r>
            <a:r>
              <a:rPr lang="en-US" altLang="ja-JP" dirty="0">
                <a:latin typeface="UD デジタル 教科書体 N-R" panose="02020400000000000000" pitchFamily="17" charset="-128"/>
                <a:ea typeface="UD デジタル 教科書体 N-R" panose="02020400000000000000" pitchFamily="17" charset="-128"/>
              </a:rPr>
              <a:t>(</a:t>
            </a:r>
            <a:r>
              <a:rPr lang="fr-FR" altLang="ja-JP" dirty="0">
                <a:latin typeface="UD デジタル 教科書体 N-R" panose="02020400000000000000" pitchFamily="17" charset="-128"/>
                <a:ea typeface="UD デジタル 教科書体 N-R" panose="02020400000000000000" pitchFamily="17" charset="-128"/>
              </a:rPr>
              <a:t>KCT) </a:t>
            </a:r>
            <a:r>
              <a:rPr lang="ja-JP" altLang="en-US" dirty="0">
                <a:latin typeface="UD デジタル 教科書体 N-R" panose="02020400000000000000" pitchFamily="17" charset="-128"/>
                <a:ea typeface="UD デジタル 教科書体 N-R" panose="02020400000000000000" pitchFamily="17" charset="-128"/>
              </a:rPr>
              <a:t>と「語（文字）→意味記述」の語義理解テスト </a:t>
            </a:r>
            <a:r>
              <a:rPr lang="en-US" altLang="ja-JP" dirty="0">
                <a:latin typeface="UD デジタル 教科書体 N-R" panose="02020400000000000000" pitchFamily="17" charset="-128"/>
                <a:ea typeface="UD デジタル 教科書体 N-R" panose="02020400000000000000" pitchFamily="17" charset="-128"/>
              </a:rPr>
              <a:t>(</a:t>
            </a:r>
            <a:r>
              <a:rPr lang="fr-FR" altLang="ja-JP" dirty="0">
                <a:latin typeface="UD デジタル 教科書体 N-R" panose="02020400000000000000" pitchFamily="17" charset="-128"/>
                <a:ea typeface="UD デジタル 教科書体 N-R" panose="02020400000000000000" pitchFamily="17" charset="-128"/>
              </a:rPr>
              <a:t>VSTRJ-50K) </a:t>
            </a:r>
            <a:r>
              <a:rPr lang="ja-JP" altLang="en-US" dirty="0">
                <a:latin typeface="UD デジタル 教科書体 N-R" panose="02020400000000000000" pitchFamily="17" charset="-128"/>
                <a:ea typeface="UD デジタル 教科書体 N-R" panose="02020400000000000000" pitchFamily="17" charset="-128"/>
              </a:rPr>
              <a:t>の両テストの総得点の相関</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10000"/>
              </a:lnSpc>
              <a:spcBef>
                <a:spcPts val="600"/>
              </a:spcBef>
              <a:buNone/>
            </a:pPr>
            <a:r>
              <a:rPr lang="en-US" altLang="ja-JP" sz="1200" dirty="0">
                <a:latin typeface="UD デジタル 教科書体 N-R" panose="02020400000000000000" pitchFamily="17" charset="-128"/>
                <a:ea typeface="UD デジタル 教科書体 N-R" panose="02020400000000000000" pitchFamily="17" charset="-128"/>
              </a:rPr>
              <a:t> </a:t>
            </a:r>
          </a:p>
          <a:p>
            <a:pPr marL="0" indent="0">
              <a:lnSpc>
                <a:spcPct val="100000"/>
              </a:lnSpc>
              <a:spcBef>
                <a:spcPts val="600"/>
              </a:spcBef>
              <a:buNone/>
            </a:pPr>
            <a:r>
              <a:rPr lang="ja-JP" altLang="en-US" dirty="0">
                <a:latin typeface="UD デジタル 教科書体 N-R" panose="02020400000000000000" pitchFamily="17" charset="-128"/>
                <a:ea typeface="UD デジタル 教科書体 N-R" panose="02020400000000000000" pitchFamily="17" charset="-128"/>
              </a:rPr>
              <a:t>　</a:t>
            </a:r>
            <a:r>
              <a:rPr lang="fr-FR" altLang="ja-JP" i="1" dirty="0">
                <a:latin typeface="UD デジタル 教科書体 N-R" panose="02020400000000000000" pitchFamily="17" charset="-128"/>
                <a:ea typeface="UD デジタル 教科書体 N-R" panose="02020400000000000000" pitchFamily="17" charset="-128"/>
              </a:rPr>
              <a:t>r</a:t>
            </a:r>
            <a:r>
              <a:rPr lang="fr-FR" altLang="ja-JP" dirty="0">
                <a:latin typeface="UD デジタル 教科書体 N-R" panose="02020400000000000000" pitchFamily="17" charset="-128"/>
                <a:ea typeface="UD デジタル 教科書体 N-R" panose="02020400000000000000" pitchFamily="17" charset="-128"/>
              </a:rPr>
              <a:t>=.82 (n=446, </a:t>
            </a:r>
            <a:r>
              <a:rPr lang="fr-FR" altLang="ja-JP" i="1" dirty="0">
                <a:latin typeface="UD デジタル 教科書体 N-R" panose="02020400000000000000" pitchFamily="17" charset="-128"/>
                <a:ea typeface="UD デジタル 教科書体 N-R" panose="02020400000000000000" pitchFamily="17" charset="-128"/>
              </a:rPr>
              <a:t>p</a:t>
            </a:r>
            <a:r>
              <a:rPr lang="fr-FR" altLang="ja-JP" dirty="0">
                <a:latin typeface="UD デジタル 教科書体 N-R" panose="02020400000000000000" pitchFamily="17" charset="-128"/>
                <a:ea typeface="UD デジタル 教科書体 N-R" panose="02020400000000000000" pitchFamily="17" charset="-128"/>
              </a:rPr>
              <a:t>&lt;.01)   </a:t>
            </a:r>
            <a:r>
              <a:rPr lang="en-AU" altLang="ja-JP" dirty="0">
                <a:latin typeface="UD デジタル 教科書体 N-R" panose="02020400000000000000" pitchFamily="17" charset="-128"/>
                <a:ea typeface="UD デジタル 教科書体 N-R" panose="02020400000000000000" pitchFamily="17" charset="-128"/>
              </a:rPr>
              <a:t>ρ=.84 (n=446, p&lt;.01)</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spcBef>
                <a:spcPts val="600"/>
              </a:spcBef>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pPr marL="0" indent="0">
              <a:lnSpc>
                <a:spcPct val="100000"/>
              </a:lnSpc>
              <a:spcBef>
                <a:spcPts val="600"/>
              </a:spcBef>
              <a:buNone/>
            </a:pPr>
            <a:r>
              <a:rPr lang="ja-JP" altLang="en-US" dirty="0">
                <a:latin typeface="UD デジタル 教科書体 N-R" panose="02020400000000000000" pitchFamily="17" charset="-128"/>
                <a:ea typeface="UD デジタル 教科書体 N-R" panose="02020400000000000000" pitchFamily="17" charset="-128"/>
              </a:rPr>
              <a:t>　→ </a:t>
            </a:r>
            <a:r>
              <a:rPr lang="ja-JP" altLang="en-US" u="sng" dirty="0">
                <a:solidFill>
                  <a:srgbClr val="0070C0"/>
                </a:solidFill>
                <a:latin typeface="UD デジタル 教科書体 N-R" panose="02020400000000000000" pitchFamily="17" charset="-128"/>
                <a:ea typeface="UD デジタル 教科書体 N-R" panose="02020400000000000000" pitchFamily="17" charset="-128"/>
              </a:rPr>
              <a:t>形</a:t>
            </a:r>
            <a:r>
              <a:rPr lang="ja-JP" altLang="en-US" u="sng" dirty="0">
                <a:latin typeface="UD デジタル 教科書体 N-R" panose="02020400000000000000" pitchFamily="17" charset="-128"/>
                <a:ea typeface="UD デジタル 教科書体 N-R" panose="02020400000000000000" pitchFamily="17" charset="-128"/>
              </a:rPr>
              <a:t>と</a:t>
            </a:r>
            <a:r>
              <a:rPr lang="ja-JP" altLang="en-US" u="sng" dirty="0">
                <a:solidFill>
                  <a:srgbClr val="F38D00"/>
                </a:solidFill>
                <a:latin typeface="UD デジタル 教科書体 N-R" panose="02020400000000000000" pitchFamily="17" charset="-128"/>
                <a:ea typeface="UD デジタル 教科書体 N-R" panose="02020400000000000000" pitchFamily="17" charset="-128"/>
              </a:rPr>
              <a:t>意味</a:t>
            </a:r>
            <a:r>
              <a:rPr lang="ja-JP" altLang="en-US" u="sng" dirty="0">
                <a:latin typeface="UD デジタル 教科書体 N-R" panose="02020400000000000000" pitchFamily="17" charset="-128"/>
                <a:ea typeface="UD デジタル 教科書体 N-R" panose="02020400000000000000" pitchFamily="17" charset="-128"/>
              </a:rPr>
              <a:t>の両方を覚えることで知識として安定</a:t>
            </a:r>
            <a:r>
              <a:rPr lang="ja-JP" altLang="en-US" dirty="0">
                <a:latin typeface="UD デジタル 教科書体 N-R" panose="02020400000000000000" pitchFamily="17" charset="-128"/>
                <a:ea typeface="UD デジタル 教科書体 N-R" panose="02020400000000000000" pitchFamily="17" charset="-128"/>
              </a:rPr>
              <a:t>する傾向</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spcBef>
                <a:spcPts val="600"/>
              </a:spcBef>
              <a:buNone/>
            </a:pPr>
            <a:r>
              <a:rPr lang="ja-JP" altLang="en-US" sz="2000" dirty="0">
                <a:latin typeface="UD デジタル 教科書体 N-R" panose="02020400000000000000" pitchFamily="17" charset="-128"/>
                <a:ea typeface="UD デジタル 教科書体 N-R" panose="02020400000000000000" pitchFamily="17" charset="-128"/>
              </a:rPr>
              <a:t>　　 ＊「意味もいっしょに覚えるほうが形も覚えられる」という学習者コメント多数</a:t>
            </a:r>
            <a:endParaRPr lang="en-US" altLang="ja-JP" sz="2000" dirty="0">
              <a:latin typeface="UD デジタル 教科書体 N-R" panose="02020400000000000000" pitchFamily="17" charset="-128"/>
              <a:ea typeface="UD デジタル 教科書体 N-R" panose="02020400000000000000" pitchFamily="17" charset="-128"/>
            </a:endParaRPr>
          </a:p>
          <a:p>
            <a:pPr marL="0" indent="0">
              <a:lnSpc>
                <a:spcPct val="100000"/>
              </a:lnSpc>
              <a:spcBef>
                <a:spcPts val="600"/>
              </a:spcBef>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ただし、「読む」語彙知識と「聞く」語彙知識の発達過程　</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spcBef>
                <a:spcPts val="600"/>
              </a:spcBef>
              <a:buNone/>
            </a:pPr>
            <a:r>
              <a:rPr lang="ja-JP" altLang="en-US" dirty="0">
                <a:latin typeface="UD デジタル 教科書体 N-R" panose="02020400000000000000" pitchFamily="17" charset="-128"/>
                <a:ea typeface="UD デジタル 教科書体 N-R" panose="02020400000000000000" pitchFamily="17" charset="-128"/>
              </a:rPr>
              <a:t>　　 は学習者の</a:t>
            </a:r>
            <a:r>
              <a:rPr lang="en-US"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によって異なることに注意</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83272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54E409-F209-4077-8F58-DE777E8AFA7E}"/>
              </a:ext>
            </a:extLst>
          </p:cNvPr>
          <p:cNvSpPr>
            <a:spLocks noGrp="1"/>
          </p:cNvSpPr>
          <p:nvPr>
            <p:ph type="title"/>
          </p:nvPr>
        </p:nvSpPr>
        <p:spPr>
          <a:xfrm>
            <a:off x="838200" y="365126"/>
            <a:ext cx="10515600" cy="939800"/>
          </a:xfrm>
        </p:spPr>
        <p:txBody>
          <a:bodyPr/>
          <a:lstStyle/>
          <a:p>
            <a:r>
              <a:rPr kumimoji="1" lang="en-US" altLang="ja-JP" dirty="0"/>
              <a:t>KCT, VSTRJ </a:t>
            </a:r>
            <a:r>
              <a:rPr kumimoji="1" lang="ja-JP" altLang="en-US" dirty="0"/>
              <a:t>の問題例</a:t>
            </a:r>
            <a:r>
              <a:rPr lang="ja-JP" altLang="en-US" dirty="0"/>
              <a:t>（松下ほか</a:t>
            </a:r>
            <a:r>
              <a:rPr lang="en-US" altLang="ja-JP" dirty="0"/>
              <a:t>, 2021</a:t>
            </a:r>
            <a:r>
              <a:rPr lang="ja-JP" altLang="en-US" dirty="0"/>
              <a:t>）</a:t>
            </a:r>
            <a:endParaRPr kumimoji="1" lang="ja-JP" altLang="en-US" dirty="0"/>
          </a:p>
        </p:txBody>
      </p:sp>
      <p:pic>
        <p:nvPicPr>
          <p:cNvPr id="5" name="コンテンツ プレースホルダー 4">
            <a:extLst>
              <a:ext uri="{FF2B5EF4-FFF2-40B4-BE49-F238E27FC236}">
                <a16:creationId xmlns:a16="http://schemas.microsoft.com/office/drawing/2014/main" id="{A2F84106-1865-4B2B-8BC4-1B66806A477F}"/>
              </a:ext>
            </a:extLst>
          </p:cNvPr>
          <p:cNvPicPr>
            <a:picLocks noGrp="1" noChangeAspect="1"/>
          </p:cNvPicPr>
          <p:nvPr>
            <p:ph idx="1"/>
          </p:nvPr>
        </p:nvPicPr>
        <p:blipFill>
          <a:blip r:embed="rId2"/>
          <a:stretch>
            <a:fillRect/>
          </a:stretch>
        </p:blipFill>
        <p:spPr>
          <a:xfrm>
            <a:off x="5843750" y="1405792"/>
            <a:ext cx="3681249" cy="2650499"/>
          </a:xfrm>
        </p:spPr>
      </p:pic>
      <p:pic>
        <p:nvPicPr>
          <p:cNvPr id="7" name="図 6">
            <a:extLst>
              <a:ext uri="{FF2B5EF4-FFF2-40B4-BE49-F238E27FC236}">
                <a16:creationId xmlns:a16="http://schemas.microsoft.com/office/drawing/2014/main" id="{11B5ADDC-B65D-4FF5-A01F-48C2EC492D5F}"/>
              </a:ext>
            </a:extLst>
          </p:cNvPr>
          <p:cNvPicPr>
            <a:picLocks noChangeAspect="1"/>
          </p:cNvPicPr>
          <p:nvPr/>
        </p:nvPicPr>
        <p:blipFill>
          <a:blip r:embed="rId3"/>
          <a:stretch>
            <a:fillRect/>
          </a:stretch>
        </p:blipFill>
        <p:spPr>
          <a:xfrm>
            <a:off x="962026" y="1405792"/>
            <a:ext cx="4324350" cy="1596444"/>
          </a:xfrm>
          <a:prstGeom prst="rect">
            <a:avLst/>
          </a:prstGeom>
        </p:spPr>
      </p:pic>
    </p:spTree>
    <p:extLst>
      <p:ext uri="{BB962C8B-B14F-4D97-AF65-F5344CB8AC3E}">
        <p14:creationId xmlns:p14="http://schemas.microsoft.com/office/powerpoint/2010/main" val="616857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793529"/>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485775" y="1333500"/>
            <a:ext cx="11220449" cy="5213604"/>
          </a:xfrm>
        </p:spPr>
        <p:txBody>
          <a:bodyPr>
            <a:normAutofit/>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レベルの目安：</a:t>
            </a:r>
            <a:r>
              <a:rPr lang="ja-JP" altLang="ja-JP" dirty="0">
                <a:latin typeface="UD デジタル 教科書体 N-R" panose="02020400000000000000" pitchFamily="17" charset="-128"/>
                <a:ea typeface="UD デジタル 教科書体 N-R" panose="02020400000000000000" pitchFamily="17" charset="-128"/>
              </a:rPr>
              <a:t>旧日本語能力検定試験</a:t>
            </a:r>
            <a:r>
              <a:rPr lang="ja-JP" altLang="ja-JP" sz="1900" dirty="0">
                <a:latin typeface="UD デジタル 教科書体 N-R" panose="02020400000000000000" pitchFamily="17" charset="-128"/>
                <a:ea typeface="UD デジタル 教科書体 N-R" panose="02020400000000000000" pitchFamily="17" charset="-128"/>
              </a:rPr>
              <a:t>（国際交流基金・日本国際教育協会</a:t>
            </a:r>
            <a:r>
              <a:rPr lang="en-AU" altLang="ja-JP" sz="1900" dirty="0">
                <a:latin typeface="UD デジタル 教科書体 N-R" panose="02020400000000000000" pitchFamily="17" charset="-128"/>
                <a:ea typeface="UD デジタル 教科書体 N-R" panose="02020400000000000000" pitchFamily="17" charset="-128"/>
              </a:rPr>
              <a:t>, 2002</a:t>
            </a:r>
            <a:r>
              <a:rPr lang="ja-JP" altLang="ja-JP" sz="1900" dirty="0">
                <a:latin typeface="UD デジタル 教科書体 N-R" panose="02020400000000000000" pitchFamily="17" charset="-128"/>
                <a:ea typeface="UD デジタル 教科書体 N-R" panose="02020400000000000000" pitchFamily="17" charset="-128"/>
              </a:rPr>
              <a:t>）</a:t>
            </a:r>
            <a:endParaRPr lang="en-US" altLang="ja-JP" sz="19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u="sng" dirty="0">
                <a:latin typeface="UD デジタル 教科書体 N-R" panose="02020400000000000000" pitchFamily="17" charset="-128"/>
                <a:ea typeface="UD デジタル 教科書体 N-R" panose="02020400000000000000" pitchFamily="17" charset="-128"/>
              </a:rPr>
              <a:t>初級終了の目安</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３</a:t>
            </a:r>
            <a:r>
              <a:rPr lang="ja-JP" altLang="ja-JP" dirty="0">
                <a:latin typeface="UD デジタル 教科書体 N-R" panose="02020400000000000000" pitchFamily="17" charset="-128"/>
                <a:ea typeface="UD デジタル 教科書体 N-R" panose="02020400000000000000" pitchFamily="17" charset="-128"/>
              </a:rPr>
              <a:t>級（現行試験の</a:t>
            </a:r>
            <a:r>
              <a:rPr lang="en-AU" altLang="ja-JP" dirty="0">
                <a:latin typeface="UD デジタル 教科書体 N-R" panose="02020400000000000000" pitchFamily="17" charset="-128"/>
                <a:ea typeface="UD デジタル 教科書体 N-R" panose="02020400000000000000" pitchFamily="17" charset="-128"/>
              </a:rPr>
              <a:t>N4</a:t>
            </a:r>
            <a:r>
              <a:rPr lang="ja-JP" altLang="en-US" dirty="0">
                <a:latin typeface="UD デジタル 教科書体 N-R" panose="02020400000000000000" pitchFamily="17" charset="-128"/>
                <a:ea typeface="UD デジタル 教科書体 N-R" panose="02020400000000000000" pitchFamily="17" charset="-128"/>
              </a:rPr>
              <a:t>に対応</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a:t>
            </a:r>
          </a:p>
          <a:p>
            <a:pPr marL="0" indent="0">
              <a:buNone/>
            </a:pPr>
            <a:r>
              <a:rPr lang="ja-JP" altLang="ja-JP" dirty="0">
                <a:latin typeface="UD デジタル 教科書体 N-R" panose="02020400000000000000" pitchFamily="17" charset="-128"/>
                <a:ea typeface="UD デジタル 教科書体 N-R" panose="02020400000000000000" pitchFamily="17" charset="-128"/>
              </a:rPr>
              <a:t>「基本的な文法・漢字（</a:t>
            </a:r>
            <a:r>
              <a:rPr lang="en-AU" altLang="ja-JP" u="sng" dirty="0">
                <a:solidFill>
                  <a:schemeClr val="accent1">
                    <a:lumMod val="75000"/>
                  </a:schemeClr>
                </a:solidFill>
                <a:latin typeface="UD デジタル 教科書体 N-R" panose="02020400000000000000" pitchFamily="17" charset="-128"/>
                <a:ea typeface="UD デジタル 教科書体 N-R" panose="02020400000000000000" pitchFamily="17" charset="-128"/>
              </a:rPr>
              <a:t>300</a:t>
            </a:r>
            <a:r>
              <a:rPr lang="ja-JP" altLang="ja-JP" u="sng" dirty="0">
                <a:solidFill>
                  <a:schemeClr val="accent1">
                    <a:lumMod val="75000"/>
                  </a:schemeClr>
                </a:solidFill>
                <a:latin typeface="UD デジタル 教科書体 N-R" panose="02020400000000000000" pitchFamily="17" charset="-128"/>
                <a:ea typeface="UD デジタル 教科書体 N-R" panose="02020400000000000000" pitchFamily="17" charset="-128"/>
              </a:rPr>
              <a:t>字</a:t>
            </a:r>
            <a:r>
              <a:rPr lang="ja-JP" altLang="ja-JP" dirty="0">
                <a:latin typeface="UD デジタル 教科書体 N-R" panose="02020400000000000000" pitchFamily="17" charset="-128"/>
                <a:ea typeface="UD デジタル 教科書体 N-R" panose="02020400000000000000" pitchFamily="17" charset="-128"/>
              </a:rPr>
              <a:t>程度）・語彙（</a:t>
            </a:r>
            <a:r>
              <a:rPr lang="en-AU" altLang="ja-JP" u="sng" dirty="0">
                <a:solidFill>
                  <a:srgbClr val="F38D00"/>
                </a:solidFill>
                <a:latin typeface="UD デジタル 教科書体 N-R" panose="02020400000000000000" pitchFamily="17" charset="-128"/>
                <a:ea typeface="UD デジタル 教科書体 N-R" panose="02020400000000000000" pitchFamily="17" charset="-128"/>
              </a:rPr>
              <a:t>1,500</a:t>
            </a:r>
            <a:r>
              <a:rPr lang="ja-JP" altLang="ja-JP" u="sng" dirty="0">
                <a:solidFill>
                  <a:srgbClr val="F38D00"/>
                </a:solidFill>
                <a:latin typeface="UD デジタル 教科書体 N-R" panose="02020400000000000000" pitchFamily="17" charset="-128"/>
                <a:ea typeface="UD デジタル 教科書体 N-R" panose="02020400000000000000" pitchFamily="17" charset="-128"/>
              </a:rPr>
              <a:t>語</a:t>
            </a:r>
            <a:r>
              <a:rPr lang="ja-JP" altLang="ja-JP" dirty="0">
                <a:latin typeface="UD デジタル 教科書体 N-R" panose="02020400000000000000" pitchFamily="17" charset="-128"/>
                <a:ea typeface="UD デジタル 教科書体 N-R" panose="02020400000000000000" pitchFamily="17" charset="-128"/>
              </a:rPr>
              <a:t>程度）を習得」</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u="sng" dirty="0">
                <a:latin typeface="UD デジタル 教科書体 N-R" panose="02020400000000000000" pitchFamily="17" charset="-128"/>
                <a:ea typeface="UD デジタル 教科書体 N-R" panose="02020400000000000000" pitchFamily="17" charset="-128"/>
              </a:rPr>
              <a:t>中級終了の目安</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２</a:t>
            </a:r>
            <a:r>
              <a:rPr lang="ja-JP" altLang="ja-JP" dirty="0">
                <a:latin typeface="UD デジタル 教科書体 N-R" panose="02020400000000000000" pitchFamily="17" charset="-128"/>
                <a:ea typeface="UD デジタル 教科書体 N-R" panose="02020400000000000000" pitchFamily="17" charset="-128"/>
              </a:rPr>
              <a:t>級（</a:t>
            </a:r>
            <a:r>
              <a:rPr lang="en-AU" altLang="ja-JP" dirty="0">
                <a:latin typeface="UD デジタル 教科書体 N-R" panose="02020400000000000000" pitchFamily="17" charset="-128"/>
                <a:ea typeface="UD デジタル 教科書体 N-R" panose="02020400000000000000" pitchFamily="17" charset="-128"/>
              </a:rPr>
              <a:t>N2</a:t>
            </a:r>
            <a:r>
              <a:rPr lang="ja-JP" altLang="en-US" dirty="0">
                <a:latin typeface="UD デジタル 教科書体 N-R" panose="02020400000000000000" pitchFamily="17" charset="-128"/>
                <a:ea typeface="UD デジタル 教科書体 N-R" panose="02020400000000000000" pitchFamily="17" charset="-128"/>
              </a:rPr>
              <a:t>に対応</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「やや高度の文法・漢字（</a:t>
            </a:r>
            <a:r>
              <a:rPr lang="en-AU" altLang="ja-JP" u="sng" dirty="0">
                <a:solidFill>
                  <a:schemeClr val="accent1">
                    <a:lumMod val="75000"/>
                  </a:schemeClr>
                </a:solidFill>
                <a:latin typeface="UD デジタル 教科書体 N-R" panose="02020400000000000000" pitchFamily="17" charset="-128"/>
                <a:ea typeface="UD デジタル 教科書体 N-R" panose="02020400000000000000" pitchFamily="17" charset="-128"/>
              </a:rPr>
              <a:t>1,000</a:t>
            </a:r>
            <a:r>
              <a:rPr lang="ja-JP" altLang="ja-JP" u="sng" dirty="0">
                <a:solidFill>
                  <a:schemeClr val="accent1">
                    <a:lumMod val="75000"/>
                  </a:schemeClr>
                </a:solidFill>
                <a:latin typeface="UD デジタル 教科書体 N-R" panose="02020400000000000000" pitchFamily="17" charset="-128"/>
                <a:ea typeface="UD デジタル 教科書体 N-R" panose="02020400000000000000" pitchFamily="17" charset="-128"/>
              </a:rPr>
              <a:t>字</a:t>
            </a:r>
            <a:r>
              <a:rPr lang="ja-JP" altLang="ja-JP" dirty="0">
                <a:latin typeface="UD デジタル 教科書体 N-R" panose="02020400000000000000" pitchFamily="17" charset="-128"/>
                <a:ea typeface="UD デジタル 教科書体 N-R" panose="02020400000000000000" pitchFamily="17" charset="-128"/>
              </a:rPr>
              <a:t>程度）・語彙（</a:t>
            </a:r>
            <a:r>
              <a:rPr lang="en-AU" altLang="ja-JP" u="sng" dirty="0">
                <a:solidFill>
                  <a:srgbClr val="F38D00"/>
                </a:solidFill>
                <a:latin typeface="UD デジタル 教科書体 N-R" panose="02020400000000000000" pitchFamily="17" charset="-128"/>
                <a:ea typeface="UD デジタル 教科書体 N-R" panose="02020400000000000000" pitchFamily="17" charset="-128"/>
              </a:rPr>
              <a:t>6,000</a:t>
            </a:r>
            <a:r>
              <a:rPr lang="ja-JP" altLang="ja-JP" u="sng" dirty="0">
                <a:solidFill>
                  <a:srgbClr val="F38D00"/>
                </a:solidFill>
                <a:latin typeface="UD デジタル 教科書体 N-R" panose="02020400000000000000" pitchFamily="17" charset="-128"/>
                <a:ea typeface="UD デジタル 教科書体 N-R" panose="02020400000000000000" pitchFamily="17" charset="-128"/>
              </a:rPr>
              <a:t>語</a:t>
            </a:r>
            <a:r>
              <a:rPr lang="ja-JP" altLang="ja-JP" dirty="0">
                <a:latin typeface="UD デジタル 教科書体 N-R" panose="02020400000000000000" pitchFamily="17" charset="-128"/>
                <a:ea typeface="UD デジタル 教科書体 N-R" panose="02020400000000000000" pitchFamily="17" charset="-128"/>
              </a:rPr>
              <a:t>程度）を習得」</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a:t>
            </a:r>
            <a:r>
              <a:rPr lang="ja-JP" altLang="ja-JP" dirty="0">
                <a:latin typeface="UD デジタル 教科書体 N-R" panose="02020400000000000000" pitchFamily="17" charset="-128"/>
                <a:ea typeface="UD デジタル 教科書体 N-R" panose="02020400000000000000" pitchFamily="17" charset="-128"/>
              </a:rPr>
              <a:t>漢字と語彙の学習レベルはどう対応</a:t>
            </a:r>
            <a:r>
              <a:rPr lang="ja-JP" altLang="en-US" dirty="0">
                <a:latin typeface="UD デジタル 教科書体 N-R" panose="02020400000000000000" pitchFamily="17" charset="-128"/>
                <a:ea typeface="UD デジタル 教科書体 N-R" panose="02020400000000000000" pitchFamily="17" charset="-128"/>
              </a:rPr>
              <a:t>？</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65073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6"/>
            <a:ext cx="10515600" cy="1149602"/>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466725" y="1825624"/>
            <a:ext cx="11277599" cy="4721479"/>
          </a:xfrm>
        </p:spPr>
        <p:txBody>
          <a:bodyPr>
            <a:normAutofit/>
          </a:bodyPr>
          <a:lstStyle/>
          <a:p>
            <a:pPr marL="0" indent="0">
              <a:buNone/>
            </a:pPr>
            <a:r>
              <a:rPr lang="ja-JP" altLang="en-US" b="1"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文字</a:t>
            </a:r>
            <a:r>
              <a:rPr lang="ja-JP" altLang="en-US" dirty="0">
                <a:latin typeface="UD デジタル 教科書体 N-R" panose="02020400000000000000" pitchFamily="17" charset="-128"/>
                <a:ea typeface="UD デジタル 教科書体 N-R" panose="02020400000000000000" pitchFamily="17" charset="-128"/>
              </a:rPr>
              <a:t>によるテキストカバー率と</a:t>
            </a:r>
            <a:r>
              <a:rPr lang="ja-JP" altLang="en-US" b="1"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語</a:t>
            </a:r>
            <a:r>
              <a:rPr lang="ja-JP" altLang="en-US" dirty="0">
                <a:latin typeface="UD デジタル 教科書体 N-R" panose="02020400000000000000" pitchFamily="17" charset="-128"/>
                <a:ea typeface="UD デジタル 教科書体 N-R" panose="02020400000000000000" pitchFamily="17" charset="-128"/>
              </a:rPr>
              <a:t>によるテキストカバー率の関係</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sz="1200" dirty="0">
                <a:latin typeface="UD デジタル 教科書体 N-R" panose="02020400000000000000" pitchFamily="17" charset="-128"/>
                <a:ea typeface="UD デジタル 教科書体 N-R" panose="02020400000000000000" pitchFamily="17" charset="-128"/>
              </a:rPr>
              <a:t> </a:t>
            </a:r>
          </a:p>
          <a:p>
            <a:pPr marL="0" indent="0">
              <a:buNone/>
            </a:pPr>
            <a:r>
              <a:rPr lang="ja-JP" altLang="en-US" dirty="0">
                <a:latin typeface="UD デジタル 教科書体 N-R" panose="02020400000000000000" pitchFamily="17" charset="-128"/>
                <a:ea typeface="UD デジタル 教科書体 N-R" panose="02020400000000000000" pitchFamily="17" charset="-128"/>
              </a:rPr>
              <a:t>書籍約</a:t>
            </a:r>
            <a:r>
              <a:rPr lang="en-US" altLang="ja-JP" dirty="0">
                <a:latin typeface="UD デジタル 教科書体 N-R" panose="02020400000000000000" pitchFamily="17" charset="-128"/>
                <a:ea typeface="UD デジタル 教科書体 N-R" panose="02020400000000000000" pitchFamily="17" charset="-128"/>
              </a:rPr>
              <a:t>2,800</a:t>
            </a:r>
            <a:r>
              <a:rPr lang="ja-JP" altLang="en-US" dirty="0">
                <a:latin typeface="UD デジタル 教科書体 N-R" panose="02020400000000000000" pitchFamily="17" charset="-128"/>
                <a:ea typeface="UD デジタル 教科書体 N-R" panose="02020400000000000000" pitchFamily="17" charset="-128"/>
              </a:rPr>
              <a:t>万語と「</a:t>
            </a:r>
            <a:r>
              <a:rPr lang="fr-FR" altLang="ja-JP" dirty="0">
                <a:latin typeface="UD デジタル 教科書体 N-R" panose="02020400000000000000" pitchFamily="17" charset="-128"/>
                <a:ea typeface="UD デジタル 教科書体 N-R" panose="02020400000000000000" pitchFamily="17" charset="-128"/>
              </a:rPr>
              <a:t>Yahoo</a:t>
            </a:r>
            <a:r>
              <a:rPr lang="ja-JP" altLang="en-US" dirty="0">
                <a:latin typeface="UD デジタル 教科書体 N-R" panose="02020400000000000000" pitchFamily="17" charset="-128"/>
                <a:ea typeface="UD デジタル 教科書体 N-R" panose="02020400000000000000" pitchFamily="17" charset="-128"/>
              </a:rPr>
              <a:t>知恵袋」約</a:t>
            </a:r>
            <a:r>
              <a:rPr lang="en-US" altLang="ja-JP" dirty="0">
                <a:latin typeface="UD デジタル 教科書体 N-R" panose="02020400000000000000" pitchFamily="17" charset="-128"/>
                <a:ea typeface="UD デジタル 教科書体 N-R" panose="02020400000000000000" pitchFamily="17" charset="-128"/>
              </a:rPr>
              <a:t>500</a:t>
            </a:r>
            <a:r>
              <a:rPr lang="ja-JP" altLang="en-US" dirty="0">
                <a:latin typeface="UD デジタル 教科書体 N-R" panose="02020400000000000000" pitchFamily="17" charset="-128"/>
                <a:ea typeface="UD デジタル 教科書体 N-R" panose="02020400000000000000" pitchFamily="17" charset="-128"/>
              </a:rPr>
              <a:t>万語のテキスト</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gn="r">
              <a:buNone/>
            </a:pPr>
            <a:r>
              <a:rPr lang="en-US" altLang="ja-JP" dirty="0">
                <a:latin typeface="UD デジタル 教科書体 N-R" panose="02020400000000000000" pitchFamily="17" charset="-128"/>
                <a:ea typeface="UD デジタル 教科書体 N-R" panose="02020400000000000000" pitchFamily="17" charset="-128"/>
              </a:rPr>
              <a:t> (</a:t>
            </a:r>
            <a:r>
              <a:rPr lang="fr-FR" altLang="ja-JP" sz="2600" dirty="0">
                <a:latin typeface="UD デジタル 教科書体 N-R" panose="02020400000000000000" pitchFamily="17" charset="-128"/>
                <a:ea typeface="UD デジタル 教科書体 N-R" panose="02020400000000000000" pitchFamily="17" charset="-128"/>
              </a:rPr>
              <a:t>Matsushita, 2012:240</a:t>
            </a:r>
            <a:r>
              <a:rPr lang="en-US" altLang="ja-JP" sz="2600" dirty="0">
                <a:latin typeface="UD デジタル 教科書体 N-R" panose="02020400000000000000" pitchFamily="17" charset="-128"/>
                <a:ea typeface="UD デジタル 教科書体 N-R" panose="02020400000000000000" pitchFamily="17" charset="-128"/>
              </a:rPr>
              <a:t>)</a:t>
            </a:r>
          </a:p>
          <a:p>
            <a:pPr marL="0" indent="0">
              <a:buNone/>
            </a:pPr>
            <a:r>
              <a:rPr lang="en-US" altLang="ja-JP" sz="1200" dirty="0">
                <a:latin typeface="UD デジタル 教科書体 N-R" panose="02020400000000000000" pitchFamily="17" charset="-128"/>
                <a:ea typeface="UD デジタル 教科書体 N-R" panose="02020400000000000000" pitchFamily="17" charset="-128"/>
              </a:rPr>
              <a:t> </a:t>
            </a:r>
          </a:p>
          <a:p>
            <a:r>
              <a:rPr lang="ja-JP" altLang="en-US" dirty="0">
                <a:latin typeface="UD デジタル 教科書体 N-R" panose="02020400000000000000" pitchFamily="17" charset="-128"/>
                <a:ea typeface="UD デジタル 教科書体 N-R" panose="02020400000000000000" pitchFamily="17" charset="-128"/>
              </a:rPr>
              <a:t>ひらがな・カタカナ＋漢字頻度上位 </a:t>
            </a:r>
            <a:r>
              <a:rPr lang="en-US" altLang="ja-JP" dirty="0">
                <a:solidFill>
                  <a:srgbClr val="0070C0"/>
                </a:solidFill>
                <a:latin typeface="UD デジタル 教科書体 N-R" panose="02020400000000000000" pitchFamily="17" charset="-128"/>
                <a:ea typeface="UD デジタル 教科書体 N-R" panose="02020400000000000000" pitchFamily="17" charset="-128"/>
              </a:rPr>
              <a:t>300 </a:t>
            </a:r>
            <a:r>
              <a:rPr lang="ja-JP" altLang="en-US" dirty="0">
                <a:solidFill>
                  <a:srgbClr val="0070C0"/>
                </a:solidFill>
                <a:latin typeface="UD デジタル 教科書体 N-R" panose="02020400000000000000" pitchFamily="17" charset="-128"/>
                <a:ea typeface="UD デジタル 教科書体 N-R" panose="02020400000000000000" pitchFamily="17" charset="-128"/>
              </a:rPr>
              <a:t>字</a:t>
            </a:r>
            <a:r>
              <a:rPr lang="ja-JP" altLang="en-US" dirty="0">
                <a:latin typeface="UD デジタル 教科書体 N-R" panose="02020400000000000000" pitchFamily="17" charset="-128"/>
                <a:ea typeface="UD デジタル 教科書体 N-R" panose="02020400000000000000" pitchFamily="17" charset="-128"/>
              </a:rPr>
              <a:t>の組み合わせ</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→「語のテキストカバー率」＝</a:t>
            </a:r>
            <a:r>
              <a:rPr lang="en-US" altLang="ja-JP" dirty="0">
                <a:solidFill>
                  <a:srgbClr val="0070C0"/>
                </a:solidFill>
                <a:latin typeface="UD デジタル 教科書体 N-R" panose="02020400000000000000" pitchFamily="17" charset="-128"/>
                <a:ea typeface="UD デジタル 教科書体 N-R" panose="02020400000000000000" pitchFamily="17" charset="-128"/>
              </a:rPr>
              <a:t>82.6</a:t>
            </a:r>
            <a:r>
              <a:rPr lang="ja-JP" altLang="en-US" dirty="0">
                <a:solidFill>
                  <a:srgbClr val="0070C0"/>
                </a:solidFill>
                <a:latin typeface="UD デジタル 教科書体 N-R" panose="02020400000000000000" pitchFamily="17" charset="-128"/>
                <a:ea typeface="UD デジタル 教科書体 N-R" panose="02020400000000000000" pitchFamily="17" charset="-128"/>
              </a:rPr>
              <a:t>％</a:t>
            </a:r>
            <a:endParaRPr lang="en-US" altLang="ja-JP" dirty="0">
              <a:solidFill>
                <a:srgbClr val="0070C0"/>
              </a:solidFill>
              <a:latin typeface="UD デジタル 教科書体 N-R" panose="02020400000000000000" pitchFamily="17" charset="-128"/>
              <a:ea typeface="UD デジタル 教科書体 N-R" panose="02020400000000000000" pitchFamily="17" charset="-128"/>
            </a:endParaRPr>
          </a:p>
          <a:p>
            <a:r>
              <a:rPr lang="ja-JP" altLang="en-US" dirty="0">
                <a:latin typeface="UD デジタル 教科書体 N-R" panose="02020400000000000000" pitchFamily="17" charset="-128"/>
                <a:ea typeface="UD デジタル 教科書体 N-R" panose="02020400000000000000" pitchFamily="17" charset="-128"/>
              </a:rPr>
              <a:t>ひらがな・カタカナ＋漢字頻度上位</a:t>
            </a:r>
            <a:r>
              <a:rPr lang="en-US" altLang="ja-JP" dirty="0">
                <a:solidFill>
                  <a:srgbClr val="F38D00"/>
                </a:solidFill>
                <a:latin typeface="UD デジタル 教科書体 N-R" panose="02020400000000000000" pitchFamily="17" charset="-128"/>
                <a:ea typeface="UD デジタル 教科書体 N-R" panose="02020400000000000000" pitchFamily="17" charset="-128"/>
              </a:rPr>
              <a:t>1000</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字</a:t>
            </a:r>
            <a:r>
              <a:rPr lang="ja-JP" altLang="en-US" dirty="0">
                <a:latin typeface="UD デジタル 教科書体 N-R" panose="02020400000000000000" pitchFamily="17" charset="-128"/>
                <a:ea typeface="UD デジタル 教科書体 N-R" panose="02020400000000000000" pitchFamily="17" charset="-128"/>
              </a:rPr>
              <a:t>の組み合わせ</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→「語のテキストカバー率」＝</a:t>
            </a:r>
            <a:r>
              <a:rPr lang="en-US" altLang="ja-JP" dirty="0">
                <a:solidFill>
                  <a:srgbClr val="F38D00"/>
                </a:solidFill>
                <a:latin typeface="UD デジタル 教科書体 N-R" panose="02020400000000000000" pitchFamily="17" charset="-128"/>
                <a:ea typeface="UD デジタル 教科書体 N-R" panose="02020400000000000000" pitchFamily="17" charset="-128"/>
              </a:rPr>
              <a:t>95.1</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a:t>
            </a:r>
            <a:endParaRPr lang="ja-JP" altLang="en-US"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20930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6"/>
            <a:ext cx="10515600" cy="1044574"/>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631952"/>
            <a:ext cx="10515600" cy="5121274"/>
          </a:xfrm>
        </p:spPr>
        <p:txBody>
          <a:bodyPr>
            <a:normAutofit/>
          </a:bodyPr>
          <a:lstStyle/>
          <a:p>
            <a:pPr marL="0" indent="0">
              <a:buNone/>
            </a:pPr>
            <a:r>
              <a:rPr lang="ja-JP" altLang="ja-JP" dirty="0">
                <a:latin typeface="UD デジタル 教科書体 N-R" panose="02020400000000000000" pitchFamily="17" charset="-128"/>
                <a:ea typeface="UD デジタル 教科書体 N-R" panose="02020400000000000000" pitchFamily="17" charset="-128"/>
              </a:rPr>
              <a:t>小森ほか</a:t>
            </a:r>
            <a:r>
              <a:rPr lang="ja-JP" altLang="en-AU" dirty="0">
                <a:latin typeface="UD デジタル 教科書体 N-R" panose="02020400000000000000" pitchFamily="17" charset="-128"/>
                <a:ea typeface="UD デジタル 教科書体 N-R" panose="02020400000000000000" pitchFamily="17" charset="-128"/>
              </a:rPr>
              <a:t>（</a:t>
            </a:r>
            <a:r>
              <a:rPr lang="en-AU" altLang="ja-JP" dirty="0">
                <a:latin typeface="UD デジタル 教科書体 N-R" panose="02020400000000000000" pitchFamily="17" charset="-128"/>
                <a:ea typeface="UD デジタル 教科書体 N-R" panose="02020400000000000000" pitchFamily="17" charset="-128"/>
              </a:rPr>
              <a:t>2004</a:t>
            </a:r>
            <a:r>
              <a:rPr lang="ja-JP" altLang="en-US" dirty="0">
                <a:latin typeface="UD デジタル 教科書体 N-R" panose="02020400000000000000" pitchFamily="17" charset="-128"/>
                <a:ea typeface="UD デジタル 教科書体 N-R" panose="02020400000000000000" pitchFamily="17" charset="-128"/>
              </a:rPr>
              <a:t>）：日本語</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solidFill>
                  <a:srgbClr val="F38D00"/>
                </a:solidFill>
                <a:latin typeface="UD デジタル 教科書体 N-R" panose="02020400000000000000" pitchFamily="17" charset="-128"/>
                <a:ea typeface="UD デジタル 教科書体 N-R" panose="02020400000000000000" pitchFamily="17" charset="-128"/>
              </a:rPr>
              <a:t>既知語率が</a:t>
            </a:r>
            <a:r>
              <a:rPr lang="en-AU" altLang="ja-JP" dirty="0">
                <a:solidFill>
                  <a:srgbClr val="F38D00"/>
                </a:solidFill>
                <a:latin typeface="UD デジタル 教科書体 N-R" panose="02020400000000000000" pitchFamily="17" charset="-128"/>
                <a:ea typeface="UD デジタル 教科書体 N-R" panose="02020400000000000000" pitchFamily="17" charset="-128"/>
              </a:rPr>
              <a:t>95</a:t>
            </a:r>
            <a:r>
              <a:rPr lang="ja-JP" altLang="ja-JP" dirty="0">
                <a:solidFill>
                  <a:srgbClr val="F38D00"/>
                </a:solidFill>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に達すれば</a:t>
            </a:r>
            <a:r>
              <a:rPr lang="ja-JP" altLang="ja-JP" dirty="0">
                <a:solidFill>
                  <a:srgbClr val="0070C0"/>
                </a:solidFill>
                <a:latin typeface="UD デジタル 教科書体 N-R" panose="02020400000000000000" pitchFamily="17" charset="-128"/>
                <a:ea typeface="UD デジタル 教科書体 N-R" panose="02020400000000000000" pitchFamily="17" charset="-128"/>
              </a:rPr>
              <a:t>約</a:t>
            </a:r>
            <a:r>
              <a:rPr lang="en-AU" altLang="ja-JP" dirty="0">
                <a:solidFill>
                  <a:srgbClr val="0070C0"/>
                </a:solidFill>
                <a:latin typeface="UD デジタル 教科書体 N-R" panose="02020400000000000000" pitchFamily="17" charset="-128"/>
                <a:ea typeface="UD デジタル 教科書体 N-R" panose="02020400000000000000" pitchFamily="17" charset="-128"/>
              </a:rPr>
              <a:t>79</a:t>
            </a:r>
            <a:r>
              <a:rPr lang="ja-JP" altLang="ja-JP" dirty="0">
                <a:solidFill>
                  <a:srgbClr val="0070C0"/>
                </a:solidFill>
                <a:latin typeface="UD デジタル 教科書体 N-R" panose="02020400000000000000" pitchFamily="17" charset="-128"/>
                <a:ea typeface="UD デジタル 教科書体 N-R" panose="02020400000000000000" pitchFamily="17" charset="-128"/>
              </a:rPr>
              <a:t>％の読解得点</a:t>
            </a:r>
            <a:r>
              <a:rPr lang="ja-JP" altLang="ja-JP" dirty="0">
                <a:latin typeface="UD デジタル 教科書体 N-R" panose="02020400000000000000" pitchFamily="17" charset="-128"/>
                <a:ea typeface="UD デジタル 教科書体 N-R" panose="02020400000000000000" pitchFamily="17" charset="-128"/>
              </a:rPr>
              <a:t>に達する</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pPr marL="0" indent="0">
              <a:buNone/>
            </a:pPr>
            <a:r>
              <a:rPr lang="en-AU" altLang="ja-JP" dirty="0">
                <a:latin typeface="UD デジタル 教科書体 N-R" panose="02020400000000000000" pitchFamily="17" charset="-128"/>
                <a:ea typeface="UD デジタル 教科書体 N-R" panose="02020400000000000000" pitchFamily="17" charset="-128"/>
              </a:rPr>
              <a:t>Laufer &amp; </a:t>
            </a:r>
            <a:r>
              <a:rPr lang="en-AU" altLang="ja-JP" dirty="0" err="1">
                <a:latin typeface="UD デジタル 教科書体 N-R" panose="02020400000000000000" pitchFamily="17" charset="-128"/>
                <a:ea typeface="UD デジタル 教科書体 N-R" panose="02020400000000000000" pitchFamily="17" charset="-128"/>
              </a:rPr>
              <a:t>Ravenhorst-Kalovski</a:t>
            </a:r>
            <a:r>
              <a:rPr lang="en-AU" altLang="ja-JP" dirty="0">
                <a:latin typeface="UD デジタル 教科書体 N-R" panose="02020400000000000000" pitchFamily="17" charset="-128"/>
                <a:ea typeface="UD デジタル 教科書体 N-R" panose="02020400000000000000" pitchFamily="17" charset="-128"/>
              </a:rPr>
              <a:t> (2010) </a:t>
            </a:r>
            <a:r>
              <a:rPr lang="ja-JP" altLang="en-US" dirty="0">
                <a:latin typeface="UD デジタル 教科書体 N-R" panose="02020400000000000000" pitchFamily="17" charset="-128"/>
                <a:ea typeface="UD デジタル 教科書体 N-R" panose="02020400000000000000" pitchFamily="17" charset="-128"/>
              </a:rPr>
              <a:t>：英語</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solidFill>
                  <a:srgbClr val="F38D00"/>
                </a:solidFill>
                <a:latin typeface="UD デジタル 教科書体 N-R" panose="02020400000000000000" pitchFamily="17" charset="-128"/>
                <a:ea typeface="UD デジタル 教科書体 N-R" panose="02020400000000000000" pitchFamily="17" charset="-128"/>
              </a:rPr>
              <a:t>既知語のテキストカバー率が</a:t>
            </a:r>
            <a:r>
              <a:rPr lang="en-AU" altLang="ja-JP" dirty="0">
                <a:solidFill>
                  <a:srgbClr val="F38D00"/>
                </a:solidFill>
                <a:latin typeface="UD デジタル 教科書体 N-R" panose="02020400000000000000" pitchFamily="17" charset="-128"/>
                <a:ea typeface="UD デジタル 教科書体 N-R" panose="02020400000000000000" pitchFamily="17" charset="-128"/>
              </a:rPr>
              <a:t>95</a:t>
            </a:r>
            <a:r>
              <a:rPr lang="ja-JP" altLang="ja-JP" dirty="0">
                <a:solidFill>
                  <a:srgbClr val="F38D00"/>
                </a:solidFill>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に達すれば</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solidFill>
                  <a:srgbClr val="0070C0"/>
                </a:solidFill>
                <a:latin typeface="UD デジタル 教科書体 N-R" panose="02020400000000000000" pitchFamily="17" charset="-128"/>
                <a:ea typeface="UD デジタル 教科書体 N-R" panose="02020400000000000000" pitchFamily="17" charset="-128"/>
              </a:rPr>
              <a:t>理解度は</a:t>
            </a:r>
            <a:r>
              <a:rPr lang="en-AU" altLang="ja-JP" dirty="0">
                <a:solidFill>
                  <a:srgbClr val="0070C0"/>
                </a:solidFill>
                <a:latin typeface="UD デジタル 教科書体 N-R" panose="02020400000000000000" pitchFamily="17" charset="-128"/>
                <a:ea typeface="UD デジタル 教科書体 N-R" panose="02020400000000000000" pitchFamily="17" charset="-128"/>
              </a:rPr>
              <a:t>55</a:t>
            </a:r>
            <a:r>
              <a:rPr lang="ja-JP" altLang="ja-JP" dirty="0">
                <a:solidFill>
                  <a:srgbClr val="0070C0"/>
                </a:solidFill>
                <a:latin typeface="UD デジタル 教科書体 N-R" panose="02020400000000000000" pitchFamily="17" charset="-128"/>
                <a:ea typeface="UD デジタル 教科書体 N-R" panose="02020400000000000000" pitchFamily="17" charset="-128"/>
              </a:rPr>
              <a:t>％以上</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学習者が何らかの指導を受けながら読むこと</a:t>
            </a:r>
            <a:r>
              <a:rPr lang="ja-JP" altLang="en-US" dirty="0">
                <a:latin typeface="UD デジタル 教科書体 N-R" panose="02020400000000000000" pitchFamily="17" charset="-128"/>
                <a:ea typeface="UD デジタル 教科書体 N-R" panose="02020400000000000000" pitchFamily="17" charset="-128"/>
              </a:rPr>
              <a:t>ができる</a:t>
            </a:r>
            <a:r>
              <a:rPr lang="ja-JP" altLang="ja-JP" dirty="0">
                <a:latin typeface="UD デジタル 教科書体 N-R" panose="02020400000000000000" pitchFamily="17" charset="-128"/>
                <a:ea typeface="UD デジタル 教科書体 N-R" panose="02020400000000000000" pitchFamily="17" charset="-128"/>
              </a:rPr>
              <a:t>レベル</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漢字</a:t>
            </a:r>
            <a:r>
              <a:rPr lang="en-US" altLang="ja-JP" dirty="0">
                <a:latin typeface="UD デジタル 教科書体 N-R" panose="02020400000000000000" pitchFamily="17" charset="-128"/>
                <a:ea typeface="UD デジタル 教科書体 N-R" panose="02020400000000000000" pitchFamily="17" charset="-128"/>
              </a:rPr>
              <a:t>1,000</a:t>
            </a:r>
            <a:r>
              <a:rPr lang="ja-JP" altLang="en-US" dirty="0">
                <a:latin typeface="UD デジタル 教科書体 N-R" panose="02020400000000000000" pitchFamily="17" charset="-128"/>
                <a:ea typeface="UD デジタル 教科書体 N-R" panose="02020400000000000000" pitchFamily="17" charset="-128"/>
              </a:rPr>
              <a:t>字（教育漢字相当＝小学校修了）で中級終了は</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おおむね妥当</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だが</a:t>
            </a:r>
            <a:r>
              <a:rPr lang="en-US" altLang="ja-JP" dirty="0">
                <a:latin typeface="UD デジタル 教科書体 N-R" panose="02020400000000000000" pitchFamily="17" charset="-128"/>
                <a:ea typeface="UD デジタル 教科書体 N-R" panose="02020400000000000000" pitchFamily="17" charset="-128"/>
              </a:rPr>
              <a:t>…</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21988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854199"/>
            <a:ext cx="10515600" cy="4721479"/>
          </a:xfrm>
        </p:spPr>
        <p:txBody>
          <a:bodyPr>
            <a:normAutofit lnSpcReduction="10000"/>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漢字</a:t>
            </a:r>
            <a:r>
              <a:rPr lang="en-US" altLang="ja-JP" dirty="0">
                <a:latin typeface="UD デジタル 教科書体 N-R" panose="02020400000000000000" pitchFamily="17" charset="-128"/>
                <a:ea typeface="UD デジタル 教科書体 N-R" panose="02020400000000000000" pitchFamily="17" charset="-128"/>
              </a:rPr>
              <a:t>1,000</a:t>
            </a:r>
            <a:r>
              <a:rPr lang="ja-JP" altLang="en-US" dirty="0">
                <a:latin typeface="UD デジタル 教科書体 N-R" panose="02020400000000000000" pitchFamily="17" charset="-128"/>
                <a:ea typeface="UD デジタル 教科書体 N-R" panose="02020400000000000000" pitchFamily="17" charset="-128"/>
              </a:rPr>
              <a:t>字（教育漢字相当＝小学校修了）で中級終了は</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おおむね妥当だが</a:t>
            </a:r>
            <a:r>
              <a:rPr lang="en-US" altLang="ja-JP" dirty="0">
                <a:latin typeface="UD デジタル 教科書体 N-R" panose="02020400000000000000" pitchFamily="17" charset="-128"/>
                <a:ea typeface="UD デジタル 教科書体 N-R" panose="02020400000000000000" pitchFamily="17" charset="-128"/>
              </a:rPr>
              <a:t>…</a:t>
            </a: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１</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学習した漢字の組み合わせでできる語をすべて理解できる</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とは限らない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２</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高頻度の漢字や語彙が常に先に学ばれるべきだとは単純には</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言い切れない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３</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高頻度語にも頻度順位の低い漢字が使われる</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39007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609726"/>
            <a:ext cx="10515600" cy="4937378"/>
          </a:xfrm>
        </p:spPr>
        <p:txBody>
          <a:bodyPr>
            <a:normAutofit/>
          </a:bodyPr>
          <a:lstStyle/>
          <a:p>
            <a:pPr marL="0" indent="0">
              <a:buNone/>
            </a:pPr>
            <a:r>
              <a:rPr lang="ja-JP" altLang="en-US" sz="2000" dirty="0">
                <a:latin typeface="UD デジタル 教科書体 N-R" panose="02020400000000000000" pitchFamily="17" charset="-128"/>
                <a:ea typeface="UD デジタル 教科書体 N-R" panose="02020400000000000000" pitchFamily="17" charset="-128"/>
              </a:rPr>
              <a:t>漢字</a:t>
            </a:r>
            <a:r>
              <a:rPr lang="en-US" altLang="ja-JP" sz="2000" dirty="0">
                <a:latin typeface="UD デジタル 教科書体 N-R" panose="02020400000000000000" pitchFamily="17" charset="-128"/>
                <a:ea typeface="UD デジタル 教科書体 N-R" panose="02020400000000000000" pitchFamily="17" charset="-128"/>
              </a:rPr>
              <a:t>1,000</a:t>
            </a:r>
            <a:r>
              <a:rPr lang="ja-JP" altLang="en-US" sz="2000" dirty="0">
                <a:latin typeface="UD デジタル 教科書体 N-R" panose="02020400000000000000" pitchFamily="17" charset="-128"/>
                <a:ea typeface="UD デジタル 教科書体 N-R" panose="02020400000000000000" pitchFamily="17" charset="-128"/>
              </a:rPr>
              <a:t>字（教育漢字相当＝小学校修了）で中級終了はおおむね妥当だが</a:t>
            </a:r>
            <a:r>
              <a:rPr lang="en-US" altLang="ja-JP" sz="2000" dirty="0">
                <a:latin typeface="UD デジタル 教科書体 N-R" panose="02020400000000000000" pitchFamily="17" charset="-128"/>
                <a:ea typeface="UD デジタル 教科書体 N-R" panose="02020400000000000000" pitchFamily="17" charset="-128"/>
              </a:rPr>
              <a:t>…</a:t>
            </a:r>
          </a:p>
          <a:p>
            <a:pPr marL="0" indent="0">
              <a:buNone/>
            </a:pPr>
            <a:endParaRPr lang="en-US" altLang="ja-JP" sz="20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１</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u="sng" dirty="0">
                <a:latin typeface="UD デジタル 教科書体 N-R" panose="02020400000000000000" pitchFamily="17" charset="-128"/>
                <a:ea typeface="UD デジタル 教科書体 N-R" panose="02020400000000000000" pitchFamily="17" charset="-128"/>
              </a:rPr>
              <a:t>学習した漢字の組み合わせでできる語をすべて理解できる</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ja-JP" u="sng" dirty="0">
                <a:latin typeface="UD デジタル 教科書体 N-R" panose="02020400000000000000" pitchFamily="17" charset="-128"/>
                <a:ea typeface="UD デジタル 教科書体 N-R" panose="02020400000000000000" pitchFamily="17" charset="-128"/>
              </a:rPr>
              <a:t>とは限らない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高頻度の基礎語「秋」「季節」</a:t>
            </a:r>
            <a:r>
              <a:rPr lang="ja-JP" altLang="en-US"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「秋季」の意味</a:t>
            </a:r>
            <a:r>
              <a:rPr lang="ja-JP" altLang="en-US" dirty="0">
                <a:latin typeface="UD デジタル 教科書体 N-R" panose="02020400000000000000" pitchFamily="17" charset="-128"/>
                <a:ea typeface="UD デジタル 教科書体 N-R" panose="02020400000000000000" pitchFamily="17" charset="-128"/>
              </a:rPr>
              <a:t>の正しい</a:t>
            </a:r>
            <a:r>
              <a:rPr lang="ja-JP" altLang="ja-JP" dirty="0">
                <a:latin typeface="UD デジタル 教科書体 N-R" panose="02020400000000000000" pitchFamily="17" charset="-128"/>
                <a:ea typeface="UD デジタル 教科書体 N-R" panose="02020400000000000000" pitchFamily="17" charset="-128"/>
              </a:rPr>
              <a:t>推測</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高頻度の基礎語</a:t>
            </a:r>
            <a:r>
              <a:rPr lang="ja-JP" altLang="ja-JP" dirty="0">
                <a:latin typeface="UD デジタル 教科書体 N-R" panose="02020400000000000000" pitchFamily="17" charset="-128"/>
                <a:ea typeface="UD デジタル 教科書体 N-R" panose="02020400000000000000" pitchFamily="17" charset="-128"/>
              </a:rPr>
              <a:t>「名」「人」</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「名人」の意味</a:t>
            </a:r>
            <a:r>
              <a:rPr lang="ja-JP" altLang="en-US" dirty="0">
                <a:latin typeface="UD デジタル 教科書体 N-R" panose="02020400000000000000" pitchFamily="17" charset="-128"/>
                <a:ea typeface="UD デジタル 教科書体 N-R" panose="02020400000000000000" pitchFamily="17" charset="-128"/>
              </a:rPr>
              <a:t>の</a:t>
            </a:r>
            <a:r>
              <a:rPr lang="ja-JP" altLang="ja-JP" dirty="0">
                <a:latin typeface="UD デジタル 教科書体 N-R" panose="02020400000000000000" pitchFamily="17" charset="-128"/>
                <a:ea typeface="UD デジタル 教科書体 N-R" panose="02020400000000000000" pitchFamily="17" charset="-128"/>
              </a:rPr>
              <a:t>推測は</a:t>
            </a:r>
            <a:r>
              <a:rPr lang="ja-JP" altLang="en-US" dirty="0">
                <a:latin typeface="UD デジタル 教科書体 N-R" panose="02020400000000000000" pitchFamily="17" charset="-128"/>
                <a:ea typeface="UD デジタル 教科書体 N-R" panose="02020400000000000000" pitchFamily="17" charset="-128"/>
              </a:rPr>
              <a:t>困難</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buNone/>
            </a:pP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漢字語の意味的透明度</a:t>
            </a:r>
            <a:r>
              <a:rPr lang="ja-JP" altLang="ja-JP" dirty="0">
                <a:latin typeface="UD デジタル 教科書体 N-R" panose="02020400000000000000" pitchFamily="17" charset="-128"/>
                <a:ea typeface="UD デジタル 教科書体 N-R" panose="02020400000000000000" pitchFamily="17" charset="-128"/>
              </a:rPr>
              <a:t>（単漢字の意味の組み合わせで語の意味をどの程度推測できるか）</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の研究</a:t>
            </a:r>
            <a:r>
              <a:rPr lang="ja-JP" altLang="en-US" dirty="0">
                <a:latin typeface="UD デジタル 教科書体 N-R" panose="02020400000000000000" pitchFamily="17" charset="-128"/>
                <a:ea typeface="UD デジタル 教科書体 N-R" panose="02020400000000000000" pitchFamily="17" charset="-128"/>
              </a:rPr>
              <a:t>の</a:t>
            </a:r>
            <a:r>
              <a:rPr lang="ja-JP" altLang="ja-JP" dirty="0">
                <a:latin typeface="UD デジタル 教科書体 N-R" panose="02020400000000000000" pitchFamily="17" charset="-128"/>
                <a:ea typeface="UD デジタル 教科書体 N-R" panose="02020400000000000000" pitchFamily="17" charset="-128"/>
              </a:rPr>
              <a:t>重要</a:t>
            </a:r>
            <a:r>
              <a:rPr lang="ja-JP" altLang="en-US" dirty="0">
                <a:latin typeface="UD デジタル 教科書体 N-R" panose="02020400000000000000" pitchFamily="17" charset="-128"/>
                <a:ea typeface="UD デジタル 教科書体 N-R" panose="02020400000000000000" pitchFamily="17" charset="-128"/>
              </a:rPr>
              <a:t>性</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49031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911225"/>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276350"/>
            <a:ext cx="10515600" cy="5295900"/>
          </a:xfrm>
        </p:spPr>
        <p:txBody>
          <a:bodyPr>
            <a:noAutofit/>
          </a:bodyPr>
          <a:lstStyle/>
          <a:p>
            <a:pPr marL="0" indent="0">
              <a:buNone/>
            </a:pPr>
            <a:r>
              <a:rPr lang="ja-JP" altLang="en-US" sz="2000" dirty="0">
                <a:latin typeface="UD デジタル 教科書体 N-R" panose="02020400000000000000" pitchFamily="17" charset="-128"/>
                <a:ea typeface="UD デジタル 教科書体 N-R" panose="02020400000000000000" pitchFamily="17" charset="-128"/>
              </a:rPr>
              <a:t>漢字</a:t>
            </a:r>
            <a:r>
              <a:rPr lang="en-US" altLang="ja-JP" sz="2000" dirty="0">
                <a:latin typeface="UD デジタル 教科書体 N-R" panose="02020400000000000000" pitchFamily="17" charset="-128"/>
                <a:ea typeface="UD デジタル 教科書体 N-R" panose="02020400000000000000" pitchFamily="17" charset="-128"/>
              </a:rPr>
              <a:t>1,000</a:t>
            </a:r>
            <a:r>
              <a:rPr lang="ja-JP" altLang="en-US" sz="2000" dirty="0">
                <a:latin typeface="UD デジタル 教科書体 N-R" panose="02020400000000000000" pitchFamily="17" charset="-128"/>
                <a:ea typeface="UD デジタル 教科書体 N-R" panose="02020400000000000000" pitchFamily="17" charset="-128"/>
              </a:rPr>
              <a:t>字（教育漢字相当＝小学校修了）で中級終了はおおむね妥当だが</a:t>
            </a:r>
            <a:r>
              <a:rPr lang="en-US" altLang="ja-JP" sz="2000" dirty="0">
                <a:latin typeface="UD デジタル 教科書体 N-R" panose="02020400000000000000" pitchFamily="17" charset="-128"/>
                <a:ea typeface="UD デジタル 教科書体 N-R" panose="02020400000000000000" pitchFamily="17" charset="-128"/>
              </a:rPr>
              <a:t>…</a:t>
            </a:r>
          </a:p>
          <a:p>
            <a:pPr marL="0"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２</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u="sng" dirty="0">
                <a:latin typeface="UD デジタル 教科書体 N-R" panose="02020400000000000000" pitchFamily="17" charset="-128"/>
                <a:ea typeface="UD デジタル 教科書体 N-R" panose="02020400000000000000" pitchFamily="17" charset="-128"/>
              </a:rPr>
              <a:t>高頻度の漢字や語彙が常に先に学ばれるべきだとは単純には</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ja-JP" u="sng" dirty="0">
                <a:latin typeface="UD デジタル 教科書体 N-R" panose="02020400000000000000" pitchFamily="17" charset="-128"/>
                <a:ea typeface="UD デジタル 教科書体 N-R" panose="02020400000000000000" pitchFamily="17" charset="-128"/>
              </a:rPr>
              <a:t>言い切れない</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200" u="sng" dirty="0">
                <a:latin typeface="UD デジタル 教科書体 N-R" panose="02020400000000000000" pitchFamily="17" charset="-128"/>
                <a:ea typeface="UD デジタル 教科書体 N-R" panose="02020400000000000000" pitchFamily="17" charset="-128"/>
              </a:rPr>
              <a:t>　</a:t>
            </a:r>
            <a:endParaRPr lang="en-US" altLang="ja-JP" sz="1200" u="sng" dirty="0">
              <a:latin typeface="UD デジタル 教科書体 N-R" panose="02020400000000000000" pitchFamily="17" charset="-128"/>
              <a:ea typeface="UD デジタル 教科書体 N-R" panose="02020400000000000000" pitchFamily="17" charset="-128"/>
            </a:endParaRPr>
          </a:p>
          <a:p>
            <a:r>
              <a:rPr lang="ja-JP" altLang="ja-JP" dirty="0">
                <a:latin typeface="UD デジタル 教科書体 N-R" panose="02020400000000000000" pitchFamily="17" charset="-128"/>
                <a:ea typeface="UD デジタル 教科書体 N-R" panose="02020400000000000000" pitchFamily="17" charset="-128"/>
              </a:rPr>
              <a:t>旧日本語能力検定試験</a:t>
            </a:r>
            <a:r>
              <a:rPr lang="en-AU" altLang="ja-JP" dirty="0">
                <a:latin typeface="UD デジタル 教科書体 N-R" panose="02020400000000000000" pitchFamily="17" charset="-128"/>
                <a:ea typeface="UD デジタル 教科書体 N-R" panose="02020400000000000000" pitchFamily="17" charset="-128"/>
              </a:rPr>
              <a:t>1</a:t>
            </a:r>
            <a:r>
              <a:rPr lang="ja-JP" altLang="ja-JP" dirty="0">
                <a:latin typeface="UD デジタル 教科書体 N-R" panose="02020400000000000000" pitchFamily="17" charset="-128"/>
                <a:ea typeface="UD デジタル 教科書体 N-R" panose="02020400000000000000" pitchFamily="17" charset="-128"/>
              </a:rPr>
              <a:t>級</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級外（</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上級レベル）</a:t>
            </a:r>
            <a:r>
              <a:rPr lang="ja-JP" altLang="en-US" dirty="0">
                <a:latin typeface="UD デジタル 教科書体 N-R" panose="02020400000000000000" pitchFamily="17" charset="-128"/>
                <a:ea typeface="UD デジタル 教科書体 N-R" panose="02020400000000000000" pitchFamily="17" charset="-128"/>
              </a:rPr>
              <a:t>の</a:t>
            </a:r>
            <a:r>
              <a:rPr lang="ja-JP" altLang="ja-JP" dirty="0">
                <a:latin typeface="UD デジタル 教科書体 N-R" panose="02020400000000000000" pitchFamily="17" charset="-128"/>
                <a:ea typeface="UD デジタル 教科書体 N-R" panose="02020400000000000000" pitchFamily="17" charset="-128"/>
              </a:rPr>
              <a:t>漢字のうち「義」「態」「郎」の</a:t>
            </a:r>
            <a:r>
              <a:rPr lang="en-AU" altLang="ja-JP" dirty="0">
                <a:latin typeface="UD デジタル 教科書体 N-R" panose="02020400000000000000" pitchFamily="17" charset="-128"/>
                <a:ea typeface="UD デジタル 教科書体 N-R" panose="02020400000000000000" pitchFamily="17" charset="-128"/>
              </a:rPr>
              <a:t>3</a:t>
            </a:r>
            <a:r>
              <a:rPr lang="ja-JP" altLang="ja-JP" dirty="0">
                <a:latin typeface="UD デジタル 教科書体 N-R" panose="02020400000000000000" pitchFamily="17" charset="-128"/>
                <a:ea typeface="UD デジタル 教科書体 N-R" panose="02020400000000000000" pitchFamily="17" charset="-128"/>
              </a:rPr>
              <a:t>字は頻度上位</a:t>
            </a:r>
            <a:r>
              <a:rPr lang="en-AU" altLang="ja-JP" dirty="0">
                <a:latin typeface="UD デジタル 教科書体 N-R" panose="02020400000000000000" pitchFamily="17" charset="-128"/>
                <a:ea typeface="UD デジタル 教科書体 N-R" panose="02020400000000000000" pitchFamily="17" charset="-128"/>
              </a:rPr>
              <a:t>300</a:t>
            </a:r>
            <a:r>
              <a:rPr lang="ja-JP" altLang="ja-JP" dirty="0">
                <a:latin typeface="UD デジタル 教科書体 N-R" panose="02020400000000000000" pitchFamily="17" charset="-128"/>
                <a:ea typeface="UD デジタル 教科書体 N-R" panose="02020400000000000000" pitchFamily="17" charset="-128"/>
              </a:rPr>
              <a:t>に含まれ</a:t>
            </a:r>
            <a:r>
              <a:rPr lang="en-US" altLang="ja-JP" dirty="0">
                <a:latin typeface="UD デジタル 教科書体 N-R" panose="02020400000000000000" pitchFamily="17" charset="-128"/>
                <a:ea typeface="UD デジタル 教科書体 N-R" panose="02020400000000000000" pitchFamily="17" charset="-128"/>
              </a:rPr>
              <a:t>,</a:t>
            </a:r>
            <a:r>
              <a:rPr lang="en-AU" altLang="ja-JP" dirty="0">
                <a:latin typeface="UD デジタル 教科書体 N-R" panose="02020400000000000000" pitchFamily="17" charset="-128"/>
                <a:ea typeface="UD デジタル 教科書体 N-R" panose="02020400000000000000" pitchFamily="17" charset="-128"/>
              </a:rPr>
              <a:t>172</a:t>
            </a:r>
            <a:r>
              <a:rPr lang="ja-JP" altLang="ja-JP" dirty="0">
                <a:latin typeface="UD デジタル 教科書体 N-R" panose="02020400000000000000" pitchFamily="17" charset="-128"/>
                <a:ea typeface="UD デジタル 教科書体 N-R" panose="02020400000000000000" pitchFamily="17" charset="-128"/>
              </a:rPr>
              <a:t>字が上位</a:t>
            </a:r>
            <a:r>
              <a:rPr lang="en-AU" altLang="ja-JP" dirty="0">
                <a:latin typeface="UD デジタル 教科書体 N-R" panose="02020400000000000000" pitchFamily="17" charset="-128"/>
                <a:ea typeface="UD デジタル 教科書体 N-R" panose="02020400000000000000" pitchFamily="17" charset="-128"/>
              </a:rPr>
              <a:t>1,000</a:t>
            </a:r>
            <a:r>
              <a:rPr lang="ja-JP" altLang="ja-JP" dirty="0">
                <a:latin typeface="UD デジタル 教科書体 N-R" panose="02020400000000000000" pitchFamily="17" charset="-128"/>
                <a:ea typeface="UD デジタル 教科書体 N-R" panose="02020400000000000000" pitchFamily="17" charset="-128"/>
              </a:rPr>
              <a:t>字に含まれる（</a:t>
            </a:r>
            <a:r>
              <a:rPr lang="ja-JP" altLang="en-US" dirty="0">
                <a:latin typeface="UD デジタル 教科書体 N-R" panose="02020400000000000000" pitchFamily="17" charset="-128"/>
                <a:ea typeface="UD デジタル 教科書体 N-R" panose="02020400000000000000" pitchFamily="17" charset="-128"/>
              </a:rPr>
              <a:t>次ページの</a:t>
            </a:r>
            <a:r>
              <a:rPr lang="ja-JP" altLang="ja-JP" dirty="0">
                <a:latin typeface="UD デジタル 教科書体 N-R" panose="02020400000000000000" pitchFamily="17" charset="-128"/>
                <a:ea typeface="UD デジタル 教科書体 N-R" panose="02020400000000000000" pitchFamily="17" charset="-128"/>
              </a:rPr>
              <a:t>表</a:t>
            </a:r>
            <a:r>
              <a:rPr lang="en-AU" altLang="ja-JP" dirty="0">
                <a:latin typeface="UD デジタル 教科書体 N-R" panose="02020400000000000000" pitchFamily="17" charset="-128"/>
                <a:ea typeface="UD デジタル 教科書体 N-R" panose="02020400000000000000" pitchFamily="17" charset="-128"/>
              </a:rPr>
              <a:t>1</a:t>
            </a:r>
            <a:r>
              <a:rPr lang="ja-JP" altLang="en-US" dirty="0">
                <a:latin typeface="UD デジタル 教科書体 N-R" panose="02020400000000000000" pitchFamily="17" charset="-128"/>
                <a:ea typeface="UD デジタル 教科書体 N-R" panose="02020400000000000000" pitchFamily="17" charset="-128"/>
              </a:rPr>
              <a:t>、太字部分</a:t>
            </a:r>
            <a:r>
              <a:rPr lang="ja-JP" altLang="ja-JP"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この</a:t>
            </a:r>
            <a:r>
              <a:rPr lang="en-AU" altLang="ja-JP" dirty="0">
                <a:latin typeface="UD デジタル 教科書体 N-R" panose="02020400000000000000" pitchFamily="17" charset="-128"/>
                <a:ea typeface="UD デジタル 教科書体 N-R" panose="02020400000000000000" pitchFamily="17" charset="-128"/>
              </a:rPr>
              <a:t>172</a:t>
            </a:r>
            <a:r>
              <a:rPr lang="ja-JP" altLang="ja-JP" dirty="0">
                <a:latin typeface="UD デジタル 教科書体 N-R" panose="02020400000000000000" pitchFamily="17" charset="-128"/>
                <a:ea typeface="UD デジタル 教科書体 N-R" panose="02020400000000000000" pitchFamily="17" charset="-128"/>
              </a:rPr>
              <a:t>字の中には「離」「瞬」「魔」</a:t>
            </a:r>
            <a:r>
              <a:rPr lang="ja-JP" altLang="en-US" dirty="0">
                <a:latin typeface="UD デジタル 教科書体 N-R" panose="02020400000000000000" pitchFamily="17" charset="-128"/>
                <a:ea typeface="UD デジタル 教科書体 N-R" panose="02020400000000000000" pitchFamily="17" charset="-128"/>
              </a:rPr>
              <a:t>などの</a:t>
            </a:r>
            <a:r>
              <a:rPr lang="ja-JP" altLang="ja-JP" dirty="0">
                <a:latin typeface="UD デジタル 教科書体 N-R" panose="02020400000000000000" pitchFamily="17" charset="-128"/>
                <a:ea typeface="UD デジタル 教科書体 N-R" panose="02020400000000000000" pitchFamily="17" charset="-128"/>
              </a:rPr>
              <a:t>複雑な字も</a:t>
            </a:r>
            <a:endParaRPr lang="en-US" altLang="ja-JP" dirty="0">
              <a:latin typeface="UD デジタル 教科書体 N-R" panose="02020400000000000000" pitchFamily="17" charset="-128"/>
              <a:ea typeface="UD デジタル 教科書体 N-R" panose="02020400000000000000" pitchFamily="17" charset="-128"/>
            </a:endParaRPr>
          </a:p>
          <a:p>
            <a:r>
              <a:rPr lang="ja-JP" altLang="ja-JP" dirty="0">
                <a:latin typeface="UD デジタル 教科書体 N-R" panose="02020400000000000000" pitchFamily="17" charset="-128"/>
                <a:ea typeface="UD デジタル 教科書体 N-R" panose="02020400000000000000" pitchFamily="17" charset="-128"/>
              </a:rPr>
              <a:t>頻度は社会的ニーズを反映</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高頻度の字や語</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は</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重要</a:t>
            </a:r>
            <a:endParaRPr lang="en-US" altLang="ja-JP" dirty="0">
              <a:solidFill>
                <a:schemeClr val="accent1"/>
              </a:solidFill>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理解と産出を分け</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ある段階では理解できれば書けなくても</a:t>
            </a:r>
            <a:r>
              <a:rPr lang="ja-JP" altLang="en-US" dirty="0">
                <a:latin typeface="UD デジタル 教科書体 N-R" panose="02020400000000000000" pitchFamily="17" charset="-128"/>
                <a:ea typeface="UD デジタル 教科書体 N-R" panose="02020400000000000000" pitchFamily="17" charset="-128"/>
              </a:rPr>
              <a:t>　</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50000"/>
              </a:lnSpc>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よい</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といった指導も必要</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3037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8295D-D71A-46F3-8EF7-FC3F98318DFA}"/>
              </a:ext>
            </a:extLst>
          </p:cNvPr>
          <p:cNvSpPr>
            <a:spLocks noGrp="1"/>
          </p:cNvSpPr>
          <p:nvPr>
            <p:ph type="title"/>
          </p:nvPr>
        </p:nvSpPr>
        <p:spPr>
          <a:xfrm>
            <a:off x="831850" y="1709738"/>
            <a:ext cx="10515600" cy="2224087"/>
          </a:xfrm>
        </p:spPr>
        <p:txBody>
          <a:bodyPr/>
          <a:lstStyle/>
          <a:p>
            <a:r>
              <a:rPr lang="en-US" altLang="ja-JP" dirty="0">
                <a:latin typeface="UD デジタル 教科書体 N-B" panose="02020700000000000000" pitchFamily="17" charset="-128"/>
                <a:ea typeface="UD デジタル 教科書体 N-B" panose="02020700000000000000" pitchFamily="17" charset="-128"/>
              </a:rPr>
              <a:t>1. </a:t>
            </a:r>
            <a:r>
              <a:rPr lang="ja-JP" altLang="en-US" dirty="0">
                <a:latin typeface="UD デジタル 教科書体 N-B" panose="02020700000000000000" pitchFamily="17" charset="-128"/>
                <a:ea typeface="UD デジタル 教科書体 N-B" panose="02020700000000000000" pitchFamily="17" charset="-128"/>
              </a:rPr>
              <a:t>はじめに</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10" name="直角三角形 9">
            <a:extLst>
              <a:ext uri="{FF2B5EF4-FFF2-40B4-BE49-F238E27FC236}">
                <a16:creationId xmlns:a16="http://schemas.microsoft.com/office/drawing/2014/main" id="{C090ED18-440B-5E4D-A7B5-C0C0D081ADDB}"/>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直角三角形 10">
            <a:extLst>
              <a:ext uri="{FF2B5EF4-FFF2-40B4-BE49-F238E27FC236}">
                <a16:creationId xmlns:a16="http://schemas.microsoft.com/office/drawing/2014/main" id="{69D5310D-4627-144D-A04F-47A4E8DD79DD}"/>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プレースホルダー 12">
            <a:extLst>
              <a:ext uri="{FF2B5EF4-FFF2-40B4-BE49-F238E27FC236}">
                <a16:creationId xmlns:a16="http://schemas.microsoft.com/office/drawing/2014/main" id="{EB9DC31D-039E-A349-98AB-4DECAD298EE3}"/>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649144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コンテンツ プレースホルダー 9">
            <a:extLst>
              <a:ext uri="{FF2B5EF4-FFF2-40B4-BE49-F238E27FC236}">
                <a16:creationId xmlns:a16="http://schemas.microsoft.com/office/drawing/2014/main" id="{CED84128-219F-964A-96F0-36B654784D0E}"/>
              </a:ext>
            </a:extLst>
          </p:cNvPr>
          <p:cNvSpPr>
            <a:spLocks noGrp="1"/>
          </p:cNvSpPr>
          <p:nvPr>
            <p:ph idx="1"/>
          </p:nvPr>
        </p:nvSpPr>
        <p:spPr>
          <a:xfrm>
            <a:off x="838200" y="1776248"/>
            <a:ext cx="10515600" cy="4831815"/>
          </a:xfrm>
        </p:spPr>
        <p:txBody>
          <a:bodyPr>
            <a:normAutofit fontScale="92500" lnSpcReduction="20000"/>
          </a:bodyPr>
          <a:lstStyle/>
          <a:p>
            <a:pPr marL="0" indent="0">
              <a:buNone/>
            </a:pPr>
            <a:r>
              <a:rPr lang="ja-JP" altLang="ja-JP" sz="2400" dirty="0">
                <a:latin typeface="UD デジタル 教科書体 N-R" panose="02020400000000000000" pitchFamily="17" charset="-128"/>
                <a:ea typeface="UD デジタル 教科書体 N-R" panose="02020400000000000000" pitchFamily="17" charset="-128"/>
              </a:rPr>
              <a:t>表</a:t>
            </a:r>
            <a:r>
              <a:rPr lang="en-AU" altLang="ja-JP" sz="2400" dirty="0">
                <a:latin typeface="UD デジタル 教科書体 N-R" panose="02020400000000000000" pitchFamily="17" charset="-128"/>
                <a:ea typeface="UD デジタル 教科書体 N-R" panose="02020400000000000000" pitchFamily="17" charset="-128"/>
              </a:rPr>
              <a:t>1</a:t>
            </a:r>
            <a:r>
              <a:rPr lang="en-US" altLang="ja-JP" sz="2400" dirty="0">
                <a:latin typeface="UD デジタル 教科書体 N-R" panose="02020400000000000000" pitchFamily="17" charset="-128"/>
                <a:ea typeface="UD デジタル 教科書体 N-R" panose="02020400000000000000" pitchFamily="17" charset="-128"/>
              </a:rPr>
              <a:t> </a:t>
            </a:r>
            <a:r>
              <a:rPr lang="ja-JP" altLang="en-US" sz="2400" dirty="0">
                <a:latin typeface="UD デジタル 教科書体 N-R" panose="02020400000000000000" pitchFamily="17" charset="-128"/>
                <a:ea typeface="UD デジタル 教科書体 N-R" panose="02020400000000000000" pitchFamily="17" charset="-128"/>
              </a:rPr>
              <a:t>  </a:t>
            </a:r>
            <a:r>
              <a:rPr lang="ja-JP" altLang="ja-JP" sz="2400" dirty="0">
                <a:latin typeface="UD デジタル 教科書体 N-R" panose="02020400000000000000" pitchFamily="17" charset="-128"/>
                <a:ea typeface="UD デジタル 教科書体 N-R" panose="02020400000000000000" pitchFamily="17" charset="-128"/>
              </a:rPr>
              <a:t>頻度レベル別および旧日本語能力試験漢字級別の漢字数の分布</a:t>
            </a:r>
            <a:r>
              <a:rPr lang="ja-JP" altLang="ja-JP" sz="2200" dirty="0">
                <a:latin typeface="UD デジタル 教科書体 N-R" panose="02020400000000000000" pitchFamily="17" charset="-128"/>
                <a:ea typeface="UD デジタル 教科書体 N-R" panose="02020400000000000000" pitchFamily="17" charset="-128"/>
              </a:rPr>
              <a:t>（注</a:t>
            </a:r>
            <a:r>
              <a:rPr lang="en-AU" altLang="ja-JP" sz="2200" dirty="0">
                <a:latin typeface="UD デジタル 教科書体 N-R" panose="02020400000000000000" pitchFamily="17" charset="-128"/>
                <a:ea typeface="UD デジタル 教科書体 N-R" panose="02020400000000000000" pitchFamily="17" charset="-128"/>
              </a:rPr>
              <a:t>1</a:t>
            </a:r>
            <a:r>
              <a:rPr lang="ja-JP" altLang="ja-JP" sz="2200" dirty="0">
                <a:latin typeface="UD デジタル 教科書体 N-R" panose="02020400000000000000" pitchFamily="17" charset="-128"/>
                <a:ea typeface="UD デジタル 教科書体 N-R" panose="02020400000000000000" pitchFamily="17" charset="-128"/>
              </a:rPr>
              <a:t>）</a:t>
            </a:r>
          </a:p>
          <a:p>
            <a:endParaRPr lang="en-US" altLang="ja-JP" dirty="0">
              <a:latin typeface="UD デジタル 教科書体 N-R" panose="02020400000000000000" pitchFamily="17" charset="-128"/>
              <a:ea typeface="UD デジタル 教科書体 N-R" panose="02020400000000000000" pitchFamily="17" charset="-128"/>
            </a:endParaRPr>
          </a:p>
          <a:p>
            <a:endParaRPr lang="en-US" altLang="ja-JP" dirty="0">
              <a:latin typeface="UD デジタル 教科書体 N-R" panose="02020400000000000000" pitchFamily="17" charset="-128"/>
              <a:ea typeface="UD デジタル 教科書体 N-R" panose="02020400000000000000" pitchFamily="17" charset="-128"/>
            </a:endParaRPr>
          </a:p>
          <a:p>
            <a:endParaRPr lang="en-US" altLang="ja-JP" dirty="0">
              <a:latin typeface="UD デジタル 教科書体 N-R" panose="02020400000000000000" pitchFamily="17" charset="-128"/>
              <a:ea typeface="UD デジタル 教科書体 N-R" panose="02020400000000000000" pitchFamily="17" charset="-128"/>
            </a:endParaRPr>
          </a:p>
          <a:p>
            <a:endParaRPr lang="en-US" altLang="ja-JP" dirty="0">
              <a:latin typeface="UD デジタル 教科書体 N-R" panose="02020400000000000000" pitchFamily="17" charset="-128"/>
              <a:ea typeface="UD デジタル 教科書体 N-R" panose="02020400000000000000" pitchFamily="17" charset="-128"/>
            </a:endParaRPr>
          </a:p>
          <a:p>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sz="2000"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sz="2000"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sz="1800"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sz="1800"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sz="1700"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sz="1700"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sz="1700" dirty="0">
                <a:latin typeface="UD デジタル 教科書体 N-R" panose="02020400000000000000" pitchFamily="17" charset="-128"/>
                <a:ea typeface="UD デジタル 教科書体 N-R" panose="02020400000000000000" pitchFamily="17" charset="-128"/>
              </a:rPr>
              <a:t>注１：松下（</a:t>
            </a:r>
            <a:r>
              <a:rPr lang="en-AU" altLang="ja-JP" sz="1700" dirty="0">
                <a:latin typeface="UD デジタル 教科書体 N-R" panose="02020400000000000000" pitchFamily="17" charset="-128"/>
                <a:ea typeface="UD デジタル 教科書体 N-R" panose="02020400000000000000" pitchFamily="17" charset="-128"/>
              </a:rPr>
              <a:t>2014</a:t>
            </a:r>
            <a:r>
              <a:rPr lang="ja-JP" altLang="ja-JP" sz="1700" dirty="0">
                <a:latin typeface="UD デジタル 教科書体 N-R" panose="02020400000000000000" pitchFamily="17" charset="-128"/>
                <a:ea typeface="UD デジタル 教科書体 N-R" panose="02020400000000000000" pitchFamily="17" charset="-128"/>
              </a:rPr>
              <a:t>）をもとに</a:t>
            </a:r>
            <a:r>
              <a:rPr lang="en-AU" altLang="ja-JP" sz="1700" dirty="0">
                <a:latin typeface="UD デジタル 教科書体 N-R" panose="02020400000000000000" pitchFamily="17" charset="-128"/>
                <a:ea typeface="UD デジタル 教科書体 N-R" panose="02020400000000000000" pitchFamily="17" charset="-128"/>
              </a:rPr>
              <a:t>Matsushita (2012) Table 6-2</a:t>
            </a:r>
            <a:r>
              <a:rPr lang="ja-JP" altLang="ja-JP" sz="1700" dirty="0">
                <a:latin typeface="UD デジタル 教科書体 N-R" panose="02020400000000000000" pitchFamily="17" charset="-128"/>
                <a:ea typeface="UD デジタル 教科書体 N-R" panose="02020400000000000000" pitchFamily="17" charset="-128"/>
              </a:rPr>
              <a:t>と同様の表を再作表</a:t>
            </a:r>
          </a:p>
          <a:p>
            <a:pPr marL="0" indent="0">
              <a:buNone/>
            </a:pPr>
            <a:r>
              <a:rPr lang="ja-JP" altLang="ja-JP" sz="1700" dirty="0">
                <a:latin typeface="UD デジタル 教科書体 N-R" panose="02020400000000000000" pitchFamily="17" charset="-128"/>
                <a:ea typeface="UD デジタル 教科書体 N-R" panose="02020400000000000000" pitchFamily="17" charset="-128"/>
              </a:rPr>
              <a:t>注２：記号「々」も含む</a:t>
            </a:r>
          </a:p>
        </p:txBody>
      </p:sp>
      <p:graphicFrame>
        <p:nvGraphicFramePr>
          <p:cNvPr id="8" name="表 7">
            <a:extLst>
              <a:ext uri="{FF2B5EF4-FFF2-40B4-BE49-F238E27FC236}">
                <a16:creationId xmlns:a16="http://schemas.microsoft.com/office/drawing/2014/main" id="{273B0632-8FCF-A147-A588-4FD9EF6A0CB6}"/>
              </a:ext>
            </a:extLst>
          </p:cNvPr>
          <p:cNvGraphicFramePr>
            <a:graphicFrameLocks noGrp="1"/>
          </p:cNvGraphicFramePr>
          <p:nvPr>
            <p:extLst>
              <p:ext uri="{D42A27DB-BD31-4B8C-83A1-F6EECF244321}">
                <p14:modId xmlns:p14="http://schemas.microsoft.com/office/powerpoint/2010/main" val="585758068"/>
              </p:ext>
            </p:extLst>
          </p:nvPr>
        </p:nvGraphicFramePr>
        <p:xfrm>
          <a:off x="1100303" y="2435576"/>
          <a:ext cx="9381794" cy="3513157"/>
        </p:xfrm>
        <a:graphic>
          <a:graphicData uri="http://schemas.openxmlformats.org/drawingml/2006/table">
            <a:tbl>
              <a:tblPr firstRow="1" firstCol="1" bandRow="1">
                <a:tableStyleId>{5940675A-B579-460E-94D1-54222C63F5DA}</a:tableStyleId>
              </a:tblPr>
              <a:tblGrid>
                <a:gridCol w="313442">
                  <a:extLst>
                    <a:ext uri="{9D8B030D-6E8A-4147-A177-3AD203B41FA5}">
                      <a16:colId xmlns:a16="http://schemas.microsoft.com/office/drawing/2014/main" val="3675941073"/>
                    </a:ext>
                  </a:extLst>
                </a:gridCol>
                <a:gridCol w="1760227">
                  <a:extLst>
                    <a:ext uri="{9D8B030D-6E8A-4147-A177-3AD203B41FA5}">
                      <a16:colId xmlns:a16="http://schemas.microsoft.com/office/drawing/2014/main" val="2756385090"/>
                    </a:ext>
                  </a:extLst>
                </a:gridCol>
                <a:gridCol w="469317">
                  <a:extLst>
                    <a:ext uri="{9D8B030D-6E8A-4147-A177-3AD203B41FA5}">
                      <a16:colId xmlns:a16="http://schemas.microsoft.com/office/drawing/2014/main" val="3288636739"/>
                    </a:ext>
                  </a:extLst>
                </a:gridCol>
                <a:gridCol w="863795">
                  <a:extLst>
                    <a:ext uri="{9D8B030D-6E8A-4147-A177-3AD203B41FA5}">
                      <a16:colId xmlns:a16="http://schemas.microsoft.com/office/drawing/2014/main" val="3103838219"/>
                    </a:ext>
                  </a:extLst>
                </a:gridCol>
                <a:gridCol w="863795">
                  <a:extLst>
                    <a:ext uri="{9D8B030D-6E8A-4147-A177-3AD203B41FA5}">
                      <a16:colId xmlns:a16="http://schemas.microsoft.com/office/drawing/2014/main" val="3232525707"/>
                    </a:ext>
                  </a:extLst>
                </a:gridCol>
                <a:gridCol w="863795">
                  <a:extLst>
                    <a:ext uri="{9D8B030D-6E8A-4147-A177-3AD203B41FA5}">
                      <a16:colId xmlns:a16="http://schemas.microsoft.com/office/drawing/2014/main" val="2609473339"/>
                    </a:ext>
                  </a:extLst>
                </a:gridCol>
                <a:gridCol w="863795">
                  <a:extLst>
                    <a:ext uri="{9D8B030D-6E8A-4147-A177-3AD203B41FA5}">
                      <a16:colId xmlns:a16="http://schemas.microsoft.com/office/drawing/2014/main" val="3547020614"/>
                    </a:ext>
                  </a:extLst>
                </a:gridCol>
                <a:gridCol w="327729">
                  <a:extLst>
                    <a:ext uri="{9D8B030D-6E8A-4147-A177-3AD203B41FA5}">
                      <a16:colId xmlns:a16="http://schemas.microsoft.com/office/drawing/2014/main" val="3787983123"/>
                    </a:ext>
                  </a:extLst>
                </a:gridCol>
                <a:gridCol w="780948">
                  <a:extLst>
                    <a:ext uri="{9D8B030D-6E8A-4147-A177-3AD203B41FA5}">
                      <a16:colId xmlns:a16="http://schemas.microsoft.com/office/drawing/2014/main" val="1078112062"/>
                    </a:ext>
                  </a:extLst>
                </a:gridCol>
                <a:gridCol w="327729">
                  <a:extLst>
                    <a:ext uri="{9D8B030D-6E8A-4147-A177-3AD203B41FA5}">
                      <a16:colId xmlns:a16="http://schemas.microsoft.com/office/drawing/2014/main" val="3011727318"/>
                    </a:ext>
                  </a:extLst>
                </a:gridCol>
                <a:gridCol w="934946">
                  <a:extLst>
                    <a:ext uri="{9D8B030D-6E8A-4147-A177-3AD203B41FA5}">
                      <a16:colId xmlns:a16="http://schemas.microsoft.com/office/drawing/2014/main" val="1674035455"/>
                    </a:ext>
                  </a:extLst>
                </a:gridCol>
                <a:gridCol w="241075">
                  <a:extLst>
                    <a:ext uri="{9D8B030D-6E8A-4147-A177-3AD203B41FA5}">
                      <a16:colId xmlns:a16="http://schemas.microsoft.com/office/drawing/2014/main" val="2134304722"/>
                    </a:ext>
                  </a:extLst>
                </a:gridCol>
                <a:gridCol w="771201">
                  <a:extLst>
                    <a:ext uri="{9D8B030D-6E8A-4147-A177-3AD203B41FA5}">
                      <a16:colId xmlns:a16="http://schemas.microsoft.com/office/drawing/2014/main" val="1154365777"/>
                    </a:ext>
                  </a:extLst>
                </a:gridCol>
              </a:tblGrid>
              <a:tr h="271500">
                <a:tc rowSpan="2">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2">
                  <a:txBody>
                    <a:bodyPr/>
                    <a:lstStyle/>
                    <a:p>
                      <a:pPr algn="ctr">
                        <a:lnSpc>
                          <a:spcPct val="100000"/>
                        </a:lnSpc>
                        <a:spcAft>
                          <a:spcPts val="0"/>
                        </a:spcAft>
                      </a:pPr>
                      <a:r>
                        <a:rPr lang="ja-JP" sz="2000" dirty="0">
                          <a:effectLst/>
                          <a:latin typeface="UD デジタル 教科書体 N-R" panose="02020400000000000000" pitchFamily="17" charset="-128"/>
                          <a:ea typeface="UD デジタル 教科書体 N-R" panose="02020400000000000000" pitchFamily="17" charset="-128"/>
                        </a:rPr>
                        <a:t>漢字頻度</a:t>
                      </a:r>
                    </a:p>
                    <a:p>
                      <a:pPr algn="ctr">
                        <a:lnSpc>
                          <a:spcPct val="100000"/>
                        </a:lnSpc>
                        <a:spcAft>
                          <a:spcPts val="0"/>
                        </a:spcAft>
                      </a:pPr>
                      <a:r>
                        <a:rPr lang="ja-JP" sz="2000" dirty="0">
                          <a:effectLst/>
                          <a:latin typeface="UD デジタル 教科書体 N-R" panose="02020400000000000000" pitchFamily="17" charset="-128"/>
                          <a:ea typeface="UD デジタル 教科書体 N-R" panose="02020400000000000000" pitchFamily="17" charset="-128"/>
                        </a:rPr>
                        <a:t>順位</a:t>
                      </a: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gridSpan="4">
                  <a:txBody>
                    <a:bodyPr/>
                    <a:lstStyle/>
                    <a:p>
                      <a:pPr algn="ctr">
                        <a:lnSpc>
                          <a:spcPts val="1400"/>
                        </a:lnSpc>
                        <a:spcAft>
                          <a:spcPts val="0"/>
                        </a:spcAft>
                      </a:pPr>
                      <a:r>
                        <a:rPr lang="ja-JP" sz="2000" dirty="0">
                          <a:effectLst/>
                          <a:latin typeface="UD デジタル 教科書体 N-R" panose="02020400000000000000" pitchFamily="17" charset="-128"/>
                          <a:ea typeface="UD デジタル 教科書体 N-R" panose="02020400000000000000" pitchFamily="17" charset="-128"/>
                        </a:rPr>
                        <a:t>旧日本語能力試験級</a:t>
                      </a:r>
                    </a:p>
                  </a:txBody>
                  <a:tcPr marL="62865" marR="62865" marT="0" marB="0" anchor="ctr">
                    <a:lnL w="12700" cmpd="sng">
                      <a:noFill/>
                    </a:lnL>
                    <a:lnR w="12700" cmpd="sng">
                      <a:noFill/>
                    </a:lnR>
                    <a:lnT w="12700" cmpd="sng">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2">
                  <a:txBody>
                    <a:bodyPr/>
                    <a:lstStyle/>
                    <a:p>
                      <a:pPr algn="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小計</a:t>
                      </a: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2">
                  <a:txBody>
                    <a:bodyPr/>
                    <a:lstStyle/>
                    <a:p>
                      <a:pPr algn="ctr">
                        <a:lnSpc>
                          <a:spcPct val="100000"/>
                        </a:lnSpc>
                        <a:spcAft>
                          <a:spcPts val="0"/>
                        </a:spcAft>
                      </a:pPr>
                      <a:r>
                        <a:rPr lang="ja-JP" sz="2000" dirty="0">
                          <a:effectLst/>
                          <a:latin typeface="UD デジタル 教科書体 N-R" panose="02020400000000000000" pitchFamily="17" charset="-128"/>
                          <a:ea typeface="UD デジタル 教科書体 N-R" panose="02020400000000000000" pitchFamily="17" charset="-128"/>
                        </a:rPr>
                        <a:t>級外</a:t>
                      </a:r>
                    </a:p>
                    <a:p>
                      <a:pPr algn="ctr">
                        <a:lnSpc>
                          <a:spcPct val="100000"/>
                        </a:lnSpc>
                        <a:spcAft>
                          <a:spcPts val="0"/>
                        </a:spcAft>
                      </a:pPr>
                      <a:r>
                        <a:rPr lang="en-US" sz="1600" dirty="0">
                          <a:effectLst/>
                          <a:latin typeface="UD デジタル 教科書体 N-R" panose="02020400000000000000" pitchFamily="17" charset="-128"/>
                          <a:ea typeface="UD デジタル 教科書体 N-R" panose="02020400000000000000" pitchFamily="17" charset="-128"/>
                        </a:rPr>
                        <a:t>(</a:t>
                      </a:r>
                      <a:r>
                        <a:rPr lang="ja-JP" sz="1600" dirty="0">
                          <a:effectLst/>
                          <a:latin typeface="UD デジタル 教科書体 N-R" panose="02020400000000000000" pitchFamily="17" charset="-128"/>
                          <a:ea typeface="UD デジタル 教科書体 N-R" panose="02020400000000000000" pitchFamily="17" charset="-128"/>
                        </a:rPr>
                        <a:t>注２</a:t>
                      </a:r>
                      <a:r>
                        <a:rPr lang="en-US" sz="1600" dirty="0">
                          <a:effectLst/>
                          <a:latin typeface="UD デジタル 教科書体 N-R" panose="02020400000000000000" pitchFamily="17" charset="-128"/>
                          <a:ea typeface="UD デジタル 教科書体 N-R" panose="02020400000000000000" pitchFamily="17" charset="-128"/>
                        </a:rPr>
                        <a:t>)</a:t>
                      </a:r>
                      <a:endParaRPr lang="ja-JP" sz="16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2">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合計</a:t>
                      </a: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2369331"/>
                  </a:ext>
                </a:extLst>
              </a:tr>
              <a:tr h="530255">
                <a:tc vMerge="1">
                  <a:txBody>
                    <a:bodyPr/>
                    <a:lstStyle/>
                    <a:p>
                      <a:endParaRPr kumimoji="1" lang="ja-JP" altLang="en-US"/>
                    </a:p>
                  </a:txBody>
                  <a:tcPr/>
                </a:tc>
                <a:tc vMerge="1">
                  <a:txBody>
                    <a:bodyPr/>
                    <a:lstStyle/>
                    <a:p>
                      <a:endParaRPr kumimoji="1" lang="ja-JP" altLang="en-US"/>
                    </a:p>
                  </a:txBody>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4</a:t>
                      </a:r>
                      <a:r>
                        <a:rPr lang="ja-JP" sz="2000">
                          <a:effectLst/>
                          <a:latin typeface="UD デジタル 教科書体 N-R" panose="02020400000000000000" pitchFamily="17" charset="-128"/>
                          <a:ea typeface="UD デジタル 教科書体 N-R" panose="02020400000000000000" pitchFamily="17" charset="-128"/>
                        </a:rPr>
                        <a:t>級</a:t>
                      </a:r>
                    </a:p>
                  </a:txBody>
                  <a:tcPr marL="62865" marR="62865" marT="0" marB="0" anchor="ctr">
                    <a:lnL w="12700" cmpd="sng">
                      <a:noFill/>
                    </a:lnL>
                    <a:lnR w="12700" cmpd="sng">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3</a:t>
                      </a:r>
                      <a:r>
                        <a:rPr lang="ja-JP" sz="2000">
                          <a:effectLst/>
                          <a:latin typeface="UD デジタル 教科書体 N-R" panose="02020400000000000000" pitchFamily="17" charset="-128"/>
                          <a:ea typeface="UD デジタル 教科書体 N-R" panose="02020400000000000000" pitchFamily="17" charset="-128"/>
                        </a:rPr>
                        <a:t>級</a:t>
                      </a:r>
                    </a:p>
                  </a:txBody>
                  <a:tcPr marL="62865" marR="62865" marT="0" marB="0" anchor="ctr">
                    <a:lnL w="12700" cmpd="sng">
                      <a:noFill/>
                    </a:lnL>
                    <a:lnR w="12700" cmpd="sng">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2</a:t>
                      </a:r>
                      <a:r>
                        <a:rPr lang="ja-JP" sz="2000">
                          <a:effectLst/>
                          <a:latin typeface="UD デジタル 教科書体 N-R" panose="02020400000000000000" pitchFamily="17" charset="-128"/>
                          <a:ea typeface="UD デジタル 教科書体 N-R" panose="02020400000000000000" pitchFamily="17" charset="-128"/>
                        </a:rPr>
                        <a:t>級</a:t>
                      </a:r>
                    </a:p>
                  </a:txBody>
                  <a:tcPr marL="62865" marR="62865" marT="0" marB="0" anchor="ctr">
                    <a:lnL w="12700" cmpd="sng">
                      <a:noFill/>
                    </a:lnL>
                    <a:lnR w="12700" cmpd="sng">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a:t>
                      </a:r>
                      <a:r>
                        <a:rPr lang="ja-JP" sz="2000">
                          <a:effectLst/>
                          <a:latin typeface="UD デジタル 教科書体 N-R" panose="02020400000000000000" pitchFamily="17" charset="-128"/>
                          <a:ea typeface="UD デジタル 教科書体 N-R" panose="02020400000000000000" pitchFamily="17" charset="-128"/>
                        </a:rPr>
                        <a:t>級</a:t>
                      </a:r>
                    </a:p>
                  </a:txBody>
                  <a:tcPr marL="62865" marR="62865" marT="0" marB="0" anchor="ctr">
                    <a:lnL w="12700" cmpd="sng">
                      <a:noFill/>
                    </a:lnL>
                    <a:lnR w="12700" cmpd="sng">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endParaRPr kumimoji="1" lang="ja-JP" altLang="en-US"/>
                    </a:p>
                  </a:txBody>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endParaRPr kumimoji="1" lang="ja-JP" altLang="en-US"/>
                    </a:p>
                  </a:txBody>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endParaRPr kumimoji="1" lang="ja-JP" altLang="en-US"/>
                    </a:p>
                  </a:txBody>
                  <a:tcPr/>
                </a:tc>
                <a:extLst>
                  <a:ext uri="{0D108BD9-81ED-4DB2-BD59-A6C34878D82A}">
                    <a16:rowId xmlns:a16="http://schemas.microsoft.com/office/drawing/2014/main" val="533004229"/>
                  </a:ext>
                </a:extLst>
              </a:tr>
              <a:tr h="421793">
                <a:tc>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1-100</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46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36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18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100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100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88575954"/>
                  </a:ext>
                </a:extLst>
              </a:tr>
              <a:tr h="421793">
                <a:tc>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101-300</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34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58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104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B" panose="02020700000000000000" pitchFamily="17" charset="-128"/>
                          <a:ea typeface="UD デジタル 教科書体 N-B" panose="02020700000000000000" pitchFamily="17" charset="-128"/>
                        </a:rPr>
                        <a:t>3</a:t>
                      </a:r>
                      <a:r>
                        <a:rPr lang="en-US" sz="2000" dirty="0">
                          <a:effectLst/>
                          <a:latin typeface="UD デジタル 教科書体 N-R" panose="02020400000000000000" pitchFamily="17" charset="-128"/>
                          <a:ea typeface="UD デジタル 教科書体 N-R" panose="02020400000000000000" pitchFamily="17" charset="-128"/>
                        </a:rPr>
                        <a:t>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199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B" panose="02020700000000000000" pitchFamily="17" charset="-128"/>
                          <a:ea typeface="UD デジタル 教科書体 N-B" panose="02020700000000000000" pitchFamily="17" charset="-128"/>
                        </a:rPr>
                        <a:t>1</a:t>
                      </a:r>
                      <a:r>
                        <a:rPr lang="en-US" sz="2000" dirty="0">
                          <a:effectLst/>
                          <a:latin typeface="UD デジタル 教科書体 N-R" panose="02020400000000000000" pitchFamily="17" charset="-128"/>
                          <a:ea typeface="UD デジタル 教科書体 N-R" panose="02020400000000000000" pitchFamily="17" charset="-128"/>
                        </a:rPr>
                        <a:t>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200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5692417"/>
                  </a:ext>
                </a:extLst>
              </a:tr>
              <a:tr h="421793">
                <a:tc>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301-1,000</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23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76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433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b="1" dirty="0">
                          <a:effectLst/>
                          <a:latin typeface="UD デジタル 教科書体 N-B" panose="02020700000000000000" pitchFamily="17" charset="-128"/>
                          <a:ea typeface="UD デジタル 教科書体 N-B" panose="02020700000000000000" pitchFamily="17" charset="-128"/>
                        </a:rPr>
                        <a:t>166</a:t>
                      </a:r>
                      <a:r>
                        <a:rPr lang="en-US" sz="2000" dirty="0">
                          <a:effectLst/>
                          <a:latin typeface="UD デジタル 教科書体 N-R" panose="02020400000000000000" pitchFamily="17" charset="-128"/>
                          <a:ea typeface="UD デジタル 教科書体 N-R" panose="02020400000000000000" pitchFamily="17" charset="-128"/>
                        </a:rPr>
                        <a:t>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698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B" panose="02020700000000000000" pitchFamily="17" charset="-128"/>
                          <a:ea typeface="UD デジタル 教科書体 N-B" panose="02020700000000000000" pitchFamily="17" charset="-128"/>
                        </a:rPr>
                        <a:t>2</a:t>
                      </a:r>
                      <a:r>
                        <a:rPr lang="en-US" sz="2000" dirty="0">
                          <a:effectLst/>
                          <a:latin typeface="UD デジタル 教科書体 N-R" panose="02020400000000000000" pitchFamily="17" charset="-128"/>
                          <a:ea typeface="UD デジタル 教科書体 N-R" panose="02020400000000000000" pitchFamily="17" charset="-128"/>
                        </a:rPr>
                        <a:t>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700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576469"/>
                  </a:ext>
                </a:extLst>
              </a:tr>
              <a:tr h="421793">
                <a:tc>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1,001-2,000</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12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183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658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853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147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1,000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7459538"/>
                  </a:ext>
                </a:extLst>
              </a:tr>
              <a:tr h="421793">
                <a:tc>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2,001-6,330</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0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0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190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191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4,140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4,331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44406425"/>
                  </a:ext>
                </a:extLst>
              </a:tr>
              <a:tr h="602437">
                <a:tc>
                  <a:txBody>
                    <a:bodyPr/>
                    <a:lstStyle/>
                    <a:p>
                      <a:pPr algn="ct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1400"/>
                        </a:lnSpc>
                        <a:spcAft>
                          <a:spcPts val="0"/>
                        </a:spcAft>
                      </a:pPr>
                      <a:r>
                        <a:rPr lang="ja-JP" sz="2000" dirty="0">
                          <a:effectLst/>
                          <a:latin typeface="UD デジタル 教科書体 N-R" panose="02020400000000000000" pitchFamily="17" charset="-128"/>
                          <a:ea typeface="UD デジタル 教科書体 N-R" panose="02020400000000000000" pitchFamily="17" charset="-128"/>
                        </a:rPr>
                        <a:t>合計</a:t>
                      </a: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103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181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a:effectLst/>
                          <a:latin typeface="UD デジタル 教科書体 N-R" panose="02020400000000000000" pitchFamily="17" charset="-128"/>
                          <a:ea typeface="UD デジタル 教科書体 N-R" panose="02020400000000000000" pitchFamily="17" charset="-128"/>
                        </a:rPr>
                        <a:t>739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1,017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2,041 </a:t>
                      </a:r>
                      <a:endParaRPr lang="ja-JP" sz="200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4,290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ja-JP" sz="2000">
                          <a:effectLst/>
                          <a:latin typeface="UD デジタル 教科書体 N-R" panose="02020400000000000000" pitchFamily="17" charset="-128"/>
                          <a:ea typeface="UD デジタル 教科書体 N-R" panose="02020400000000000000" pitchFamily="17" charset="-128"/>
                        </a:rPr>
                        <a:t>　</a:t>
                      </a:r>
                    </a:p>
                  </a:txBody>
                  <a:tcPr marL="62865" marR="6286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lnSpc>
                          <a:spcPts val="1400"/>
                        </a:lnSpc>
                        <a:spcAft>
                          <a:spcPts val="0"/>
                        </a:spcAft>
                      </a:pPr>
                      <a:r>
                        <a:rPr lang="en-US" sz="2000" dirty="0">
                          <a:effectLst/>
                          <a:latin typeface="UD デジタル 教科書体 N-R" panose="02020400000000000000" pitchFamily="17" charset="-128"/>
                          <a:ea typeface="UD デジタル 教科書体 N-R" panose="02020400000000000000" pitchFamily="17" charset="-128"/>
                        </a:rPr>
                        <a:t>6,331 </a:t>
                      </a:r>
                      <a:endParaRPr lang="ja-JP" sz="2000" dirty="0">
                        <a:effectLst/>
                        <a:latin typeface="UD デジタル 教科書体 N-R" panose="02020400000000000000" pitchFamily="17" charset="-128"/>
                        <a:ea typeface="UD デジタル 教科書体 N-R" panose="02020400000000000000" pitchFamily="17" charset="-128"/>
                      </a:endParaRPr>
                    </a:p>
                  </a:txBody>
                  <a:tcPr marL="62865" marR="62865"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26610190"/>
                  </a:ext>
                </a:extLst>
              </a:tr>
            </a:tbl>
          </a:graphicData>
        </a:graphic>
      </p:graphicFrame>
    </p:spTree>
    <p:extLst>
      <p:ext uri="{BB962C8B-B14F-4D97-AF65-F5344CB8AC3E}">
        <p14:creationId xmlns:p14="http://schemas.microsoft.com/office/powerpoint/2010/main" val="2467697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873125"/>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2.4</a:t>
            </a:r>
            <a:r>
              <a:rPr lang="ja-JP" altLang="en-US" dirty="0">
                <a:latin typeface="UD デジタル 教科書体 N-B" panose="02020700000000000000" pitchFamily="17" charset="-128"/>
                <a:ea typeface="UD デジタル 教科書体 N-B" panose="02020700000000000000" pitchFamily="17" charset="-128"/>
              </a:rPr>
              <a:t>　漢字レベルと語彙レベルの対応</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323976"/>
            <a:ext cx="10182226" cy="5223128"/>
          </a:xfrm>
        </p:spPr>
        <p:txBody>
          <a:bodyPr>
            <a:normAutofit fontScale="92500" lnSpcReduction="10000"/>
          </a:bodyPr>
          <a:lstStyle/>
          <a:p>
            <a:pPr marL="0" indent="0">
              <a:buNone/>
            </a:pPr>
            <a:r>
              <a:rPr lang="ja-JP" altLang="en-US" sz="2200" dirty="0">
                <a:latin typeface="UD デジタル 教科書体 N-R" panose="02020400000000000000" pitchFamily="17" charset="-128"/>
                <a:ea typeface="UD デジタル 教科書体 N-R" panose="02020400000000000000" pitchFamily="17" charset="-128"/>
              </a:rPr>
              <a:t>漢字</a:t>
            </a:r>
            <a:r>
              <a:rPr lang="en-US" altLang="ja-JP" sz="2200" dirty="0">
                <a:latin typeface="UD デジタル 教科書体 N-R" panose="02020400000000000000" pitchFamily="17" charset="-128"/>
                <a:ea typeface="UD デジタル 教科書体 N-R" panose="02020400000000000000" pitchFamily="17" charset="-128"/>
              </a:rPr>
              <a:t>1,000</a:t>
            </a:r>
            <a:r>
              <a:rPr lang="ja-JP" altLang="en-US" sz="2200" dirty="0">
                <a:latin typeface="UD デジタル 教科書体 N-R" panose="02020400000000000000" pitchFamily="17" charset="-128"/>
                <a:ea typeface="UD デジタル 教科書体 N-R" panose="02020400000000000000" pitchFamily="17" charset="-128"/>
              </a:rPr>
              <a:t>字（教育漢字相当＝小学校修了）で中級終了はおおむね妥当だが</a:t>
            </a:r>
            <a:r>
              <a:rPr lang="en-US" altLang="ja-JP" sz="2200" dirty="0">
                <a:latin typeface="UD デジタル 教科書体 N-R" panose="02020400000000000000" pitchFamily="17" charset="-128"/>
                <a:ea typeface="UD デジタル 教科書体 N-R" panose="02020400000000000000" pitchFamily="17" charset="-128"/>
              </a:rPr>
              <a:t>…</a:t>
            </a: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３</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u="sng" dirty="0">
                <a:latin typeface="UD デジタル 教科書体 N-R" panose="02020400000000000000" pitchFamily="17" charset="-128"/>
                <a:ea typeface="UD デジタル 教科書体 N-R" panose="02020400000000000000" pitchFamily="17" charset="-128"/>
              </a:rPr>
              <a:t>高頻度語にも頻度順位の低い漢字が使われる</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①</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ある漢字が一つの語に集中して使われる</a:t>
            </a:r>
            <a:r>
              <a:rPr lang="ja-JP" altLang="ja-JP" dirty="0">
                <a:latin typeface="UD デジタル 教科書体 N-R" panose="02020400000000000000" pitchFamily="17" charset="-128"/>
                <a:ea typeface="UD デジタル 教科書体 N-R" panose="02020400000000000000" pitchFamily="17" charset="-128"/>
              </a:rPr>
              <a:t>場合</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「距離」の「距」</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「雰囲気」の「雰」</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「洗濯」の「濯」など</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a:t>
            </a:r>
            <a:r>
              <a:rPr lang="ja-JP" altLang="ja-JP" dirty="0">
                <a:latin typeface="UD デジタル 教科書体 N-R" panose="02020400000000000000" pitchFamily="17" charset="-128"/>
                <a:ea typeface="UD デジタル 教科書体 N-R" panose="02020400000000000000" pitchFamily="17" charset="-128"/>
              </a:rPr>
              <a:t>単漢字で学ぶ意義は薄く</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語として学習すればよい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ja-JP" u="sng" dirty="0">
                <a:latin typeface="UD デジタル 教科書体 N-R" panose="02020400000000000000" pitchFamily="17" charset="-128"/>
                <a:ea typeface="UD デジタル 教科書体 N-R" panose="02020400000000000000" pitchFamily="17" charset="-128"/>
              </a:rPr>
              <a:t>高頻度漢字を学習すれば高頻度語をカバーできるように</a:t>
            </a:r>
            <a:r>
              <a:rPr lang="ja-JP" altLang="en-US" u="sng" dirty="0">
                <a:latin typeface="UD デジタル 教科書体 N-R" panose="02020400000000000000" pitchFamily="17" charset="-128"/>
                <a:ea typeface="UD デジタル 教科書体 N-R" panose="02020400000000000000" pitchFamily="17" charset="-128"/>
              </a:rPr>
              <a:t>なる</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② </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漢字で書くこともあるが仮名で書くことも多い</a:t>
            </a:r>
            <a:r>
              <a:rPr lang="ja-JP" altLang="ja-JP" dirty="0">
                <a:latin typeface="UD デジタル 教科書体 N-R" panose="02020400000000000000" pitchFamily="17" charset="-128"/>
                <a:ea typeface="UD デジタル 教科書体 N-R" panose="02020400000000000000" pitchFamily="17" charset="-128"/>
              </a:rPr>
              <a:t>という</a:t>
            </a:r>
            <a:r>
              <a:rPr lang="ja-JP" altLang="en-US" dirty="0">
                <a:latin typeface="UD デジタル 教科書体 N-R" panose="02020400000000000000" pitchFamily="17" charset="-128"/>
                <a:ea typeface="UD デジタル 教科書体 N-R" panose="02020400000000000000" pitchFamily="17" charset="-128"/>
              </a:rPr>
              <a:t>場合</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「駄目」「奴」「嘘」「挨拶」「喧嘩」「凄い」「即ち」「只」「是非」など</a:t>
            </a:r>
            <a:r>
              <a:rPr lang="ja-JP" altLang="en-US" dirty="0">
                <a:latin typeface="UD デジタル 教科書体 N-R" panose="02020400000000000000" pitchFamily="17" charset="-128"/>
                <a:ea typeface="UD デジタル 教科書体 N-R" panose="02020400000000000000" pitchFamily="17" charset="-128"/>
              </a:rPr>
              <a:t>　</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0413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AU" altLang="ja-JP" dirty="0">
                <a:latin typeface="UD デジタル 教科書体 N-B" panose="02020700000000000000" pitchFamily="17" charset="-128"/>
                <a:ea typeface="UD デジタル 教科書体 N-B" panose="02020700000000000000" pitchFamily="17" charset="-128"/>
              </a:rPr>
              <a:t>2.5</a:t>
            </a:r>
            <a:r>
              <a:rPr lang="ja-JP" altLang="ja-JP" dirty="0">
                <a:latin typeface="UD デジタル 教科書体 N-B" panose="02020700000000000000" pitchFamily="17" charset="-128"/>
                <a:ea typeface="UD デジタル 教科書体 N-B" panose="02020700000000000000" pitchFamily="17" charset="-128"/>
              </a:rPr>
              <a:t>　中級の語彙学習をどう構想するか</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199" y="1825624"/>
            <a:ext cx="10829925" cy="4721479"/>
          </a:xfrm>
        </p:spPr>
        <p:txBody>
          <a:bodyPr>
            <a:normAutofit lnSpcReduction="10000"/>
          </a:bodyPr>
          <a:lstStyle/>
          <a:p>
            <a:pPr marL="0" indent="0">
              <a:buNone/>
            </a:pPr>
            <a:r>
              <a:rPr lang="ja-JP" altLang="en-US" u="sng" dirty="0">
                <a:latin typeface="UD デジタル 教科書体 N-R" panose="02020400000000000000" pitchFamily="17" charset="-128"/>
                <a:ea typeface="UD デジタル 教科書体 N-R" panose="02020400000000000000" pitchFamily="17" charset="-128"/>
              </a:rPr>
              <a:t>（漢字）</a:t>
            </a:r>
            <a:r>
              <a:rPr lang="ja-JP" altLang="ja-JP" u="sng" dirty="0">
                <a:latin typeface="UD デジタル 教科書体 N-R" panose="02020400000000000000" pitchFamily="17" charset="-128"/>
                <a:ea typeface="UD デジタル 教科書体 N-R" panose="02020400000000000000" pitchFamily="17" charset="-128"/>
              </a:rPr>
              <a:t>語彙学習がいかに大きな負担であるかを真剣に考える</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a:tabLst>
                <a:tab pos="6819900" algn="l"/>
              </a:tabLst>
            </a:pPr>
            <a:r>
              <a:rPr lang="ja-JP" altLang="en-US" dirty="0">
                <a:latin typeface="UD デジタル 教科書体 N-R" panose="02020400000000000000" pitchFamily="17" charset="-128"/>
                <a:ea typeface="UD デジタル 教科書体 N-R" panose="02020400000000000000" pitchFamily="17" charset="-128"/>
              </a:rPr>
              <a:t>「ひらがな</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カタカナ＋漢字頻度上位</a:t>
            </a:r>
            <a:r>
              <a:rPr lang="en-US" altLang="ja-JP" dirty="0">
                <a:latin typeface="UD デジタル 教科書体 N-R" panose="02020400000000000000" pitchFamily="17" charset="-128"/>
                <a:ea typeface="UD デジタル 教科書体 N-R" panose="02020400000000000000" pitchFamily="17" charset="-128"/>
              </a:rPr>
              <a:t>1,000</a:t>
            </a:r>
            <a:r>
              <a:rPr lang="ja-JP" altLang="en-US" dirty="0">
                <a:latin typeface="UD デジタル 教科書体 N-R" panose="02020400000000000000" pitchFamily="17" charset="-128"/>
                <a:ea typeface="UD デジタル 教科書体 N-R" panose="02020400000000000000" pitchFamily="17" charset="-128"/>
              </a:rPr>
              <a:t>字」のカバー率</a:t>
            </a:r>
            <a:r>
              <a:rPr lang="en-US" altLang="ja-JP" dirty="0">
                <a:latin typeface="UD デジタル 教科書体 N-R" panose="02020400000000000000" pitchFamily="17" charset="-128"/>
                <a:ea typeface="UD デジタル 教科書体 N-R" panose="02020400000000000000" pitchFamily="17" charset="-128"/>
              </a:rPr>
              <a:t>95.1</a:t>
            </a:r>
            <a:r>
              <a:rPr lang="ja-JP" altLang="en-US"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tabLst>
                <a:tab pos="6819900" algn="l"/>
              </a:tabLst>
            </a:pPr>
            <a:r>
              <a:rPr lang="ja-JP" altLang="en-US" sz="2000" dirty="0">
                <a:latin typeface="UD デジタル 教科書体 N-R" panose="02020400000000000000" pitchFamily="17" charset="-128"/>
                <a:ea typeface="UD デジタル 教科書体 N-R" panose="02020400000000000000" pitchFamily="17" charset="-128"/>
              </a:rPr>
              <a:t>　　　　　　　　　　　　　　　　　　　　　　　　　　</a:t>
            </a:r>
            <a:r>
              <a:rPr lang="en-US" altLang="ja-JP" sz="2000" dirty="0">
                <a:latin typeface="UD デジタル 教科書体 N-R" panose="02020400000000000000" pitchFamily="17" charset="-128"/>
                <a:ea typeface="UD デジタル 教科書体 N-R" panose="02020400000000000000" pitchFamily="17" charset="-128"/>
              </a:rPr>
              <a:t>	(</a:t>
            </a:r>
            <a:r>
              <a:rPr lang="fr-FR" altLang="ja-JP" sz="2000" dirty="0">
                <a:latin typeface="UD デジタル 教科書体 N-R" panose="02020400000000000000" pitchFamily="17" charset="-128"/>
                <a:ea typeface="UD デジタル 教科書体 N-R" panose="02020400000000000000" pitchFamily="17" charset="-128"/>
              </a:rPr>
              <a:t>Matsushita, 2012:240</a:t>
            </a:r>
            <a:r>
              <a:rPr lang="en-US" altLang="ja-JP" sz="2000" dirty="0">
                <a:latin typeface="UD デジタル 教科書体 N-R" panose="02020400000000000000" pitchFamily="17" charset="-128"/>
                <a:ea typeface="UD デジタル 教科書体 N-R" panose="02020400000000000000" pitchFamily="17" charset="-128"/>
              </a:rPr>
              <a:t>)</a:t>
            </a:r>
          </a:p>
          <a:p>
            <a:r>
              <a:rPr lang="en-US" altLang="ja-JP" dirty="0">
                <a:latin typeface="UD デジタル 教科書体 N-R" panose="02020400000000000000" pitchFamily="17" charset="-128"/>
                <a:ea typeface="UD デジタル 教科書体 N-R" panose="02020400000000000000" pitchFamily="17" charset="-128"/>
              </a:rPr>
              <a:t>95</a:t>
            </a:r>
            <a:r>
              <a:rPr lang="ja-JP" altLang="en-US" dirty="0">
                <a:latin typeface="UD デジタル 教科書体 N-R" panose="02020400000000000000" pitchFamily="17" charset="-128"/>
                <a:ea typeface="UD デジタル 教科書体 N-R" panose="02020400000000000000" pitchFamily="17" charset="-128"/>
              </a:rPr>
              <a:t>％のカバー率：上位</a:t>
            </a:r>
            <a:r>
              <a:rPr lang="en-US" altLang="ja-JP" dirty="0">
                <a:latin typeface="UD デジタル 教科書体 N-R" panose="02020400000000000000" pitchFamily="17" charset="-128"/>
                <a:ea typeface="UD デジタル 教科書体 N-R" panose="02020400000000000000" pitchFamily="17" charset="-128"/>
              </a:rPr>
              <a:t>9,446</a:t>
            </a:r>
            <a:r>
              <a:rPr lang="ja-JP" altLang="en-US" dirty="0">
                <a:latin typeface="UD デジタル 教科書体 N-R" panose="02020400000000000000" pitchFamily="17" charset="-128"/>
                <a:ea typeface="UD デジタル 教科書体 N-R" panose="02020400000000000000" pitchFamily="17" charset="-128"/>
              </a:rPr>
              <a:t>語を要する　</a:t>
            </a:r>
            <a:r>
              <a:rPr lang="en-US" altLang="ja-JP" sz="2000" dirty="0">
                <a:latin typeface="UD デジタル 教科書体 N-R" panose="02020400000000000000" pitchFamily="17" charset="-128"/>
                <a:ea typeface="UD デジタル 教科書体 N-R" panose="02020400000000000000" pitchFamily="17" charset="-128"/>
              </a:rPr>
              <a:t>(</a:t>
            </a:r>
            <a:r>
              <a:rPr lang="fr-FR" altLang="ja-JP" sz="2000" dirty="0">
                <a:latin typeface="UD デジタル 教科書体 N-R" panose="02020400000000000000" pitchFamily="17" charset="-128"/>
                <a:ea typeface="UD デジタル 教科書体 N-R" panose="02020400000000000000" pitchFamily="17" charset="-128"/>
              </a:rPr>
              <a:t>Matsushita, 2012:155)</a:t>
            </a:r>
          </a:p>
          <a:p>
            <a:pPr marL="0"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r>
              <a:rPr lang="ja-JP" altLang="en-US" dirty="0">
                <a:latin typeface="UD デジタル 教科書体 N-R" panose="02020400000000000000" pitchFamily="17" charset="-128"/>
                <a:ea typeface="UD デジタル 教科書体 N-R" panose="02020400000000000000" pitchFamily="17" charset="-128"/>
              </a:rPr>
              <a:t>ひらがな</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カタカナ＋漢字頻度上位</a:t>
            </a:r>
            <a:r>
              <a:rPr lang="en-US" altLang="ja-JP" dirty="0">
                <a:latin typeface="UD デジタル 教科書体 N-R" panose="02020400000000000000" pitchFamily="17" charset="-128"/>
                <a:ea typeface="UD デジタル 教科書体 N-R" panose="02020400000000000000" pitchFamily="17" charset="-128"/>
              </a:rPr>
              <a:t>1,000</a:t>
            </a:r>
            <a:r>
              <a:rPr lang="ja-JP" altLang="en-US" dirty="0">
                <a:latin typeface="UD デジタル 教科書体 N-R" panose="02020400000000000000" pitchFamily="17" charset="-128"/>
                <a:ea typeface="UD デジタル 教科書体 N-R" panose="02020400000000000000" pitchFamily="17" charset="-128"/>
              </a:rPr>
              <a:t>字の語をすべて習得</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a:t>
            </a:r>
            <a:r>
              <a:rPr lang="en-US" altLang="ja-JP" dirty="0">
                <a:solidFill>
                  <a:schemeClr val="accent1"/>
                </a:solidFill>
                <a:latin typeface="UD デジタル 教科書体 N-R" panose="02020400000000000000" pitchFamily="17" charset="-128"/>
                <a:ea typeface="UD デジタル 教科書体 N-R" panose="02020400000000000000" pitchFamily="17" charset="-128"/>
              </a:rPr>
              <a:t>9,000</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語以上、習得</a:t>
            </a:r>
            <a:r>
              <a:rPr lang="ja-JP" altLang="en-US" dirty="0">
                <a:latin typeface="UD デジタル 教科書体 N-R" panose="02020400000000000000" pitchFamily="17" charset="-128"/>
                <a:ea typeface="UD デジタル 教科書体 N-R" panose="02020400000000000000" pitchFamily="17" charset="-128"/>
              </a:rPr>
              <a:t>できる可能性</a:t>
            </a:r>
            <a:endParaRPr lang="en-US" altLang="ja-JP" dirty="0">
              <a:latin typeface="UD デジタル 教科書体 N-R" panose="02020400000000000000" pitchFamily="17" charset="-128"/>
              <a:ea typeface="UD デジタル 教科書体 N-R" panose="02020400000000000000" pitchFamily="17" charset="-128"/>
            </a:endParaRPr>
          </a:p>
          <a:p>
            <a:r>
              <a:rPr lang="ja-JP" altLang="en-US" dirty="0">
                <a:latin typeface="UD デジタル 教科書体 N-R" panose="02020400000000000000" pitchFamily="17" charset="-128"/>
                <a:ea typeface="UD デジタル 教科書体 N-R" panose="02020400000000000000" pitchFamily="17" charset="-128"/>
              </a:rPr>
              <a:t>必要な漢字数（</a:t>
            </a:r>
            <a:r>
              <a:rPr lang="en-US" altLang="ja-JP" dirty="0">
                <a:latin typeface="UD デジタル 教科書体 N-R" panose="02020400000000000000" pitchFamily="17" charset="-128"/>
                <a:ea typeface="UD デジタル 教科書体 N-R" panose="02020400000000000000" pitchFamily="17" charset="-128"/>
              </a:rPr>
              <a:t>1000</a:t>
            </a:r>
            <a:r>
              <a:rPr lang="ja-JP" altLang="en-US" dirty="0">
                <a:latin typeface="UD デジタル 教科書体 N-R" panose="02020400000000000000" pitchFamily="17" charset="-128"/>
                <a:ea typeface="UD デジタル 教科書体 N-R" panose="02020400000000000000" pitchFamily="17" charset="-128"/>
              </a:rPr>
              <a:t>字）は語数ほどは多くない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en-US" u="sng" dirty="0">
                <a:solidFill>
                  <a:schemeClr val="accent1"/>
                </a:solidFill>
                <a:latin typeface="UD デジタル 教科書体 N-R" panose="02020400000000000000" pitchFamily="17" charset="-128"/>
                <a:ea typeface="UD デジタル 教科書体 N-R" panose="02020400000000000000" pitchFamily="17" charset="-128"/>
              </a:rPr>
              <a:t>限られた漢字の組み合わせ</a:t>
            </a:r>
            <a:r>
              <a:rPr lang="ja-JP" altLang="en-US" u="sng" dirty="0">
                <a:latin typeface="UD デジタル 教科書体 N-R" panose="02020400000000000000" pitchFamily="17" charset="-128"/>
                <a:ea typeface="UD デジタル 教科書体 N-R" panose="02020400000000000000" pitchFamily="17" charset="-128"/>
              </a:rPr>
              <a:t>で多くの語が生み出されている</a:t>
            </a:r>
          </a:p>
          <a:p>
            <a:pPr marL="0" indent="0">
              <a:buNone/>
            </a:pPr>
            <a:endParaRPr lang="ja-JP" altLang="ja-JP" b="1"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31330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911225"/>
          </a:xfrm>
        </p:spPr>
        <p:txBody>
          <a:bodyPr>
            <a:normAutofit/>
          </a:bodyPr>
          <a:lstStyle/>
          <a:p>
            <a:r>
              <a:rPr lang="en-AU" altLang="ja-JP" dirty="0">
                <a:latin typeface="UD デジタル 教科書体 N-B" panose="02020700000000000000" pitchFamily="17" charset="-128"/>
                <a:ea typeface="UD デジタル 教科書体 N-B" panose="02020700000000000000" pitchFamily="17" charset="-128"/>
              </a:rPr>
              <a:t>2.5</a:t>
            </a:r>
            <a:r>
              <a:rPr lang="ja-JP" altLang="ja-JP" dirty="0">
                <a:latin typeface="UD デジタル 教科書体 N-B" panose="02020700000000000000" pitchFamily="17" charset="-128"/>
                <a:ea typeface="UD デジタル 教科書体 N-B" panose="02020700000000000000" pitchFamily="17" charset="-128"/>
              </a:rPr>
              <a:t>　中級の語彙学習をどう構想するか</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199" y="1514476"/>
            <a:ext cx="10848975" cy="5032628"/>
          </a:xfrm>
        </p:spPr>
        <p:txBody>
          <a:bodyPr>
            <a:normAutofit fontScale="92500" lnSpcReduction="20000"/>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松下（</a:t>
            </a:r>
            <a:r>
              <a:rPr lang="en-US" altLang="ja-JP" dirty="0">
                <a:latin typeface="UD デジタル 教科書体 N-R" panose="02020400000000000000" pitchFamily="17" charset="-128"/>
                <a:ea typeface="UD デジタル 教科書体 N-R" panose="02020400000000000000" pitchFamily="17" charset="-128"/>
              </a:rPr>
              <a:t>2011, 2014</a:t>
            </a:r>
            <a:r>
              <a:rPr lang="ja-JP" altLang="en-US" dirty="0">
                <a:latin typeface="UD デジタル 教科書体 N-R" panose="02020400000000000000" pitchFamily="17" charset="-128"/>
                <a:ea typeface="UD デジタル 教科書体 N-R" panose="02020400000000000000" pitchFamily="17" charset="-128"/>
              </a:rPr>
              <a:t>）：分散度</a:t>
            </a:r>
            <a:r>
              <a:rPr lang="ja-JP" altLang="ja-JP" dirty="0">
                <a:latin typeface="UD デジタル 教科書体 N-R" panose="02020400000000000000" pitchFamily="17" charset="-128"/>
                <a:ea typeface="UD デジタル 教科書体 N-R" panose="02020400000000000000" pitchFamily="17" charset="-128"/>
              </a:rPr>
              <a:t>（</a:t>
            </a:r>
            <a:r>
              <a:rPr lang="en-AU" altLang="ja-JP" dirty="0" err="1">
                <a:ea typeface="UD デジタル 教科書体 N-R" panose="02020400000000000000" pitchFamily="17" charset="-128"/>
              </a:rPr>
              <a:t>Juilland</a:t>
            </a:r>
            <a:r>
              <a:rPr lang="en-US" altLang="ja-JP" dirty="0">
                <a:ea typeface="UD デジタル 教科書体 N-R" panose="02020400000000000000" pitchFamily="17" charset="-128"/>
              </a:rPr>
              <a:t>’</a:t>
            </a:r>
            <a:r>
              <a:rPr lang="en-AU" altLang="ja-JP" dirty="0">
                <a:ea typeface="UD デジタル 教科書体 N-R" panose="02020400000000000000" pitchFamily="17" charset="-128"/>
              </a:rPr>
              <a:t>s D</a:t>
            </a:r>
            <a:r>
              <a:rPr lang="ja-JP"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の計算</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u="sng" dirty="0">
                <a:latin typeface="UD デジタル 教科書体 N-R" panose="02020400000000000000" pitchFamily="17" charset="-128"/>
                <a:ea typeface="UD デジタル 教科書体 N-R" panose="02020400000000000000" pitchFamily="17" charset="-128"/>
              </a:rPr>
              <a:t>漢字は語に比べればジャンルの偏りが少なめ</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u="sng" dirty="0">
                <a:latin typeface="UD デジタル 教科書体 N-R" panose="02020400000000000000" pitchFamily="17" charset="-128"/>
                <a:ea typeface="UD デジタル 教科書体 N-R" panose="02020400000000000000" pitchFamily="17" charset="-128"/>
              </a:rPr>
              <a:t>一つの字がより多様なジャンルに用いられる傾向にある</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r>
              <a:rPr lang="ja-JP" altLang="ja-JP" sz="2600" dirty="0">
                <a:latin typeface="UD デジタル 教科書体 N-R" panose="02020400000000000000" pitchFamily="17" charset="-128"/>
                <a:ea typeface="UD デジタル 教科書体 N-R" panose="02020400000000000000" pitchFamily="17" charset="-128"/>
              </a:rPr>
              <a:t>頻度上位</a:t>
            </a:r>
            <a:r>
              <a:rPr lang="en-AU" altLang="ja-JP" sz="2600" dirty="0">
                <a:latin typeface="UD デジタル 教科書体 N-R" panose="02020400000000000000" pitchFamily="17" charset="-128"/>
                <a:ea typeface="UD デジタル 教科書体 N-R" panose="02020400000000000000" pitchFamily="17" charset="-128"/>
              </a:rPr>
              <a:t>2,000</a:t>
            </a:r>
            <a:r>
              <a:rPr lang="ja-JP" altLang="ja-JP" sz="2600" dirty="0">
                <a:latin typeface="UD デジタル 教科書体 N-R" panose="02020400000000000000" pitchFamily="17" charset="-128"/>
                <a:ea typeface="UD デジタル 教科書体 N-R" panose="02020400000000000000" pitchFamily="17" charset="-128"/>
              </a:rPr>
              <a:t>字（仮名を含めたテキストカバー率</a:t>
            </a:r>
            <a:r>
              <a:rPr lang="en-AU" altLang="ja-JP" sz="2600" dirty="0">
                <a:latin typeface="UD デジタル 教科書体 N-R" panose="02020400000000000000" pitchFamily="17" charset="-128"/>
                <a:ea typeface="UD デジタル 教科書体 N-R" panose="02020400000000000000" pitchFamily="17" charset="-128"/>
              </a:rPr>
              <a:t>99</a:t>
            </a:r>
            <a:r>
              <a:rPr lang="ja-JP" altLang="ja-JP" sz="2600" dirty="0">
                <a:latin typeface="UD デジタル 教科書体 N-R" panose="02020400000000000000" pitchFamily="17" charset="-128"/>
                <a:ea typeface="UD デジタル 教科書体 N-R" panose="02020400000000000000" pitchFamily="17" charset="-128"/>
              </a:rPr>
              <a:t>％以上）の分散度平均は</a:t>
            </a:r>
            <a:r>
              <a:rPr lang="en-AU" altLang="ja-JP" sz="2600" dirty="0">
                <a:latin typeface="UD デジタル 教科書体 N-R" panose="02020400000000000000" pitchFamily="17" charset="-128"/>
                <a:ea typeface="UD デジタル 教科書体 N-R" panose="02020400000000000000" pitchFamily="17" charset="-128"/>
              </a:rPr>
              <a:t>0.79</a:t>
            </a:r>
          </a:p>
          <a:p>
            <a:r>
              <a:rPr lang="ja-JP" altLang="ja-JP" sz="2600" dirty="0">
                <a:latin typeface="UD デジタル 教科書体 N-R" panose="02020400000000000000" pitchFamily="17" charset="-128"/>
                <a:ea typeface="UD デジタル 教科書体 N-R" panose="02020400000000000000" pitchFamily="17" charset="-128"/>
              </a:rPr>
              <a:t>カバー率</a:t>
            </a:r>
            <a:r>
              <a:rPr lang="en-AU" altLang="ja-JP" sz="2600" dirty="0">
                <a:latin typeface="UD デジタル 教科書体 N-R" panose="02020400000000000000" pitchFamily="17" charset="-128"/>
                <a:ea typeface="UD デジタル 教科書体 N-R" panose="02020400000000000000" pitchFamily="17" charset="-128"/>
              </a:rPr>
              <a:t>98</a:t>
            </a:r>
            <a:r>
              <a:rPr lang="ja-JP" altLang="ja-JP" sz="2600" dirty="0">
                <a:latin typeface="UD デジタル 教科書体 N-R" panose="02020400000000000000" pitchFamily="17" charset="-128"/>
                <a:ea typeface="UD デジタル 教科書体 N-R" panose="02020400000000000000" pitchFamily="17" charset="-128"/>
              </a:rPr>
              <a:t>％に達する語彙頻度上位</a:t>
            </a:r>
            <a:r>
              <a:rPr lang="en-AU" altLang="ja-JP" sz="2600" dirty="0">
                <a:latin typeface="UD デジタル 教科書体 N-R" panose="02020400000000000000" pitchFamily="17" charset="-128"/>
                <a:ea typeface="UD デジタル 教科書体 N-R" panose="02020400000000000000" pitchFamily="17" charset="-128"/>
              </a:rPr>
              <a:t>20,000</a:t>
            </a:r>
            <a:r>
              <a:rPr lang="ja-JP" altLang="ja-JP" sz="2600" dirty="0">
                <a:latin typeface="UD デジタル 教科書体 N-R" panose="02020400000000000000" pitchFamily="17" charset="-128"/>
                <a:ea typeface="UD デジタル 教科書体 N-R" panose="02020400000000000000" pitchFamily="17" charset="-128"/>
              </a:rPr>
              <a:t>語の分散度平均は</a:t>
            </a:r>
            <a:r>
              <a:rPr lang="en-AU" altLang="ja-JP" sz="2600" dirty="0">
                <a:latin typeface="UD デジタル 教科書体 N-R" panose="02020400000000000000" pitchFamily="17" charset="-128"/>
                <a:ea typeface="UD デジタル 教科書体 N-R" panose="02020400000000000000" pitchFamily="17" charset="-128"/>
              </a:rPr>
              <a:t>0.68</a:t>
            </a:r>
            <a:r>
              <a:rPr lang="ja-JP" altLang="ja-JP" sz="2600" dirty="0">
                <a:latin typeface="UD デジタル 教科書体 N-R" panose="02020400000000000000" pitchFamily="17" charset="-128"/>
                <a:ea typeface="UD デジタル 教科書体 N-R" panose="02020400000000000000" pitchFamily="17" charset="-128"/>
              </a:rPr>
              <a:t>しかな</a:t>
            </a:r>
            <a:r>
              <a:rPr lang="ja-JP" altLang="en-US" sz="2600" dirty="0">
                <a:latin typeface="UD デジタル 教科書体 N-R" panose="02020400000000000000" pitchFamily="17" charset="-128"/>
                <a:ea typeface="UD デジタル 教科書体 N-R" panose="02020400000000000000" pitchFamily="17" charset="-128"/>
              </a:rPr>
              <a:t>い</a:t>
            </a:r>
            <a:endParaRPr lang="en-US" altLang="ja-JP" sz="2600" dirty="0">
              <a:latin typeface="UD デジタル 教科書体 N-R" panose="02020400000000000000" pitchFamily="17" charset="-128"/>
              <a:ea typeface="UD デジタル 教科書体 N-R" panose="02020400000000000000" pitchFamily="17" charset="-128"/>
            </a:endParaRPr>
          </a:p>
          <a:p>
            <a:r>
              <a:rPr lang="ja-JP" altLang="ja-JP" sz="2600" dirty="0">
                <a:latin typeface="UD デジタル 教科書体 N-R" panose="02020400000000000000" pitchFamily="17" charset="-128"/>
                <a:ea typeface="UD デジタル 教科書体 N-R" panose="02020400000000000000" pitchFamily="17" charset="-128"/>
              </a:rPr>
              <a:t>カバー率</a:t>
            </a:r>
            <a:r>
              <a:rPr lang="en-AU" altLang="ja-JP" sz="2600" dirty="0">
                <a:latin typeface="UD デジタル 教科書体 N-R" panose="02020400000000000000" pitchFamily="17" charset="-128"/>
                <a:ea typeface="UD デジタル 教科書体 N-R" panose="02020400000000000000" pitchFamily="17" charset="-128"/>
              </a:rPr>
              <a:t>95</a:t>
            </a:r>
            <a:r>
              <a:rPr lang="ja-JP" altLang="ja-JP" sz="2600" dirty="0">
                <a:latin typeface="UD デジタル 教科書体 N-R" panose="02020400000000000000" pitchFamily="17" charset="-128"/>
                <a:ea typeface="UD デジタル 教科書体 N-R" panose="02020400000000000000" pitchFamily="17" charset="-128"/>
              </a:rPr>
              <a:t>％になる上位</a:t>
            </a:r>
            <a:r>
              <a:rPr lang="en-AU" altLang="ja-JP" sz="2600" dirty="0">
                <a:latin typeface="UD デジタル 教科書体 N-R" panose="02020400000000000000" pitchFamily="17" charset="-128"/>
                <a:ea typeface="UD デジタル 教科書体 N-R" panose="02020400000000000000" pitchFamily="17" charset="-128"/>
              </a:rPr>
              <a:t>1,000</a:t>
            </a:r>
            <a:r>
              <a:rPr lang="ja-JP" altLang="ja-JP" sz="2600" dirty="0">
                <a:latin typeface="UD デジタル 教科書体 N-R" panose="02020400000000000000" pitchFamily="17" charset="-128"/>
                <a:ea typeface="UD デジタル 教科書体 N-R" panose="02020400000000000000" pitchFamily="17" charset="-128"/>
              </a:rPr>
              <a:t>字に絞ると</a:t>
            </a:r>
            <a:r>
              <a:rPr lang="en-AU" altLang="ja-JP" sz="2600" dirty="0">
                <a:latin typeface="UD デジタル 教科書体 N-R" panose="02020400000000000000" pitchFamily="17" charset="-128"/>
                <a:ea typeface="UD デジタル 教科書体 N-R" panose="02020400000000000000" pitchFamily="17" charset="-128"/>
              </a:rPr>
              <a:t>0.83</a:t>
            </a:r>
          </a:p>
          <a:p>
            <a:r>
              <a:rPr lang="ja-JP" altLang="ja-JP" sz="2600" dirty="0">
                <a:latin typeface="UD デジタル 教科書体 N-R" panose="02020400000000000000" pitchFamily="17" charset="-128"/>
                <a:ea typeface="UD デジタル 教科書体 N-R" panose="02020400000000000000" pitchFamily="17" charset="-128"/>
              </a:rPr>
              <a:t>上位</a:t>
            </a:r>
            <a:r>
              <a:rPr lang="en-AU" altLang="ja-JP" sz="2600" dirty="0">
                <a:latin typeface="UD デジタル 教科書体 N-R" panose="02020400000000000000" pitchFamily="17" charset="-128"/>
                <a:ea typeface="UD デジタル 教科書体 N-R" panose="02020400000000000000" pitchFamily="17" charset="-128"/>
              </a:rPr>
              <a:t>10,000</a:t>
            </a:r>
            <a:r>
              <a:rPr lang="ja-JP" altLang="ja-JP" sz="2600" dirty="0">
                <a:latin typeface="UD デジタル 教科書体 N-R" panose="02020400000000000000" pitchFamily="17" charset="-128"/>
                <a:ea typeface="UD デジタル 教科書体 N-R" panose="02020400000000000000" pitchFamily="17" charset="-128"/>
              </a:rPr>
              <a:t>語でも</a:t>
            </a:r>
            <a:r>
              <a:rPr lang="en-AU" altLang="ja-JP" sz="2600" dirty="0">
                <a:latin typeface="UD デジタル 教科書体 N-R" panose="02020400000000000000" pitchFamily="17" charset="-128"/>
                <a:ea typeface="UD デジタル 教科書体 N-R" panose="02020400000000000000" pitchFamily="17" charset="-128"/>
              </a:rPr>
              <a:t>0.79</a:t>
            </a:r>
            <a:r>
              <a:rPr lang="ja-JP" altLang="ja-JP" sz="2600" dirty="0">
                <a:latin typeface="UD デジタル 教科書体 N-R" panose="02020400000000000000" pitchFamily="17" charset="-128"/>
                <a:ea typeface="UD デジタル 教科書体 N-R" panose="02020400000000000000" pitchFamily="17" charset="-128"/>
              </a:rPr>
              <a:t>にとどまる。</a:t>
            </a:r>
            <a:endParaRPr lang="en-US" altLang="ja-JP" sz="2600"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初級</a:t>
            </a:r>
            <a:r>
              <a:rPr lang="ja-JP" altLang="en-US" dirty="0">
                <a:latin typeface="UD デジタル 教科書体 N-R" panose="02020400000000000000" pitchFamily="17" charset="-128"/>
                <a:ea typeface="UD デジタル 教科書体 N-R" panose="02020400000000000000" pitchFamily="17" charset="-128"/>
              </a:rPr>
              <a:t>で漢字の基本と</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基礎的な高頻度漢字</a:t>
            </a:r>
            <a:r>
              <a:rPr lang="ja-JP" altLang="en-US" dirty="0">
                <a:latin typeface="UD デジタル 教科書体 N-R" panose="02020400000000000000" pitchFamily="17" charset="-128"/>
                <a:ea typeface="UD デジタル 教科書体 N-R" panose="02020400000000000000" pitchFamily="17" charset="-128"/>
              </a:rPr>
              <a:t>を学習</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中級</a:t>
            </a:r>
            <a:r>
              <a:rPr lang="ja-JP" altLang="en-US" dirty="0">
                <a:latin typeface="UD デジタル 教科書体 N-R" panose="02020400000000000000" pitchFamily="17" charset="-128"/>
                <a:ea typeface="UD デジタル 教科書体 N-R" panose="02020400000000000000" pitchFamily="17" charset="-128"/>
              </a:rPr>
              <a:t>で漢字を増やし、その</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組み合わせによる語の成り立ち</a:t>
            </a:r>
            <a:r>
              <a:rPr lang="ja-JP" altLang="en-US" dirty="0">
                <a:latin typeface="UD デジタル 教科書体 N-R" panose="02020400000000000000" pitchFamily="17" charset="-128"/>
                <a:ea typeface="UD デジタル 教科書体 N-R" panose="02020400000000000000" pitchFamily="17" charset="-128"/>
              </a:rPr>
              <a:t>を学ぶ</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u="sng" dirty="0">
                <a:latin typeface="UD デジタル 教科書体 N-R" panose="02020400000000000000" pitchFamily="17" charset="-128"/>
                <a:ea typeface="UD デジタル 教科書体 N-R" panose="02020400000000000000" pitchFamily="17" charset="-128"/>
              </a:rPr>
              <a:t>語彙学習負担を減らす</a:t>
            </a:r>
          </a:p>
          <a:p>
            <a:endParaRPr lang="ja-JP" altLang="ja-JP" b="1"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312307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AU" altLang="ja-JP" dirty="0">
                <a:latin typeface="UD デジタル 教科書体 N-B" panose="02020700000000000000" pitchFamily="17" charset="-128"/>
                <a:ea typeface="UD デジタル 教科書体 N-B" panose="02020700000000000000" pitchFamily="17" charset="-128"/>
              </a:rPr>
              <a:t>2.5</a:t>
            </a:r>
            <a:r>
              <a:rPr lang="ja-JP" altLang="ja-JP" dirty="0">
                <a:latin typeface="UD デジタル 教科書体 N-B" panose="02020700000000000000" pitchFamily="17" charset="-128"/>
                <a:ea typeface="UD デジタル 教科書体 N-B" panose="02020700000000000000" pitchFamily="17" charset="-128"/>
              </a:rPr>
              <a:t>　中級の語彙学習をどう構想するか</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825624"/>
            <a:ext cx="10515600" cy="4721479"/>
          </a:xfrm>
        </p:spPr>
        <p:txBody>
          <a:bodyPr>
            <a:normAutofit/>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１</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b="1" u="sng" dirty="0">
                <a:latin typeface="UD デジタル 教科書体 N-R" panose="02020400000000000000" pitchFamily="17" charset="-128"/>
                <a:ea typeface="UD デジタル 教科書体 N-R" panose="02020400000000000000" pitchFamily="17" charset="-128"/>
              </a:rPr>
              <a:t>一つの字の音と訓が漢字のイメージを媒介に結合</a:t>
            </a:r>
            <a:r>
              <a:rPr lang="ja-JP" altLang="en-US" u="sng" dirty="0">
                <a:latin typeface="UD デジタル 教科書体 N-R" panose="02020400000000000000" pitchFamily="17" charset="-128"/>
                <a:ea typeface="UD デジタル 教科書体 N-R" panose="02020400000000000000" pitchFamily="17" charset="-128"/>
              </a:rPr>
              <a:t>している</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例：「ジョウ</a:t>
            </a:r>
            <a:r>
              <a:rPr lang="ja-JP" altLang="en-US" u="sng" dirty="0">
                <a:latin typeface="UD デジタル 教科書体 N-R" panose="02020400000000000000" pitchFamily="17" charset="-128"/>
                <a:ea typeface="UD デジタル 教科書体 N-R" panose="02020400000000000000" pitchFamily="17" charset="-128"/>
              </a:rPr>
              <a:t>ショウ</a:t>
            </a:r>
            <a:r>
              <a:rPr lang="ja-JP" altLang="en-US" dirty="0">
                <a:latin typeface="UD デジタル 教科書体 N-R" panose="02020400000000000000" pitchFamily="17" charset="-128"/>
                <a:ea typeface="UD デジタル 教科書体 N-R" panose="02020400000000000000" pitchFamily="17" charset="-128"/>
              </a:rPr>
              <a:t>（上昇）」「</a:t>
            </a:r>
            <a:r>
              <a:rPr lang="ja-JP" altLang="en-US" u="sng" dirty="0">
                <a:latin typeface="UD デジタル 教科書体 N-R" panose="02020400000000000000" pitchFamily="17" charset="-128"/>
                <a:ea typeface="UD デジタル 教科書体 N-R" panose="02020400000000000000" pitchFamily="17" charset="-128"/>
              </a:rPr>
              <a:t>ショウ</a:t>
            </a:r>
            <a:r>
              <a:rPr lang="ja-JP" altLang="en-US" dirty="0">
                <a:latin typeface="UD デジタル 教科書体 N-R" panose="02020400000000000000" pitchFamily="17" charset="-128"/>
                <a:ea typeface="UD デジタル 教科書体 N-R" panose="02020400000000000000" pitchFamily="17" charset="-128"/>
              </a:rPr>
              <a:t>シン（昇進）」</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高頻度語「のぼる」と漢字「昇」のイメージで結合</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「ジョウショウ」「ショウシン」等の語意を別々に記憶</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→学習項目数が増大して負担が増える</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431992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AU" altLang="ja-JP" dirty="0">
                <a:latin typeface="UD デジタル 教科書体 N-B" panose="02020700000000000000" pitchFamily="17" charset="-128"/>
                <a:ea typeface="UD デジタル 教科書体 N-B" panose="02020700000000000000" pitchFamily="17" charset="-128"/>
              </a:rPr>
              <a:t>2.5</a:t>
            </a:r>
            <a:r>
              <a:rPr lang="ja-JP" altLang="ja-JP" dirty="0">
                <a:latin typeface="UD デジタル 教科書体 N-B" panose="02020700000000000000" pitchFamily="17" charset="-128"/>
                <a:ea typeface="UD デジタル 教科書体 N-B" panose="02020700000000000000" pitchFamily="17" charset="-128"/>
              </a:rPr>
              <a:t>　中級の語彙学習をどう構想するか</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690688"/>
            <a:ext cx="10515600" cy="4941760"/>
          </a:xfrm>
        </p:spPr>
        <p:txBody>
          <a:bodyPr>
            <a:normAutofit fontScale="92500" lnSpcReduction="10000"/>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１</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b="1" u="sng" dirty="0">
                <a:latin typeface="UD デジタル 教科書体 N-R" panose="02020400000000000000" pitchFamily="17" charset="-128"/>
                <a:ea typeface="UD デジタル 教科書体 N-R" panose="02020400000000000000" pitchFamily="17" charset="-128"/>
              </a:rPr>
              <a:t>一つの字の音と訓が漢字のイメージを媒介に結合</a:t>
            </a:r>
            <a:r>
              <a:rPr lang="ja-JP" altLang="en-US" u="sng" dirty="0">
                <a:latin typeface="UD デジタル 教科書体 N-R" panose="02020400000000000000" pitchFamily="17" charset="-128"/>
                <a:ea typeface="UD デジタル 教科書体 N-R" panose="02020400000000000000" pitchFamily="17" charset="-128"/>
              </a:rPr>
              <a:t>している</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話しことばの語彙習得でも重要である（酒井</a:t>
            </a:r>
            <a:r>
              <a:rPr lang="en-US" altLang="ja-JP" dirty="0">
                <a:latin typeface="UD デジタル 教科書体 N-R" panose="02020400000000000000" pitchFamily="17" charset="-128"/>
                <a:ea typeface="UD デジタル 教科書体 N-R" panose="02020400000000000000" pitchFamily="17" charset="-128"/>
              </a:rPr>
              <a:t>, 2005; </a:t>
            </a:r>
            <a:r>
              <a:rPr lang="ja-JP" altLang="en-US" dirty="0">
                <a:latin typeface="UD デジタル 教科書体 N-R" panose="02020400000000000000" pitchFamily="17" charset="-128"/>
                <a:ea typeface="UD デジタル 教科書体 N-R" panose="02020400000000000000" pitchFamily="17" charset="-128"/>
              </a:rPr>
              <a:t>松下</a:t>
            </a:r>
            <a:r>
              <a:rPr lang="en-US" altLang="ja-JP" dirty="0">
                <a:latin typeface="UD デジタル 教科書体 N-R" panose="02020400000000000000" pitchFamily="17" charset="-128"/>
                <a:ea typeface="UD デジタル 教科書体 N-R" panose="02020400000000000000" pitchFamily="17" charset="-128"/>
              </a:rPr>
              <a:t>, 2018</a:t>
            </a:r>
            <a:r>
              <a:rPr lang="ja-JP" altLang="en-US"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例：「上昇」の「上」→「場」「状」、「昇」→「賞」「章」</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「上」「昇」が字形イメージを媒介に</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ジョウ</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ショウ</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などの</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読みとリンク</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文脈の助けで漢字の特定と意味理解が促進</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音読みの二字漢語→和語の類義語</a:t>
            </a:r>
            <a:r>
              <a:rPr lang="ja-JP" altLang="en-US" dirty="0">
                <a:latin typeface="UD デジタル 教科書体 N-R" panose="02020400000000000000" pitchFamily="17" charset="-128"/>
                <a:ea typeface="UD デジタル 教科書体 N-R" panose="02020400000000000000" pitchFamily="17" charset="-128"/>
              </a:rPr>
              <a:t>（上昇→のぼる）や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和語の基本語→二字漢語の派生</a:t>
            </a:r>
            <a:r>
              <a:rPr lang="ja-JP" altLang="en-US" dirty="0">
                <a:latin typeface="UD デジタル 教科書体 N-R" panose="02020400000000000000" pitchFamily="17" charset="-128"/>
                <a:ea typeface="UD デジタル 教科書体 N-R" panose="02020400000000000000" pitchFamily="17" charset="-128"/>
              </a:rPr>
              <a:t>（のぼる→上昇</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昇進）の練習</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（未習語が多いと逆効果の可能性）</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82711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793529"/>
          </a:xfrm>
        </p:spPr>
        <p:txBody>
          <a:bodyPr>
            <a:normAutofit/>
          </a:bodyPr>
          <a:lstStyle/>
          <a:p>
            <a:r>
              <a:rPr lang="en-AU" altLang="ja-JP" dirty="0">
                <a:latin typeface="UD デジタル 教科書体 N-B" panose="02020700000000000000" pitchFamily="17" charset="-128"/>
                <a:ea typeface="UD デジタル 教科書体 N-B" panose="02020700000000000000" pitchFamily="17" charset="-128"/>
              </a:rPr>
              <a:t>2.5</a:t>
            </a:r>
            <a:r>
              <a:rPr lang="ja-JP" altLang="ja-JP" dirty="0">
                <a:latin typeface="UD デジタル 教科書体 N-B" panose="02020700000000000000" pitchFamily="17" charset="-128"/>
                <a:ea typeface="UD デジタル 教科書体 N-B" panose="02020700000000000000" pitchFamily="17" charset="-128"/>
              </a:rPr>
              <a:t>　中級の語彙学習をどう構想するか</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428750"/>
            <a:ext cx="10515600" cy="5295900"/>
          </a:xfrm>
        </p:spPr>
        <p:txBody>
          <a:bodyPr>
            <a:normAutofit lnSpcReduction="10000"/>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２</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b="1" u="sng" dirty="0">
                <a:latin typeface="UD デジタル 教科書体 N-R" panose="02020400000000000000" pitchFamily="17" charset="-128"/>
                <a:ea typeface="UD デジタル 教科書体 N-R" panose="02020400000000000000" pitchFamily="17" charset="-128"/>
              </a:rPr>
              <a:t>語構成の知識</a:t>
            </a:r>
            <a:r>
              <a:rPr lang="ja-JP" altLang="en-US" u="sng" dirty="0">
                <a:latin typeface="UD デジタル 教科書体 N-R" panose="02020400000000000000" pitchFamily="17" charset="-128"/>
                <a:ea typeface="UD デジタル 教科書体 N-R" panose="02020400000000000000" pitchFamily="17" charset="-128"/>
              </a:rPr>
              <a:t>（統語</a:t>
            </a:r>
            <a:r>
              <a:rPr lang="en-US" altLang="ja-JP" u="sng" dirty="0">
                <a:latin typeface="UD デジタル 教科書体 N-R" panose="02020400000000000000" pitchFamily="17" charset="-128"/>
                <a:ea typeface="UD デジタル 教科書体 N-R" panose="02020400000000000000" pitchFamily="17" charset="-128"/>
              </a:rPr>
              <a:t>,</a:t>
            </a:r>
            <a:r>
              <a:rPr lang="ja-JP" altLang="en-US" u="sng" dirty="0">
                <a:latin typeface="UD デジタル 教科書体 N-R" panose="02020400000000000000" pitchFamily="17" charset="-128"/>
                <a:ea typeface="UD デジタル 教科書体 N-R" panose="02020400000000000000" pitchFamily="17" charset="-128"/>
              </a:rPr>
              <a:t>比喩などの意味</a:t>
            </a:r>
            <a:r>
              <a:rPr lang="en-US" altLang="ja-JP" u="sng" dirty="0">
                <a:latin typeface="UD デジタル 教科書体 N-R" panose="02020400000000000000" pitchFamily="17" charset="-128"/>
                <a:ea typeface="UD デジタル 教科書体 N-R" panose="02020400000000000000" pitchFamily="17" charset="-128"/>
              </a:rPr>
              <a:t>,</a:t>
            </a:r>
            <a:r>
              <a:rPr lang="ja-JP" altLang="en-US" u="sng" dirty="0">
                <a:latin typeface="UD デジタル 教科書体 N-R" panose="02020400000000000000" pitchFamily="17" charset="-128"/>
                <a:ea typeface="UD デジタル 教科書体 N-R" panose="02020400000000000000" pitchFamily="17" charset="-128"/>
              </a:rPr>
              <a:t>音韻など）が重要</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lgn="r">
              <a:buNone/>
            </a:pPr>
            <a:r>
              <a:rPr lang="ja-JP" altLang="en-US" dirty="0">
                <a:latin typeface="UD デジタル 教科書体 N-R" panose="02020400000000000000" pitchFamily="17" charset="-128"/>
                <a:ea typeface="UD デジタル 教科書体 N-R" panose="02020400000000000000" pitchFamily="17" charset="-128"/>
              </a:rPr>
              <a:t>（</a:t>
            </a:r>
            <a:r>
              <a:rPr lang="fr-FR" altLang="ja-JP" dirty="0">
                <a:latin typeface="UD デジタル 教科書体 N-R" panose="02020400000000000000" pitchFamily="17" charset="-128"/>
                <a:ea typeface="UD デジタル 教科書体 N-R" panose="02020400000000000000" pitchFamily="17" charset="-128"/>
              </a:rPr>
              <a:t>Koda &amp; Mitsugi, 2007</a:t>
            </a:r>
            <a:r>
              <a:rPr lang="ja-JP" altLang="en-US"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fr-FR" altLang="ja-JP" sz="1200" dirty="0">
              <a:latin typeface="UD デジタル 教科書体 N-R" panose="02020400000000000000" pitchFamily="17" charset="-128"/>
              <a:ea typeface="UD デジタル 教科書体 N-R" panose="02020400000000000000" pitchFamily="17" charset="-128"/>
            </a:endParaRPr>
          </a:p>
          <a:p>
            <a:r>
              <a:rPr lang="ja-JP" altLang="en-US" dirty="0">
                <a:latin typeface="UD デジタル 教科書体 N-R" panose="02020400000000000000" pitchFamily="17" charset="-128"/>
                <a:ea typeface="UD デジタル 教科書体 N-R" panose="02020400000000000000" pitchFamily="17" charset="-128"/>
              </a:rPr>
              <a:t>２字漢語の意味と単漢字の意味や結合パターンを考える活動</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400" dirty="0">
                <a:latin typeface="UD デジタル 教科書体 N-R" panose="02020400000000000000" pitchFamily="17" charset="-128"/>
                <a:ea typeface="UD デジタル 教科書体 N-R" panose="02020400000000000000" pitchFamily="17" charset="-128"/>
              </a:rPr>
              <a:t>　例：「入門（する）」「明白（だ）」の意味の確認</a:t>
            </a: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sz="2400" dirty="0">
                <a:latin typeface="UD デジタル 教科書体 N-R" panose="02020400000000000000" pitchFamily="17" charset="-128"/>
                <a:ea typeface="UD デジタル 教科書体 N-R" panose="02020400000000000000" pitchFamily="17" charset="-128"/>
              </a:rPr>
              <a:t>   </a:t>
            </a:r>
            <a:r>
              <a:rPr lang="ja-JP" altLang="en-US" sz="2400" dirty="0">
                <a:latin typeface="UD デジタル 教科書体 N-R" panose="02020400000000000000" pitchFamily="17" charset="-128"/>
                <a:ea typeface="UD デジタル 教科書体 N-R" panose="02020400000000000000" pitchFamily="17" charset="-128"/>
              </a:rPr>
              <a:t>     →「門」と「入（る）（ニュウ</a:t>
            </a:r>
            <a:r>
              <a:rPr lang="en-US" altLang="ja-JP" sz="2400" dirty="0">
                <a:latin typeface="UD デジタル 教科書体 N-R" panose="02020400000000000000" pitchFamily="17" charset="-128"/>
                <a:ea typeface="UD デジタル 教科書体 N-R" panose="02020400000000000000" pitchFamily="17" charset="-128"/>
              </a:rPr>
              <a:t>/</a:t>
            </a:r>
            <a:r>
              <a:rPr lang="ja-JP" altLang="en-US" sz="2400" dirty="0">
                <a:latin typeface="UD デジタル 教科書体 N-R" panose="02020400000000000000" pitchFamily="17" charset="-128"/>
                <a:ea typeface="UD デジタル 教科書体 N-R" panose="02020400000000000000" pitchFamily="17" charset="-128"/>
              </a:rPr>
              <a:t>はい（る））」の関係</a:t>
            </a: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sz="2400" dirty="0">
                <a:latin typeface="UD デジタル 教科書体 N-R" panose="02020400000000000000" pitchFamily="17" charset="-128"/>
                <a:ea typeface="UD デジタル 教科書体 N-R" panose="02020400000000000000" pitchFamily="17" charset="-128"/>
              </a:rPr>
              <a:t>   </a:t>
            </a:r>
            <a:r>
              <a:rPr lang="ja-JP" altLang="en-US" sz="2400" dirty="0">
                <a:latin typeface="UD デジタル 教科書体 N-R" panose="02020400000000000000" pitchFamily="17" charset="-128"/>
                <a:ea typeface="UD デジタル 教科書体 N-R" panose="02020400000000000000" pitchFamily="17" charset="-128"/>
              </a:rPr>
              <a:t>     →「門に入る」と「入門する」の意味関係を考える活動</a:t>
            </a: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r>
              <a:rPr lang="ja-JP" altLang="en-US" dirty="0">
                <a:latin typeface="UD デジタル 教科書体 N-R" panose="02020400000000000000" pitchFamily="17" charset="-128"/>
                <a:ea typeface="UD デジタル 教科書体 N-R" panose="02020400000000000000" pitchFamily="17" charset="-128"/>
              </a:rPr>
              <a:t>「高</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館」などの漢語系接辞の学習</a:t>
            </a:r>
            <a:endParaRPr lang="en-US" altLang="ja-JP" dirty="0">
              <a:latin typeface="UD デジタル 教科書体 N-R" panose="02020400000000000000" pitchFamily="17" charset="-128"/>
              <a:ea typeface="UD デジタル 教科書体 N-R" panose="02020400000000000000" pitchFamily="17" charset="-128"/>
            </a:endParaRPr>
          </a:p>
          <a:p>
            <a:pPr lvl="1">
              <a:lnSpc>
                <a:spcPct val="110000"/>
              </a:lnSpc>
            </a:pPr>
            <a:r>
              <a:rPr lang="ja-JP" altLang="ja-JP" dirty="0">
                <a:latin typeface="UD デジタル 教科書体 N-R" panose="02020400000000000000" pitchFamily="17" charset="-128"/>
                <a:ea typeface="UD デジタル 教科書体 N-R" panose="02020400000000000000" pitchFamily="17" charset="-128"/>
              </a:rPr>
              <a:t>英語の接辞は</a:t>
            </a:r>
            <a:r>
              <a:rPr lang="en-AU" altLang="ja-JP" dirty="0">
                <a:latin typeface="UD デジタル 教科書体 N-R" panose="02020400000000000000" pitchFamily="17" charset="-128"/>
                <a:ea typeface="UD デジタル 教科書体 N-R" panose="02020400000000000000" pitchFamily="17" charset="-128"/>
              </a:rPr>
              <a:t>100</a:t>
            </a:r>
            <a:r>
              <a:rPr lang="ja-JP" altLang="ja-JP" dirty="0">
                <a:latin typeface="UD デジタル 教科書体 N-R" panose="02020400000000000000" pitchFamily="17" charset="-128"/>
                <a:ea typeface="UD デジタル 教科書体 N-R" panose="02020400000000000000" pitchFamily="17" charset="-128"/>
              </a:rPr>
              <a:t>にも満たない</a:t>
            </a:r>
            <a:endParaRPr lang="en-US" altLang="ja-JP" dirty="0">
              <a:latin typeface="UD デジタル 教科書体 N-R" panose="02020400000000000000" pitchFamily="17" charset="-128"/>
              <a:ea typeface="UD デジタル 教科書体 N-R" panose="02020400000000000000" pitchFamily="17" charset="-128"/>
            </a:endParaRPr>
          </a:p>
          <a:p>
            <a:pPr lvl="1">
              <a:lnSpc>
                <a:spcPct val="110000"/>
              </a:lnSpc>
            </a:pPr>
            <a:r>
              <a:rPr lang="ja-JP" altLang="ja-JP" dirty="0">
                <a:latin typeface="UD デジタル 教科書体 N-R" panose="02020400000000000000" pitchFamily="17" charset="-128"/>
                <a:ea typeface="UD デジタル 教科書体 N-R" panose="02020400000000000000" pitchFamily="17" charset="-128"/>
              </a:rPr>
              <a:t>日本語には漢字</a:t>
            </a:r>
            <a:r>
              <a:rPr lang="en-AU" altLang="ja-JP" dirty="0">
                <a:latin typeface="UD デジタル 教科書体 N-R" panose="02020400000000000000" pitchFamily="17" charset="-128"/>
                <a:ea typeface="UD デジタル 教科書体 N-R" panose="02020400000000000000" pitchFamily="17" charset="-128"/>
              </a:rPr>
              <a:t>1</a:t>
            </a:r>
            <a:r>
              <a:rPr lang="ja-JP" altLang="ja-JP" dirty="0">
                <a:latin typeface="UD デジタル 教科書体 N-R" panose="02020400000000000000" pitchFamily="17" charset="-128"/>
                <a:ea typeface="UD デジタル 教科書体 N-R" panose="02020400000000000000" pitchFamily="17" charset="-128"/>
              </a:rPr>
              <a:t>字の接辞だけで</a:t>
            </a:r>
            <a:r>
              <a:rPr lang="en-AU" altLang="ja-JP" dirty="0">
                <a:latin typeface="UD デジタル 教科書体 N-R" panose="02020400000000000000" pitchFamily="17" charset="-128"/>
                <a:ea typeface="UD デジタル 教科書体 N-R" panose="02020400000000000000" pitchFamily="17" charset="-128"/>
              </a:rPr>
              <a:t>300</a:t>
            </a:r>
            <a:r>
              <a:rPr lang="ja-JP" altLang="ja-JP" dirty="0">
                <a:latin typeface="UD デジタル 教科書体 N-R" panose="02020400000000000000" pitchFamily="17" charset="-128"/>
                <a:ea typeface="UD デジタル 教科書体 N-R" panose="02020400000000000000" pitchFamily="17" charset="-128"/>
              </a:rPr>
              <a:t>以上</a:t>
            </a:r>
            <a:endParaRPr lang="en-US" altLang="ja-JP" dirty="0">
              <a:latin typeface="UD デジタル 教科書体 N-R" panose="02020400000000000000" pitchFamily="17" charset="-128"/>
              <a:ea typeface="UD デジタル 教科書体 N-R" panose="02020400000000000000" pitchFamily="17" charset="-128"/>
            </a:endParaRPr>
          </a:p>
          <a:p>
            <a:pPr lvl="1">
              <a:lnSpc>
                <a:spcPct val="110000"/>
              </a:lnSpc>
            </a:pPr>
            <a:r>
              <a:rPr lang="ja-JP" altLang="ja-JP" dirty="0">
                <a:latin typeface="UD デジタル 教科書体 N-R" panose="02020400000000000000" pitchFamily="17" charset="-128"/>
                <a:ea typeface="UD デジタル 教科書体 N-R" panose="02020400000000000000" pitchFamily="17" charset="-128"/>
              </a:rPr>
              <a:t>語にも接辞にもなるものを含めればさらに多い</a:t>
            </a:r>
            <a:endParaRPr lang="ja-JP" altLang="en-US"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385776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873125"/>
          </a:xfrm>
        </p:spPr>
        <p:txBody>
          <a:bodyPr>
            <a:normAutofit/>
          </a:bodyPr>
          <a:lstStyle/>
          <a:p>
            <a:r>
              <a:rPr lang="en-AU" altLang="ja-JP" dirty="0">
                <a:latin typeface="UD デジタル 教科書体 N-B" panose="02020700000000000000" pitchFamily="17" charset="-128"/>
                <a:ea typeface="UD デジタル 教科書体 N-B" panose="02020700000000000000" pitchFamily="17" charset="-128"/>
              </a:rPr>
              <a:t>2.5</a:t>
            </a:r>
            <a:r>
              <a:rPr lang="ja-JP" altLang="ja-JP" dirty="0">
                <a:latin typeface="UD デジタル 教科書体 N-B" panose="02020700000000000000" pitchFamily="17" charset="-128"/>
                <a:ea typeface="UD デジタル 教科書体 N-B" panose="02020700000000000000" pitchFamily="17" charset="-128"/>
              </a:rPr>
              <a:t>　中級の語彙学習をどう構想するか</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390650"/>
            <a:ext cx="10515600" cy="5324475"/>
          </a:xfrm>
        </p:spPr>
        <p:txBody>
          <a:bodyPr>
            <a:noAutofit/>
          </a:bodyPr>
          <a:lstStyle/>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３</a:t>
            </a:r>
            <a:r>
              <a:rPr lang="en-US" altLang="ja-JP" sz="2700" dirty="0">
                <a:latin typeface="UD デジタル 教科書体 N-R" panose="02020400000000000000" pitchFamily="17" charset="-128"/>
                <a:ea typeface="UD デジタル 教科書体 N-R" panose="02020400000000000000" pitchFamily="17" charset="-128"/>
              </a:rPr>
              <a:t>. </a:t>
            </a:r>
            <a:r>
              <a:rPr lang="ja-JP" altLang="en-US" sz="2700" b="1" u="sng" dirty="0">
                <a:latin typeface="UD デジタル 教科書体 N-R" panose="02020400000000000000" pitchFamily="17" charset="-128"/>
                <a:ea typeface="UD デジタル 教科書体 N-R" panose="02020400000000000000" pitchFamily="17" charset="-128"/>
              </a:rPr>
              <a:t>漢字の構成の知識</a:t>
            </a:r>
            <a:r>
              <a:rPr lang="ja-JP" altLang="en-US" sz="2700" u="sng" dirty="0">
                <a:latin typeface="UD デジタル 教科書体 N-R" panose="02020400000000000000" pitchFamily="17" charset="-128"/>
                <a:ea typeface="UD デジタル 教科書体 N-R" panose="02020400000000000000" pitchFamily="17" charset="-128"/>
              </a:rPr>
              <a:t>を既習漢字数が増えた段階で</a:t>
            </a:r>
            <a:r>
              <a:rPr lang="ja-JP" altLang="en-US" sz="2700" b="1" u="sng" dirty="0">
                <a:latin typeface="UD デジタル 教科書体 N-R" panose="02020400000000000000" pitchFamily="17" charset="-128"/>
                <a:ea typeface="UD デジタル 教科書体 N-R" panose="02020400000000000000" pitchFamily="17" charset="-128"/>
              </a:rPr>
              <a:t>学び直す</a:t>
            </a:r>
            <a:endParaRPr lang="en-US" altLang="ja-JP" sz="2700" b="1" u="sng" dirty="0">
              <a:latin typeface="UD デジタル 教科書体 N-R" panose="02020400000000000000" pitchFamily="17" charset="-128"/>
              <a:ea typeface="UD デジタル 教科書体 N-R" panose="02020400000000000000" pitchFamily="17" charset="-128"/>
            </a:endParaRPr>
          </a:p>
          <a:p>
            <a:pPr marL="0" indent="0">
              <a:lnSpc>
                <a:spcPct val="30000"/>
              </a:lnSpc>
              <a:buNone/>
            </a:pPr>
            <a:endParaRPr lang="en-US" altLang="ja-JP" sz="2700" b="1"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　部首</a:t>
            </a:r>
            <a:r>
              <a:rPr lang="en-US" altLang="ja-JP" sz="2700" dirty="0">
                <a:latin typeface="UD デジタル 教科書体 N-R" panose="02020400000000000000" pitchFamily="17" charset="-128"/>
                <a:ea typeface="UD デジタル 教科書体 N-R" panose="02020400000000000000" pitchFamily="17" charset="-128"/>
              </a:rPr>
              <a:t>/</a:t>
            </a:r>
            <a:r>
              <a:rPr lang="ja-JP" altLang="en-US" sz="2700" dirty="0">
                <a:latin typeface="UD デジタル 教科書体 N-R" panose="02020400000000000000" pitchFamily="17" charset="-128"/>
                <a:ea typeface="UD デジタル 教科書体 N-R" panose="02020400000000000000" pitchFamily="17" charset="-128"/>
              </a:rPr>
              <a:t>意符（キヘン等）や音符の知識</a:t>
            </a:r>
            <a:endParaRPr lang="en-US" altLang="ja-JP" sz="27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　　部首学習の例：「紙」「組」「細」と「糸」の関係</a:t>
            </a:r>
            <a:endParaRPr lang="en-US" altLang="ja-JP" sz="27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　　音符学習の例：「帳」「張」「脹」、「儀」「議」「犠」</a:t>
            </a:r>
            <a:endParaRPr lang="en-US" altLang="ja-JP" sz="27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　　→</a:t>
            </a:r>
            <a:r>
              <a:rPr lang="en-US" altLang="ja-JP" sz="2700" dirty="0">
                <a:latin typeface="UD デジタル 教科書体 N-R" panose="02020400000000000000" pitchFamily="17" charset="-128"/>
                <a:ea typeface="UD デジタル 教科書体 N-R" panose="02020400000000000000" pitchFamily="17" charset="-128"/>
              </a:rPr>
              <a:t> </a:t>
            </a:r>
            <a:r>
              <a:rPr lang="ja-JP" altLang="en-US" sz="2700" dirty="0">
                <a:latin typeface="UD デジタル 教科書体 N-R" panose="02020400000000000000" pitchFamily="17" charset="-128"/>
                <a:ea typeface="UD デジタル 教科書体 N-R" panose="02020400000000000000" pitchFamily="17" charset="-128"/>
              </a:rPr>
              <a:t>部首と漢字の間に働く意味関係を考える</a:t>
            </a:r>
            <a:endParaRPr lang="en-US" altLang="ja-JP" sz="2700" dirty="0">
              <a:latin typeface="UD デジタル 教科書体 N-R" panose="02020400000000000000" pitchFamily="17" charset="-128"/>
              <a:ea typeface="UD デジタル 教科書体 N-R" panose="02020400000000000000" pitchFamily="17" charset="-128"/>
            </a:endParaRPr>
          </a:p>
          <a:p>
            <a:pPr marL="0" indent="0">
              <a:lnSpc>
                <a:spcPct val="50000"/>
              </a:lnSpc>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　松下ほか（</a:t>
            </a:r>
            <a:r>
              <a:rPr lang="en-US" altLang="ja-JP" sz="2700" dirty="0">
                <a:latin typeface="UD デジタル 教科書体 N-R" panose="02020400000000000000" pitchFamily="17" charset="-128"/>
                <a:ea typeface="UD デジタル 教科書体 N-R" panose="02020400000000000000" pitchFamily="17" charset="-128"/>
              </a:rPr>
              <a:t>2021</a:t>
            </a:r>
            <a:r>
              <a:rPr lang="ja-JP" altLang="en-US" sz="2700" dirty="0">
                <a:latin typeface="UD デジタル 教科書体 N-R" panose="02020400000000000000" pitchFamily="17" charset="-128"/>
                <a:ea typeface="UD デジタル 教科書体 N-R" panose="02020400000000000000" pitchFamily="17" charset="-128"/>
              </a:rPr>
              <a:t>）</a:t>
            </a:r>
          </a:p>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　</a:t>
            </a:r>
            <a:r>
              <a:rPr lang="en-US" altLang="ja-JP" sz="2700" dirty="0">
                <a:latin typeface="UD デジタル 教科書体 N-R" panose="02020400000000000000" pitchFamily="17" charset="-128"/>
                <a:ea typeface="UD デジタル 教科書体 N-R" panose="02020400000000000000" pitchFamily="17" charset="-128"/>
              </a:rPr>
              <a:t>1</a:t>
            </a:r>
            <a:r>
              <a:rPr lang="ja-JP" altLang="en-US" sz="2700" dirty="0">
                <a:latin typeface="UD デジタル 教科書体 N-R" panose="02020400000000000000" pitchFamily="17" charset="-128"/>
                <a:ea typeface="UD デジタル 教科書体 N-R" panose="02020400000000000000" pitchFamily="17" charset="-128"/>
              </a:rPr>
              <a:t>語</a:t>
            </a:r>
            <a:r>
              <a:rPr lang="en-US" altLang="ja-JP" sz="2700" dirty="0">
                <a:latin typeface="UD デジタル 教科書体 N-R" panose="02020400000000000000" pitchFamily="17" charset="-128"/>
                <a:ea typeface="UD デジタル 教科書体 N-R" panose="02020400000000000000" pitchFamily="17" charset="-128"/>
              </a:rPr>
              <a:t>,1</a:t>
            </a:r>
            <a:r>
              <a:rPr lang="ja-JP" altLang="en-US" sz="2700" dirty="0">
                <a:latin typeface="UD デジタル 教科書体 N-R" panose="02020400000000000000" pitchFamily="17" charset="-128"/>
                <a:ea typeface="UD デジタル 教科書体 N-R" panose="02020400000000000000" pitchFamily="17" charset="-128"/>
              </a:rPr>
              <a:t>字あたりの平均学習時間：中上級＜初級や超上級</a:t>
            </a:r>
            <a:endParaRPr lang="en-US" altLang="ja-JP" sz="27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700" dirty="0">
                <a:latin typeface="UD デジタル 教科書体 N-R" panose="02020400000000000000" pitchFamily="17" charset="-128"/>
                <a:ea typeface="UD デジタル 教科書体 N-R" panose="02020400000000000000" pitchFamily="17" charset="-128"/>
              </a:rPr>
              <a:t>　　→上述の諸点を学習者自身が体得するため？</a:t>
            </a:r>
            <a:endParaRPr lang="en-US" altLang="ja-JP" sz="2700" dirty="0">
              <a:latin typeface="UD デジタル 教科書体 N-R" panose="02020400000000000000" pitchFamily="17" charset="-128"/>
              <a:ea typeface="UD デジタル 教科書体 N-R" panose="02020400000000000000" pitchFamily="17" charset="-128"/>
            </a:endParaRPr>
          </a:p>
          <a:p>
            <a:pPr marL="0" indent="0">
              <a:lnSpc>
                <a:spcPct val="50000"/>
              </a:lnSpc>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700" dirty="0">
                <a:solidFill>
                  <a:schemeClr val="accent1"/>
                </a:solidFill>
                <a:latin typeface="UD デジタル 教科書体 N-R" panose="02020400000000000000" pitchFamily="17" charset="-128"/>
                <a:ea typeface="UD デジタル 教科書体 N-R" panose="02020400000000000000" pitchFamily="17" charset="-128"/>
              </a:rPr>
              <a:t> 整理して短時間で体系的に取り上げる授業や教材</a:t>
            </a:r>
            <a:r>
              <a:rPr lang="ja-JP" altLang="en-US" sz="2700" dirty="0">
                <a:latin typeface="UD デジタル 教科書体 N-R" panose="02020400000000000000" pitchFamily="17" charset="-128"/>
                <a:ea typeface="UD デジタル 教科書体 N-R" panose="02020400000000000000" pitchFamily="17" charset="-128"/>
              </a:rPr>
              <a:t>の有効性</a:t>
            </a:r>
          </a:p>
        </p:txBody>
      </p:sp>
      <p:sp>
        <p:nvSpPr>
          <p:cNvPr id="4" name="直角三角形 3">
            <a:extLst>
              <a:ext uri="{FF2B5EF4-FFF2-40B4-BE49-F238E27FC236}">
                <a16:creationId xmlns:a16="http://schemas.microsoft.com/office/drawing/2014/main" id="{C75EC4B1-0271-9444-90BE-20FBA6FA039F}"/>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82273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1850" y="1709738"/>
            <a:ext cx="10515600" cy="2662237"/>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a:t>
            </a:r>
            <a:r>
              <a:rPr lang="ja-JP" altLang="en-US" dirty="0">
                <a:latin typeface="UD デジタル 教科書体 N-B" panose="02020700000000000000" pitchFamily="17" charset="-128"/>
                <a:ea typeface="UD デジタル 教科書体 N-B" panose="02020700000000000000" pitchFamily="17" charset="-128"/>
              </a:rPr>
              <a:t> 日本語語彙学習への</a:t>
            </a:r>
            <a:br>
              <a:rPr lang="en-US" altLang="ja-JP" dirty="0">
                <a:latin typeface="UD デジタル 教科書体 N-B" panose="02020700000000000000" pitchFamily="17" charset="-128"/>
                <a:ea typeface="UD デジタル 教科書体 N-B" panose="02020700000000000000" pitchFamily="17" charset="-128"/>
              </a:rPr>
            </a:br>
            <a:r>
              <a:rPr lang="ja-JP" altLang="en-US" dirty="0">
                <a:latin typeface="UD デジタル 教科書体 N-B" panose="02020700000000000000" pitchFamily="17" charset="-128"/>
                <a:ea typeface="UD デジタル 教科書体 N-B" panose="02020700000000000000" pitchFamily="17" charset="-128"/>
              </a:rPr>
              <a:t>　 学習者言語の影響</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type="body" idx="1"/>
          </p:nvPr>
        </p:nvSpPr>
        <p:spPr/>
        <p:txBody>
          <a:bodyPr>
            <a:normAutofit/>
          </a:bodyPr>
          <a:lstStyle/>
          <a:p>
            <a:endParaRPr lang="ja-JP" altLang="en-US"/>
          </a:p>
        </p:txBody>
      </p:sp>
      <p:sp>
        <p:nvSpPr>
          <p:cNvPr id="4" name="直角三角形 3">
            <a:extLst>
              <a:ext uri="{FF2B5EF4-FFF2-40B4-BE49-F238E27FC236}">
                <a16:creationId xmlns:a16="http://schemas.microsoft.com/office/drawing/2014/main" id="{C75EC4B1-0271-9444-90BE-20FBA6FA039F}"/>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Tree>
    <p:extLst>
      <p:ext uri="{BB962C8B-B14F-4D97-AF65-F5344CB8AC3E}">
        <p14:creationId xmlns:p14="http://schemas.microsoft.com/office/powerpoint/2010/main" val="674111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3.1</a:t>
            </a:r>
            <a:r>
              <a:rPr lang="ja-JP" altLang="en-US" dirty="0">
                <a:latin typeface="UD デジタル 教科書体 N-B" panose="02020700000000000000" pitchFamily="17" charset="-128"/>
                <a:ea typeface="UD デジタル 教科書体 N-B" panose="02020700000000000000" pitchFamily="17" charset="-128"/>
              </a:rPr>
              <a:t>　学習者の</a:t>
            </a:r>
            <a:r>
              <a:rPr lang="en-US" altLang="ja-JP" dirty="0">
                <a:latin typeface="UD デジタル 教科書体 N-B" panose="02020700000000000000" pitchFamily="17" charset="-128"/>
                <a:ea typeface="UD デジタル 教科書体 N-B" panose="02020700000000000000" pitchFamily="17" charset="-128"/>
              </a:rPr>
              <a:t>L1</a:t>
            </a:r>
            <a:r>
              <a:rPr lang="ja-JP" altLang="en-US" dirty="0">
                <a:latin typeface="UD デジタル 教科書体 N-B" panose="02020700000000000000" pitchFamily="17" charset="-128"/>
                <a:ea typeface="UD デジタル 教科書体 N-B" panose="02020700000000000000" pitchFamily="17" charset="-128"/>
              </a:rPr>
              <a:t>で語種の相対難度はどう異なるか</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2055813"/>
            <a:ext cx="10515600" cy="4078288"/>
          </a:xfrm>
        </p:spPr>
        <p:txBody>
          <a:bodyPr>
            <a:normAutofit/>
          </a:bodyPr>
          <a:lstStyle/>
          <a:p>
            <a:pPr marL="0" indent="0">
              <a:lnSpc>
                <a:spcPct val="100000"/>
              </a:lnSpc>
              <a:buNone/>
            </a:pPr>
            <a:r>
              <a:rPr lang="ja-JP" altLang="en-US" dirty="0">
                <a:latin typeface="UD デジタル 教科書体 N-R" panose="02020400000000000000" pitchFamily="17" charset="-128"/>
                <a:ea typeface="UD デジタル 教科書体 N-R" panose="02020400000000000000" pitchFamily="17" charset="-128"/>
              </a:rPr>
              <a:t>松下ほか（</a:t>
            </a:r>
            <a:r>
              <a:rPr lang="en-US" altLang="ja-JP" dirty="0">
                <a:latin typeface="UD デジタル 教科書体 N-R" panose="02020400000000000000" pitchFamily="17" charset="-128"/>
                <a:ea typeface="UD デジタル 教科書体 N-R" panose="02020400000000000000" pitchFamily="17" charset="-128"/>
              </a:rPr>
              <a:t>2021</a:t>
            </a:r>
            <a:r>
              <a:rPr lang="ja-JP" altLang="en-US" dirty="0">
                <a:latin typeface="UD デジタル 教科書体 N-R" panose="02020400000000000000" pitchFamily="17" charset="-128"/>
                <a:ea typeface="UD デジタル 教科書体 N-R" panose="02020400000000000000" pitchFamily="17" charset="-128"/>
              </a:rPr>
              <a:t>）：</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別に</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和語・漢語・外来語といった語種別ラッシュ項目難度を算出</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中国語</a:t>
            </a:r>
            <a:r>
              <a:rPr lang="fr-FR" altLang="ja-JP" dirty="0">
                <a:solidFill>
                  <a:schemeClr val="accent1"/>
                </a:solidFill>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：「相対的に」漢語は易しく外来語は難しい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韓国語</a:t>
            </a:r>
            <a:r>
              <a:rPr lang="fr-FR" altLang="ja-JP" dirty="0">
                <a:solidFill>
                  <a:srgbClr val="F38D00"/>
                </a:solidFill>
                <a:latin typeface="UD デジタル 教科書体 N-R" panose="02020400000000000000" pitchFamily="17" charset="-128"/>
                <a:ea typeface="UD デジタル 教科書体 N-R" panose="02020400000000000000" pitchFamily="17" charset="-128"/>
              </a:rPr>
              <a:t>L1</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とその他</a:t>
            </a:r>
            <a:r>
              <a:rPr lang="fr-FR" altLang="ja-JP" dirty="0">
                <a:solidFill>
                  <a:srgbClr val="F38D00"/>
                </a:solidFill>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：外来語が易しい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日本語</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：和語が易しい</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Tree>
    <p:extLst>
      <p:ext uri="{BB962C8B-B14F-4D97-AF65-F5344CB8AC3E}">
        <p14:creationId xmlns:p14="http://schemas.microsoft.com/office/powerpoint/2010/main" val="785429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6"/>
            <a:ext cx="10515600" cy="692150"/>
          </a:xfrm>
        </p:spPr>
        <p:txBody>
          <a:bodyPr>
            <a:normAutofit/>
          </a:bodyPr>
          <a:lstStyle/>
          <a:p>
            <a:r>
              <a:rPr lang="ja-JP" altLang="en-US" b="1" dirty="0">
                <a:latin typeface="UD デジタル 教科書体 N-B" panose="02020700000000000000" pitchFamily="17" charset="-128"/>
                <a:ea typeface="UD デジタル 教科書体 N-B" panose="02020700000000000000" pitchFamily="17" charset="-128"/>
              </a:rPr>
              <a:t>１．はじめに　　（目次：予稿集に対応）</a:t>
            </a:r>
            <a:endParaRPr lang="ja-JP" altLang="ja-JP" b="1"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295400"/>
            <a:ext cx="10515600" cy="5251703"/>
          </a:xfrm>
        </p:spPr>
        <p:txBody>
          <a:bodyPr>
            <a:normAutofit fontScale="85000" lnSpcReduction="20000"/>
          </a:bodyPr>
          <a:lstStyle/>
          <a:p>
            <a:pPr marL="514350" indent="-514350">
              <a:lnSpc>
                <a:spcPct val="100000"/>
              </a:lnSpc>
              <a:buAutoNum type="arabicPeriod"/>
            </a:pPr>
            <a:r>
              <a:rPr lang="ja-JP" altLang="en-US" dirty="0">
                <a:latin typeface="UD デジタル 教科書体 N-R" panose="02020400000000000000" pitchFamily="17" charset="-128"/>
                <a:ea typeface="UD デジタル 教科書体 N-R" panose="02020400000000000000" pitchFamily="17" charset="-128"/>
              </a:rPr>
              <a:t>はじめに</a:t>
            </a:r>
            <a:endParaRPr lang="en-US" altLang="ja-JP" dirty="0">
              <a:latin typeface="UD デジタル 教科書体 N-R" panose="02020400000000000000" pitchFamily="17" charset="-128"/>
              <a:ea typeface="UD デジタル 教科書体 N-R" panose="02020400000000000000" pitchFamily="17" charset="-128"/>
            </a:endParaRPr>
          </a:p>
          <a:p>
            <a:pPr marL="514350" indent="-514350">
              <a:lnSpc>
                <a:spcPct val="60000"/>
              </a:lnSpc>
              <a:buAutoNum type="arabicPeriod"/>
            </a:pPr>
            <a:endParaRPr lang="en-US" altLang="ja-JP" dirty="0">
              <a:latin typeface="UD デジタル 教科書体 N-R" panose="02020400000000000000" pitchFamily="17" charset="-128"/>
              <a:ea typeface="UD デジタル 教科書体 N-R" panose="02020400000000000000" pitchFamily="17" charset="-128"/>
            </a:endParaRPr>
          </a:p>
          <a:p>
            <a:pPr marL="514350" indent="-514350">
              <a:lnSpc>
                <a:spcPct val="100000"/>
              </a:lnSpc>
              <a:buAutoNum type="arabicPeriod"/>
            </a:pPr>
            <a:r>
              <a:rPr lang="ja-JP" altLang="en-US" dirty="0">
                <a:latin typeface="UD デジタル 教科書体 N-R" panose="02020400000000000000" pitchFamily="17" charset="-128"/>
                <a:ea typeface="UD デジタル 教科書体 N-R" panose="02020400000000000000" pitchFamily="17" charset="-128"/>
              </a:rPr>
              <a:t>漢字力と語彙力の関係</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buNone/>
            </a:pPr>
            <a:r>
              <a:rPr lang="en-AU" altLang="ja-JP" sz="2400" dirty="0">
                <a:latin typeface="UD デジタル 教科書体 N-R" panose="02020400000000000000" pitchFamily="17" charset="-128"/>
                <a:ea typeface="UD デジタル 教科書体 N-R" panose="02020400000000000000" pitchFamily="17" charset="-128"/>
              </a:rPr>
              <a:t>	2.1</a:t>
            </a:r>
            <a:r>
              <a:rPr lang="ja-JP" altLang="ja-JP" sz="2400" dirty="0">
                <a:latin typeface="UD デジタル 教科書体 N-R" panose="02020400000000000000" pitchFamily="17" charset="-128"/>
                <a:ea typeface="UD デジタル 教科書体 N-R" panose="02020400000000000000" pitchFamily="17" charset="-128"/>
              </a:rPr>
              <a:t>　漢字知識，語彙知識の諸側面</a:t>
            </a: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lnSpc>
                <a:spcPct val="100000"/>
              </a:lnSpc>
              <a:buNone/>
            </a:pPr>
            <a:r>
              <a:rPr lang="en-AU" altLang="ja-JP" sz="2400" dirty="0">
                <a:latin typeface="UD デジタル 教科書体 N-R" panose="02020400000000000000" pitchFamily="17" charset="-128"/>
                <a:ea typeface="UD デジタル 教科書体 N-R" panose="02020400000000000000" pitchFamily="17" charset="-128"/>
              </a:rPr>
              <a:t>	2.2</a:t>
            </a:r>
            <a:r>
              <a:rPr lang="ja-JP" altLang="ja-JP" sz="2400" dirty="0">
                <a:latin typeface="UD デジタル 教科書体 N-R" panose="02020400000000000000" pitchFamily="17" charset="-128"/>
                <a:ea typeface="UD デジタル 教科書体 N-R" panose="02020400000000000000" pitchFamily="17" charset="-128"/>
              </a:rPr>
              <a:t>　漢字知識は語彙知識の一部</a:t>
            </a: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lnSpc>
                <a:spcPct val="100000"/>
              </a:lnSpc>
              <a:buNone/>
            </a:pPr>
            <a:r>
              <a:rPr lang="en-AU" altLang="ja-JP" sz="2400" dirty="0">
                <a:latin typeface="UD デジタル 教科書体 N-R" panose="02020400000000000000" pitchFamily="17" charset="-128"/>
                <a:ea typeface="UD デジタル 教科書体 N-R" panose="02020400000000000000" pitchFamily="17" charset="-128"/>
              </a:rPr>
              <a:t>	2.3</a:t>
            </a:r>
            <a:r>
              <a:rPr lang="ja-JP" altLang="ja-JP" sz="2400" dirty="0">
                <a:latin typeface="UD デジタル 教科書体 N-R" panose="02020400000000000000" pitchFamily="17" charset="-128"/>
                <a:ea typeface="UD デジタル 教科書体 N-R" panose="02020400000000000000" pitchFamily="17" charset="-128"/>
              </a:rPr>
              <a:t>　漢字テストと語彙テストの得点の一般的な相関</a:t>
            </a:r>
          </a:p>
          <a:p>
            <a:pPr marL="0" indent="0">
              <a:lnSpc>
                <a:spcPct val="100000"/>
              </a:lnSpc>
              <a:buNone/>
            </a:pPr>
            <a:r>
              <a:rPr lang="en-AU" altLang="ja-JP" sz="2400" dirty="0">
                <a:latin typeface="UD デジタル 教科書体 N-R" panose="02020400000000000000" pitchFamily="17" charset="-128"/>
                <a:ea typeface="UD デジタル 教科書体 N-R" panose="02020400000000000000" pitchFamily="17" charset="-128"/>
              </a:rPr>
              <a:t>	2.4</a:t>
            </a:r>
            <a:r>
              <a:rPr lang="ja-JP" altLang="ja-JP" sz="2400" dirty="0">
                <a:latin typeface="UD デジタル 教科書体 N-R" panose="02020400000000000000" pitchFamily="17" charset="-128"/>
                <a:ea typeface="UD デジタル 教科書体 N-R" panose="02020400000000000000" pitchFamily="17" charset="-128"/>
              </a:rPr>
              <a:t>　漢字レベルと語彙レベルの対応</a:t>
            </a:r>
          </a:p>
          <a:p>
            <a:pPr marL="0" indent="0">
              <a:lnSpc>
                <a:spcPct val="100000"/>
              </a:lnSpc>
              <a:buNone/>
            </a:pPr>
            <a:r>
              <a:rPr lang="en-AU" altLang="ja-JP" sz="2400" dirty="0">
                <a:latin typeface="UD デジタル 教科書体 N-R" panose="02020400000000000000" pitchFamily="17" charset="-128"/>
                <a:ea typeface="UD デジタル 教科書体 N-R" panose="02020400000000000000" pitchFamily="17" charset="-128"/>
              </a:rPr>
              <a:t>	2.5</a:t>
            </a:r>
            <a:r>
              <a:rPr lang="ja-JP" altLang="ja-JP" sz="2400" dirty="0">
                <a:latin typeface="UD デジタル 教科書体 N-R" panose="02020400000000000000" pitchFamily="17" charset="-128"/>
                <a:ea typeface="UD デジタル 教科書体 N-R" panose="02020400000000000000" pitchFamily="17" charset="-128"/>
              </a:rPr>
              <a:t>　</a:t>
            </a:r>
            <a:r>
              <a:rPr lang="ja-JP" altLang="ja-JP" sz="2400" u="sng"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中級の語彙学習をどう構想するか</a:t>
            </a:r>
          </a:p>
          <a:p>
            <a:pPr marL="0" indent="0">
              <a:lnSpc>
                <a:spcPct val="60000"/>
              </a:lnSpc>
              <a:buNone/>
            </a:pP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lnSpc>
                <a:spcPct val="100000"/>
              </a:lnSpc>
              <a:buNone/>
            </a:pPr>
            <a:r>
              <a:rPr lang="en-US" altLang="ja-JP" dirty="0">
                <a:latin typeface="UD デジタル 教科書体 N-R" panose="02020400000000000000" pitchFamily="17" charset="-128"/>
                <a:ea typeface="UD デジタル 教科書体 N-R" panose="02020400000000000000" pitchFamily="17" charset="-128"/>
              </a:rPr>
              <a:t>3. </a:t>
            </a:r>
            <a:r>
              <a:rPr lang="ja-JP" altLang="en-US" dirty="0">
                <a:latin typeface="UD デジタル 教科書体 N-R" panose="02020400000000000000" pitchFamily="17" charset="-128"/>
                <a:ea typeface="UD デジタル 教科書体 N-R" panose="02020400000000000000" pitchFamily="17" charset="-128"/>
              </a:rPr>
              <a:t>日本語語彙学習への学習者言語の影響</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buNone/>
            </a:pPr>
            <a:r>
              <a:rPr lang="en-AU" altLang="ja-JP" sz="2500" dirty="0">
                <a:latin typeface="UD デジタル 教科書体 N-R" panose="02020400000000000000" pitchFamily="17" charset="-128"/>
                <a:ea typeface="UD デジタル 教科書体 N-R" panose="02020400000000000000" pitchFamily="17" charset="-128"/>
              </a:rPr>
              <a:t>	3.1</a:t>
            </a:r>
            <a:r>
              <a:rPr lang="ja-JP" altLang="ja-JP" sz="2500" dirty="0">
                <a:latin typeface="UD デジタル 教科書体 N-R" panose="02020400000000000000" pitchFamily="17" charset="-128"/>
                <a:ea typeface="UD デジタル 教科書体 N-R" panose="02020400000000000000" pitchFamily="17" charset="-128"/>
              </a:rPr>
              <a:t>　学習者の第一言語によって語種の相対難度はどう異なるか</a:t>
            </a:r>
          </a:p>
          <a:p>
            <a:pPr marL="0" indent="0">
              <a:lnSpc>
                <a:spcPct val="100000"/>
              </a:lnSpc>
              <a:buNone/>
            </a:pPr>
            <a:r>
              <a:rPr lang="en-US" altLang="ja-JP" sz="2500" dirty="0">
                <a:latin typeface="UD デジタル 教科書体 N-R" panose="02020400000000000000" pitchFamily="17" charset="-128"/>
                <a:ea typeface="UD デジタル 教科書体 N-R" panose="02020400000000000000" pitchFamily="17" charset="-128"/>
              </a:rPr>
              <a:t>	</a:t>
            </a:r>
            <a:r>
              <a:rPr lang="en-AU" altLang="ja-JP" sz="2500" dirty="0">
                <a:latin typeface="UD デジタル 教科書体 N-R" panose="02020400000000000000" pitchFamily="17" charset="-128"/>
                <a:ea typeface="UD デジタル 教科書体 N-R" panose="02020400000000000000" pitchFamily="17" charset="-128"/>
              </a:rPr>
              <a:t>3.2</a:t>
            </a:r>
            <a:r>
              <a:rPr lang="ja-JP" altLang="ja-JP" sz="2500" dirty="0">
                <a:latin typeface="UD デジタル 教科書体 N-R" panose="02020400000000000000" pitchFamily="17" charset="-128"/>
                <a:ea typeface="UD デジタル 教科書体 N-R" panose="02020400000000000000" pitchFamily="17" charset="-128"/>
              </a:rPr>
              <a:t>　</a:t>
            </a:r>
            <a:r>
              <a:rPr lang="ja-JP" altLang="ja-JP" sz="2500" u="sng"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漢語（や外来語）の学習への</a:t>
            </a:r>
            <a:r>
              <a:rPr lang="en-AU" altLang="ja-JP" sz="2500" u="sng"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L1</a:t>
            </a:r>
            <a:r>
              <a:rPr lang="ja-JP" altLang="ja-JP" sz="2500" u="sng"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の効果と，学習・教育のあり方の提案</a:t>
            </a:r>
          </a:p>
          <a:p>
            <a:pPr marL="0" indent="0">
              <a:lnSpc>
                <a:spcPct val="60000"/>
              </a:lnSpc>
              <a:buNone/>
            </a:pP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lnSpc>
                <a:spcPct val="100000"/>
              </a:lnSpc>
              <a:buNone/>
            </a:pPr>
            <a:r>
              <a:rPr lang="en-US" altLang="ja-JP" dirty="0">
                <a:latin typeface="UD デジタル 教科書体 N-R" panose="02020400000000000000" pitchFamily="17" charset="-128"/>
                <a:ea typeface="UD デジタル 教科書体 N-R" panose="02020400000000000000" pitchFamily="17" charset="-128"/>
              </a:rPr>
              <a:t>4. </a:t>
            </a:r>
            <a:r>
              <a:rPr lang="ja-JP" altLang="en-US" dirty="0">
                <a:latin typeface="UD デジタル 教科書体 N-R" panose="02020400000000000000" pitchFamily="17" charset="-128"/>
                <a:ea typeface="UD デジタル 教科書体 N-R" panose="02020400000000000000" pitchFamily="17" charset="-128"/>
              </a:rPr>
              <a:t>まとめと今後の課題</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65728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3.1</a:t>
            </a:r>
            <a:r>
              <a:rPr lang="ja-JP" altLang="en-US" dirty="0">
                <a:latin typeface="UD デジタル 教科書体 N-B" panose="02020700000000000000" pitchFamily="17" charset="-128"/>
                <a:ea typeface="UD デジタル 教科書体 N-B" panose="02020700000000000000" pitchFamily="17" charset="-128"/>
              </a:rPr>
              <a:t>　学習者の</a:t>
            </a:r>
            <a:r>
              <a:rPr lang="en-US" altLang="ja-JP" dirty="0">
                <a:latin typeface="UD デジタル 教科書体 N-B" panose="02020700000000000000" pitchFamily="17" charset="-128"/>
                <a:ea typeface="UD デジタル 教科書体 N-B" panose="02020700000000000000" pitchFamily="17" charset="-128"/>
              </a:rPr>
              <a:t>L1</a:t>
            </a:r>
            <a:r>
              <a:rPr lang="ja-JP" altLang="en-US" dirty="0">
                <a:latin typeface="UD デジタル 教科書体 N-B" panose="02020700000000000000" pitchFamily="17" charset="-128"/>
                <a:ea typeface="UD デジタル 教科書体 N-B" panose="02020700000000000000" pitchFamily="17" charset="-128"/>
              </a:rPr>
              <a:t>で語種の相対難度はどう異なるか</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825624"/>
            <a:ext cx="10515600" cy="4721479"/>
          </a:xfrm>
        </p:spPr>
        <p:txBody>
          <a:bodyPr>
            <a:normAutofit/>
          </a:bodyPr>
          <a:lstStyle/>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松下ほか（</a:t>
            </a:r>
            <a:r>
              <a:rPr lang="en-US" altLang="ja-JP" dirty="0">
                <a:latin typeface="UD デジタル 教科書体 N-R" panose="02020400000000000000" pitchFamily="17" charset="-128"/>
                <a:ea typeface="UD デジタル 教科書体 N-R" panose="02020400000000000000" pitchFamily="17" charset="-128"/>
              </a:rPr>
              <a:t>2020</a:t>
            </a:r>
            <a:r>
              <a:rPr lang="fr-FR" altLang="ja-JP" dirty="0">
                <a:latin typeface="UD デジタル 教科書体 N-R" panose="02020400000000000000" pitchFamily="17" charset="-128"/>
                <a:ea typeface="UD デジタル 教科書体 N-R" panose="02020400000000000000" pitchFamily="17" charset="-128"/>
              </a:rPr>
              <a:t>a</a:t>
            </a:r>
            <a:r>
              <a:rPr lang="ja-JP" altLang="fr-FR"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中国の朝鮮族大学生</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語種別の相対難度で</a:t>
            </a:r>
            <a:r>
              <a:rPr lang="ja-JP" altLang="en-US" dirty="0">
                <a:latin typeface="UD デジタル 教科書体 N-R" panose="02020400000000000000" pitchFamily="17" charset="-128"/>
                <a:ea typeface="UD デジタル 教科書体 N-R" panose="02020400000000000000" pitchFamily="17" charset="-128"/>
              </a:rPr>
              <a:t>は</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韓国語</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より  </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　　　　　　　　　　中国語</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に近い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韓国語</a:t>
            </a:r>
            <a:r>
              <a:rPr lang="fr-FR" altLang="ja-JP" dirty="0">
                <a:solidFill>
                  <a:srgbClr val="F38D00"/>
                </a:solidFill>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：非漢字圏</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に近い</a:t>
            </a:r>
          </a:p>
        </p:txBody>
      </p:sp>
      <p:sp>
        <p:nvSpPr>
          <p:cNvPr id="4" name="直角三角形 3">
            <a:extLst>
              <a:ext uri="{FF2B5EF4-FFF2-40B4-BE49-F238E27FC236}">
                <a16:creationId xmlns:a16="http://schemas.microsoft.com/office/drawing/2014/main" id="{C75EC4B1-0271-9444-90BE-20FBA6FA039F}"/>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Tree>
    <p:extLst>
      <p:ext uri="{BB962C8B-B14F-4D97-AF65-F5344CB8AC3E}">
        <p14:creationId xmlns:p14="http://schemas.microsoft.com/office/powerpoint/2010/main" val="2837121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3.1</a:t>
            </a:r>
            <a:r>
              <a:rPr lang="ja-JP" altLang="en-US" dirty="0">
                <a:latin typeface="UD デジタル 教科書体 N-B" panose="02020700000000000000" pitchFamily="17" charset="-128"/>
                <a:ea typeface="UD デジタル 教科書体 N-B" panose="02020700000000000000" pitchFamily="17" charset="-128"/>
              </a:rPr>
              <a:t>　学習者の</a:t>
            </a:r>
            <a:r>
              <a:rPr lang="en-US" altLang="ja-JP" dirty="0">
                <a:latin typeface="UD デジタル 教科書体 N-B" panose="02020700000000000000" pitchFamily="17" charset="-128"/>
                <a:ea typeface="UD デジタル 教科書体 N-B" panose="02020700000000000000" pitchFamily="17" charset="-128"/>
              </a:rPr>
              <a:t>L1</a:t>
            </a:r>
            <a:r>
              <a:rPr lang="ja-JP" altLang="en-US" dirty="0">
                <a:latin typeface="UD デジタル 教科書体 N-B" panose="02020700000000000000" pitchFamily="17" charset="-128"/>
                <a:ea typeface="UD デジタル 教科書体 N-B" panose="02020700000000000000" pitchFamily="17" charset="-128"/>
              </a:rPr>
              <a:t>で語種の相対難度はどう異なるか</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199" y="1825624"/>
            <a:ext cx="10644051" cy="4721479"/>
          </a:xfrm>
        </p:spPr>
        <p:txBody>
          <a:bodyPr>
            <a:normAutofit/>
          </a:bodyPr>
          <a:lstStyle/>
          <a:p>
            <a:pPr marL="0" indent="0">
              <a:buNone/>
            </a:pPr>
            <a:r>
              <a:rPr lang="ja-JP" altLang="ja-JP" dirty="0">
                <a:latin typeface="UD デジタル 教科書体 N-R" panose="02020400000000000000" pitchFamily="17" charset="-128"/>
                <a:ea typeface="UD デジタル 教科書体 N-R" panose="02020400000000000000" pitchFamily="17" charset="-128"/>
              </a:rPr>
              <a:t>筆者の所属校</a:t>
            </a:r>
            <a:r>
              <a:rPr lang="ja-JP" altLang="en-US" dirty="0">
                <a:latin typeface="UD デジタル 教科書体 N-R" panose="02020400000000000000" pitchFamily="17" charset="-128"/>
                <a:ea typeface="UD デジタル 教科書体 N-R" panose="02020400000000000000" pitchFamily="17" charset="-128"/>
              </a:rPr>
              <a:t>で</a:t>
            </a:r>
            <a:r>
              <a:rPr lang="ja-JP" altLang="ja-JP" dirty="0">
                <a:latin typeface="UD デジタル 教科書体 N-R" panose="02020400000000000000" pitchFamily="17" charset="-128"/>
                <a:ea typeface="UD デジタル 教科書体 N-R" panose="02020400000000000000" pitchFamily="17" charset="-128"/>
              </a:rPr>
              <a:t>プレースメントテスト</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a:t>
            </a:r>
            <a:r>
              <a:rPr lang="ja-JP" altLang="ja-JP" dirty="0">
                <a:latin typeface="UD デジタル 教科書体 N-R" panose="02020400000000000000" pitchFamily="17" charset="-128"/>
                <a:ea typeface="UD デジタル 教科書体 N-R" panose="02020400000000000000" pitchFamily="17" charset="-128"/>
              </a:rPr>
              <a:t>中国語</a:t>
            </a:r>
            <a:r>
              <a:rPr lang="en-AU" altLang="ja-JP" dirty="0">
                <a:latin typeface="UD デジタル 教科書体 N-R" panose="02020400000000000000" pitchFamily="17" charset="-128"/>
                <a:ea typeface="UD デジタル 教科書体 N-R" panose="02020400000000000000" pitchFamily="17" charset="-128"/>
              </a:rPr>
              <a:t>L1</a:t>
            </a:r>
            <a:r>
              <a:rPr lang="ja-JP" altLang="ja-JP" dirty="0">
                <a:latin typeface="UD デジタル 教科書体 N-R" panose="02020400000000000000" pitchFamily="17" charset="-128"/>
                <a:ea typeface="UD デジタル 教科書体 N-R" panose="02020400000000000000" pitchFamily="17" charset="-128"/>
              </a:rPr>
              <a:t>学生</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相対的に</a:t>
            </a:r>
            <a:r>
              <a:rPr lang="ja-JP" altLang="ja-JP" dirty="0">
                <a:solidFill>
                  <a:srgbClr val="00B050"/>
                </a:solidFill>
                <a:latin typeface="UD デジタル 教科書体 N-R" panose="02020400000000000000" pitchFamily="17" charset="-128"/>
                <a:ea typeface="UD デジタル 教科書体 N-R" panose="02020400000000000000" pitchFamily="17" charset="-128"/>
              </a:rPr>
              <a:t>語彙</a:t>
            </a:r>
            <a:r>
              <a:rPr lang="ja-JP" altLang="en-US" dirty="0">
                <a:solidFill>
                  <a:srgbClr val="00B050"/>
                </a:solidFill>
                <a:latin typeface="UD デジタル 教科書体 N-R" panose="02020400000000000000" pitchFamily="17" charset="-128"/>
                <a:ea typeface="UD デジタル 教科書体 N-R" panose="02020400000000000000" pitchFamily="17" charset="-128"/>
              </a:rPr>
              <a:t>・</a:t>
            </a:r>
            <a:r>
              <a:rPr lang="ja-JP" altLang="ja-JP" dirty="0">
                <a:solidFill>
                  <a:srgbClr val="00B050"/>
                </a:solidFill>
                <a:latin typeface="UD デジタル 教科書体 N-R" panose="02020400000000000000" pitchFamily="17" charset="-128"/>
                <a:ea typeface="UD デジタル 教科書体 N-R" panose="02020400000000000000" pitchFamily="17" charset="-128"/>
              </a:rPr>
              <a:t>読解の得点が高く</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solidFill>
                  <a:srgbClr val="C00000"/>
                </a:solidFill>
                <a:latin typeface="UD デジタル 教科書体 N-R" panose="02020400000000000000" pitchFamily="17" charset="-128"/>
                <a:ea typeface="UD デジタル 教科書体 N-R" panose="02020400000000000000" pitchFamily="17" charset="-128"/>
              </a:rPr>
              <a:t>文法</a:t>
            </a:r>
            <a:r>
              <a:rPr lang="ja-JP" altLang="en-US" dirty="0">
                <a:solidFill>
                  <a:srgbClr val="C00000"/>
                </a:solidFill>
                <a:latin typeface="UD デジタル 教科書体 N-R" panose="02020400000000000000" pitchFamily="17" charset="-128"/>
                <a:ea typeface="UD デジタル 教科書体 N-R" panose="02020400000000000000" pitchFamily="17" charset="-128"/>
              </a:rPr>
              <a:t>・　</a:t>
            </a:r>
            <a:endParaRPr lang="en-US" altLang="ja-JP" dirty="0">
              <a:solidFill>
                <a:srgbClr val="C00000"/>
              </a:solidFill>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solidFill>
                  <a:srgbClr val="C00000"/>
                </a:solidFill>
                <a:latin typeface="UD デジタル 教科書体 N-R" panose="02020400000000000000" pitchFamily="17" charset="-128"/>
                <a:ea typeface="UD デジタル 教科書体 N-R" panose="02020400000000000000" pitchFamily="17" charset="-128"/>
              </a:rPr>
              <a:t>　　 </a:t>
            </a:r>
            <a:r>
              <a:rPr lang="ja-JP" altLang="ja-JP" dirty="0">
                <a:solidFill>
                  <a:srgbClr val="C00000"/>
                </a:solidFill>
                <a:latin typeface="UD デジタル 教科書体 N-R" panose="02020400000000000000" pitchFamily="17" charset="-128"/>
                <a:ea typeface="UD デジタル 教科書体 N-R" panose="02020400000000000000" pitchFamily="17" charset="-128"/>
              </a:rPr>
              <a:t>発話の得点</a:t>
            </a:r>
            <a:r>
              <a:rPr lang="ja-JP" altLang="en-US" dirty="0">
                <a:solidFill>
                  <a:srgbClr val="C00000"/>
                </a:solidFill>
                <a:latin typeface="UD デジタル 教科書体 N-R" panose="02020400000000000000" pitchFamily="17" charset="-128"/>
                <a:ea typeface="UD デジタル 教科書体 N-R" panose="02020400000000000000" pitchFamily="17" charset="-128"/>
              </a:rPr>
              <a:t>が</a:t>
            </a:r>
            <a:r>
              <a:rPr lang="ja-JP" altLang="ja-JP" dirty="0">
                <a:solidFill>
                  <a:srgbClr val="C00000"/>
                </a:solidFill>
                <a:latin typeface="UD デジタル 教科書体 N-R" panose="02020400000000000000" pitchFamily="17" charset="-128"/>
                <a:ea typeface="UD デジタル 教科書体 N-R" panose="02020400000000000000" pitchFamily="17" charset="-128"/>
              </a:rPr>
              <a:t>低</a:t>
            </a:r>
            <a:r>
              <a:rPr lang="ja-JP" altLang="en-US" dirty="0">
                <a:solidFill>
                  <a:srgbClr val="C00000"/>
                </a:solidFill>
                <a:latin typeface="UD デジタル 教科書体 N-R" panose="02020400000000000000" pitchFamily="17" charset="-128"/>
                <a:ea typeface="UD デジタル 教科書体 N-R" panose="02020400000000000000" pitchFamily="17" charset="-128"/>
              </a:rPr>
              <a:t>い</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日系の継承語生</a:t>
            </a:r>
            <a:r>
              <a:rPr lang="ja-JP" altLang="en-US"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学術日本語</a:t>
            </a:r>
            <a:r>
              <a:rPr lang="ja-JP" altLang="en-US" dirty="0">
                <a:latin typeface="UD デジタル 教科書体 N-R" panose="02020400000000000000" pitchFamily="17" charset="-128"/>
                <a:ea typeface="UD デジタル 教科書体 N-R" panose="02020400000000000000" pitchFamily="17" charset="-128"/>
              </a:rPr>
              <a:t>で</a:t>
            </a:r>
            <a:r>
              <a:rPr lang="ja-JP" altLang="ja-JP" dirty="0">
                <a:latin typeface="UD デジタル 教科書体 N-R" panose="02020400000000000000" pitchFamily="17" charset="-128"/>
                <a:ea typeface="UD デジタル 教科書体 N-R" panose="02020400000000000000" pitchFamily="17" charset="-128"/>
              </a:rPr>
              <a:t>漢字</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漢語が大きな</a:t>
            </a:r>
            <a:r>
              <a:rPr lang="ja-JP" altLang="en-US" dirty="0">
                <a:latin typeface="UD デジタル 教科書体 N-R" panose="02020400000000000000" pitchFamily="17" charset="-128"/>
                <a:ea typeface="UD デジタル 教科書体 N-R" panose="02020400000000000000" pitchFamily="17" charset="-128"/>
              </a:rPr>
              <a:t>割合</a:t>
            </a:r>
            <a:r>
              <a:rPr lang="ja-JP" altLang="ja-JP" dirty="0">
                <a:latin typeface="UD デジタル 教科書体 N-R" panose="02020400000000000000" pitchFamily="17" charset="-128"/>
                <a:ea typeface="UD デジタル 教科書体 N-R" panose="02020400000000000000" pitchFamily="17" charset="-128"/>
              </a:rPr>
              <a:t>を占</a:t>
            </a:r>
            <a:r>
              <a:rPr lang="ja-JP" altLang="en-US" dirty="0">
                <a:latin typeface="UD デジタル 教科書体 N-R" panose="02020400000000000000" pitchFamily="17" charset="-128"/>
                <a:ea typeface="UD デジタル 教科書体 N-R" panose="02020400000000000000" pitchFamily="17" charset="-128"/>
              </a:rPr>
              <a:t>め</a:t>
            </a:r>
            <a:r>
              <a:rPr lang="ja-JP" altLang="ja-JP" dirty="0">
                <a:latin typeface="UD デジタル 教科書体 N-R" panose="02020400000000000000" pitchFamily="17" charset="-128"/>
                <a:ea typeface="UD デジタル 教科書体 N-R" panose="02020400000000000000" pitchFamily="17" charset="-128"/>
              </a:rPr>
              <a:t>ることが関係</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学術目的の日本語学習の場</a:t>
            </a: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solidFill>
                  <a:schemeClr val="accent1"/>
                </a:solidFill>
                <a:latin typeface="UD デジタル 教科書体 N-R" panose="02020400000000000000" pitchFamily="17" charset="-128"/>
                <a:ea typeface="UD デジタル 教科書体 N-R" panose="02020400000000000000" pitchFamily="17" charset="-128"/>
              </a:rPr>
              <a:t>漢字語の読み書き</a:t>
            </a:r>
            <a:r>
              <a:rPr lang="ja-JP" altLang="en-US" dirty="0">
                <a:latin typeface="UD デジタル 教科書体 N-R" panose="02020400000000000000" pitchFamily="17" charset="-128"/>
                <a:ea typeface="UD デジタル 教科書体 N-R" panose="02020400000000000000" pitchFamily="17" charset="-128"/>
              </a:rPr>
              <a:t>は重要</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語彙力と他の言語知識や運用力</a:t>
            </a:r>
            <a:r>
              <a:rPr lang="ja-JP" altLang="en-US" dirty="0">
                <a:latin typeface="UD デジタル 教科書体 N-R" panose="02020400000000000000" pitchFamily="17" charset="-128"/>
                <a:ea typeface="UD デジタル 教科書体 N-R" panose="02020400000000000000" pitchFamily="17" charset="-128"/>
              </a:rPr>
              <a:t>の</a:t>
            </a:r>
            <a:r>
              <a:rPr lang="ja-JP" altLang="ja-JP" dirty="0">
                <a:latin typeface="UD デジタル 教科書体 N-R" panose="02020400000000000000" pitchFamily="17" charset="-128"/>
                <a:ea typeface="UD デジタル 教科書体 N-R" panose="02020400000000000000" pitchFamily="17" charset="-128"/>
              </a:rPr>
              <a:t>バランスよ</a:t>
            </a:r>
            <a:r>
              <a:rPr lang="ja-JP" altLang="en-US" dirty="0">
                <a:latin typeface="UD デジタル 教科書体 N-R" panose="02020400000000000000" pitchFamily="17" charset="-128"/>
                <a:ea typeface="UD デジタル 教科書体 N-R" panose="02020400000000000000" pitchFamily="17" charset="-128"/>
              </a:rPr>
              <a:t>い</a:t>
            </a:r>
            <a:r>
              <a:rPr lang="ja-JP" altLang="ja-JP" dirty="0">
                <a:latin typeface="UD デジタル 教科書体 N-R" panose="02020400000000000000" pitchFamily="17" charset="-128"/>
                <a:ea typeface="UD デジタル 教科書体 N-R" panose="02020400000000000000" pitchFamily="17" charset="-128"/>
              </a:rPr>
              <a:t>発達</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a:t>
            </a:r>
            <a:r>
              <a:rPr lang="en-AU" altLang="ja-JP" dirty="0">
                <a:solidFill>
                  <a:srgbClr val="F38D00"/>
                </a:solidFill>
                <a:latin typeface="UD デジタル 教科書体 N-R" panose="02020400000000000000" pitchFamily="17" charset="-128"/>
                <a:ea typeface="UD デジタル 教科書体 N-R" panose="02020400000000000000" pitchFamily="17" charset="-128"/>
              </a:rPr>
              <a:t>L1</a:t>
            </a:r>
            <a:r>
              <a:rPr lang="ja-JP" altLang="ja-JP" dirty="0">
                <a:solidFill>
                  <a:srgbClr val="F38D00"/>
                </a:solidFill>
                <a:latin typeface="UD デジタル 教科書体 N-R" panose="02020400000000000000" pitchFamily="17" charset="-128"/>
                <a:ea typeface="UD デジタル 教科書体 N-R" panose="02020400000000000000" pitchFamily="17" charset="-128"/>
              </a:rPr>
              <a:t>によって部分的に異なる対処</a:t>
            </a:r>
            <a:endParaRPr lang="ja-JP" altLang="en-US"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C75EC4B1-0271-9444-90BE-20FBA6FA039F}"/>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FBB761F-1162-FE4F-A380-4DDEBC8C27A5}"/>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Tree>
    <p:extLst>
      <p:ext uri="{BB962C8B-B14F-4D97-AF65-F5344CB8AC3E}">
        <p14:creationId xmlns:p14="http://schemas.microsoft.com/office/powerpoint/2010/main" val="2973403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3.2</a:t>
            </a:r>
            <a:r>
              <a:rPr lang="ja-JP" altLang="en-US" dirty="0">
                <a:latin typeface="UD デジタル 教科書体 N-B" panose="02020700000000000000" pitchFamily="17" charset="-128"/>
                <a:ea typeface="UD デジタル 教科書体 N-B" panose="02020700000000000000" pitchFamily="17" charset="-128"/>
              </a:rPr>
              <a:t>　漢語（や外来語）の学習への</a:t>
            </a:r>
            <a:r>
              <a:rPr lang="fr-FR" altLang="ja-JP" dirty="0">
                <a:latin typeface="UD デジタル 教科書体 N-B" panose="02020700000000000000" pitchFamily="17" charset="-128"/>
                <a:ea typeface="UD デジタル 教科書体 N-B" panose="02020700000000000000" pitchFamily="17" charset="-128"/>
              </a:rPr>
              <a:t>L1</a:t>
            </a:r>
            <a:r>
              <a:rPr lang="ja-JP" altLang="en-US" dirty="0">
                <a:latin typeface="UD デジタル 教科書体 N-B" panose="02020700000000000000" pitchFamily="17" charset="-128"/>
                <a:ea typeface="UD デジタル 教科書体 N-B" panose="02020700000000000000" pitchFamily="17" charset="-128"/>
              </a:rPr>
              <a:t>の効果</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466850"/>
            <a:ext cx="10515600" cy="5080253"/>
          </a:xfrm>
        </p:spPr>
        <p:txBody>
          <a:bodyPr>
            <a:normAutofit/>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松下ほか（</a:t>
            </a:r>
            <a:r>
              <a:rPr lang="en-US" altLang="ja-JP" dirty="0">
                <a:latin typeface="UD デジタル 教科書体 N-R" panose="02020400000000000000" pitchFamily="17" charset="-128"/>
                <a:ea typeface="UD デジタル 教科書体 N-R" panose="02020400000000000000" pitchFamily="17" charset="-128"/>
              </a:rPr>
              <a:t>2020</a:t>
            </a:r>
            <a:r>
              <a:rPr lang="fr-FR" altLang="ja-JP" dirty="0">
                <a:latin typeface="UD デジタル 教科書体 N-R" panose="02020400000000000000" pitchFamily="17" charset="-128"/>
                <a:ea typeface="UD デジタル 教科書体 N-R" panose="02020400000000000000" pitchFamily="17" charset="-128"/>
              </a:rPr>
              <a:t>b</a:t>
            </a:r>
            <a:r>
              <a:rPr lang="ja-JP" altLang="fr-FR"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「日中対照漢字語データベース」作成・分析</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200" dirty="0">
                <a:latin typeface="UD デジタル 教科書体 N-R" panose="02020400000000000000" pitchFamily="17" charset="-128"/>
                <a:ea typeface="UD デジタル 教科書体 N-R" panose="02020400000000000000" pitchFamily="17" charset="-128"/>
              </a:rPr>
              <a:t>　</a:t>
            </a:r>
            <a:endParaRPr lang="en-US" altLang="ja-JP" sz="12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頻度上位</a:t>
            </a:r>
            <a:r>
              <a:rPr lang="en-US" altLang="ja-JP" dirty="0">
                <a:latin typeface="UD デジタル 教科書体 N-R" panose="02020400000000000000" pitchFamily="17" charset="-128"/>
                <a:ea typeface="UD デジタル 教科書体 N-R" panose="02020400000000000000" pitchFamily="17" charset="-128"/>
              </a:rPr>
              <a:t>2</a:t>
            </a:r>
            <a:r>
              <a:rPr lang="ja-JP" altLang="en-US" dirty="0">
                <a:latin typeface="UD デジタル 教科書体 N-R" panose="02020400000000000000" pitchFamily="17" charset="-128"/>
                <a:ea typeface="UD デジタル 教科書体 N-R" panose="02020400000000000000" pitchFamily="17" charset="-128"/>
              </a:rPr>
              <a:t>万語のうち</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約</a:t>
            </a:r>
            <a:r>
              <a:rPr lang="en-US" altLang="ja-JP" dirty="0">
                <a:latin typeface="UD デジタル 教科書体 N-R" panose="02020400000000000000" pitchFamily="17" charset="-128"/>
                <a:ea typeface="UD デジタル 教科書体 N-R" panose="02020400000000000000" pitchFamily="17" charset="-128"/>
              </a:rPr>
              <a:t>35</a:t>
            </a:r>
            <a:r>
              <a:rPr lang="ja-JP" altLang="en-US" dirty="0">
                <a:latin typeface="UD デジタル 教科書体 N-R" panose="02020400000000000000" pitchFamily="17" charset="-128"/>
                <a:ea typeface="UD デジタル 教科書体 N-R" panose="02020400000000000000" pitchFamily="17" charset="-128"/>
              </a:rPr>
              <a:t>％が同形漢語</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u="sng" dirty="0">
                <a:latin typeface="UD デジタル 教科書体 N-R" panose="02020400000000000000" pitchFamily="17" charset="-128"/>
                <a:ea typeface="UD デジタル 教科書体 N-R" panose="02020400000000000000" pitchFamily="17" charset="-128"/>
              </a:rPr>
              <a:t>同形漢語の</a:t>
            </a:r>
            <a:r>
              <a:rPr lang="en-US" altLang="ja-JP" u="sng" dirty="0">
                <a:latin typeface="UD デジタル 教科書体 N-R" panose="02020400000000000000" pitchFamily="17" charset="-128"/>
                <a:ea typeface="UD デジタル 教科書体 N-R" panose="02020400000000000000" pitchFamily="17" charset="-128"/>
              </a:rPr>
              <a:t>18</a:t>
            </a:r>
            <a:r>
              <a:rPr lang="ja-JP" altLang="en-US" u="sng" dirty="0">
                <a:latin typeface="UD デジタル 教科書体 N-R" panose="02020400000000000000" pitchFamily="17" charset="-128"/>
                <a:ea typeface="UD デジタル 教科書体 N-R" panose="02020400000000000000" pitchFamily="17" charset="-128"/>
              </a:rPr>
              <a:t>％（同形漢語の</a:t>
            </a:r>
            <a:r>
              <a:rPr lang="en-US" altLang="ja-JP" u="sng" dirty="0">
                <a:latin typeface="UD デジタル 教科書体 N-R" panose="02020400000000000000" pitchFamily="17" charset="-128"/>
                <a:ea typeface="UD デジタル 教科書体 N-R" panose="02020400000000000000" pitchFamily="17" charset="-128"/>
              </a:rPr>
              <a:t>5</a:t>
            </a:r>
            <a:r>
              <a:rPr lang="ja-JP" altLang="en-US" u="sng" dirty="0">
                <a:latin typeface="UD デジタル 教科書体 N-R" panose="02020400000000000000" pitchFamily="17" charset="-128"/>
                <a:ea typeface="UD デジタル 教科書体 N-R" panose="02020400000000000000" pitchFamily="17" charset="-128"/>
              </a:rPr>
              <a:t>～</a:t>
            </a:r>
            <a:r>
              <a:rPr lang="en-US" altLang="ja-JP" u="sng" dirty="0">
                <a:latin typeface="UD デジタル 教科書体 N-R" panose="02020400000000000000" pitchFamily="17" charset="-128"/>
                <a:ea typeface="UD デジタル 教科書体 N-R" panose="02020400000000000000" pitchFamily="17" charset="-128"/>
              </a:rPr>
              <a:t>6</a:t>
            </a:r>
            <a:r>
              <a:rPr lang="ja-JP" altLang="en-US" u="sng" dirty="0">
                <a:latin typeface="UD デジタル 教科書体 N-R" panose="02020400000000000000" pitchFamily="17" charset="-128"/>
                <a:ea typeface="UD デジタル 教科書体 N-R" panose="02020400000000000000" pitchFamily="17" charset="-128"/>
              </a:rPr>
              <a:t>語に</a:t>
            </a:r>
            <a:r>
              <a:rPr lang="en-US" altLang="ja-JP" u="sng" dirty="0">
                <a:latin typeface="UD デジタル 教科書体 N-R" panose="02020400000000000000" pitchFamily="17" charset="-128"/>
                <a:ea typeface="UD デジタル 教科書体 N-R" panose="02020400000000000000" pitchFamily="17" charset="-128"/>
              </a:rPr>
              <a:t>1</a:t>
            </a:r>
            <a:r>
              <a:rPr lang="ja-JP" altLang="en-US" u="sng" dirty="0">
                <a:latin typeface="UD デジタル 教科書体 N-R" panose="02020400000000000000" pitchFamily="17" charset="-128"/>
                <a:ea typeface="UD デジタル 教科書体 N-R" panose="02020400000000000000" pitchFamily="17" charset="-128"/>
              </a:rPr>
              <a:t>語</a:t>
            </a:r>
            <a:r>
              <a:rPr lang="ja-JP" altLang="en-US" dirty="0">
                <a:latin typeface="UD デジタル 教科書体 N-R" panose="02020400000000000000" pitchFamily="17" charset="-128"/>
                <a:ea typeface="UD デジタル 教科書体 N-R" panose="02020400000000000000" pitchFamily="17" charset="-128"/>
              </a:rPr>
              <a:t>）が同形類義や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同形異義の</a:t>
            </a:r>
            <a:r>
              <a:rPr lang="ja-JP" altLang="en-US" u="sng" dirty="0">
                <a:latin typeface="UD デジタル 教科書体 N-R" panose="02020400000000000000" pitchFamily="17" charset="-128"/>
                <a:ea typeface="UD デジタル 教科書体 N-R" panose="02020400000000000000" pitchFamily="17" charset="-128"/>
              </a:rPr>
              <a:t>要注意語</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2</a:t>
            </a:r>
            <a:r>
              <a:rPr lang="ja-JP" altLang="en-US" dirty="0">
                <a:latin typeface="UD デジタル 教科書体 N-R" panose="02020400000000000000" pitchFamily="17" charset="-128"/>
                <a:ea typeface="UD デジタル 教科書体 N-R" panose="02020400000000000000" pitchFamily="17" charset="-128"/>
              </a:rPr>
              <a:t>万語のうち</a:t>
            </a:r>
            <a:r>
              <a:rPr lang="en-US" altLang="ja-JP" dirty="0">
                <a:latin typeface="UD デジタル 教科書体 N-R" panose="02020400000000000000" pitchFamily="17" charset="-128"/>
                <a:ea typeface="UD デジタル 教科書体 N-R" panose="02020400000000000000" pitchFamily="17" charset="-128"/>
              </a:rPr>
              <a:t>3</a:t>
            </a:r>
            <a:r>
              <a:rPr lang="ja-JP" altLang="en-US" dirty="0">
                <a:latin typeface="UD デジタル 教科書体 N-R" panose="02020400000000000000" pitchFamily="17" charset="-128"/>
                <a:ea typeface="UD デジタル 教科書体 N-R" panose="02020400000000000000" pitchFamily="17" charset="-128"/>
              </a:rPr>
              <a:t>割程度は日中同形同義の語</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spcBef>
                <a:spcPts val="600"/>
              </a:spcBef>
              <a:buNone/>
            </a:pPr>
            <a:r>
              <a:rPr lang="en-US" altLang="ja-JP" sz="1200" dirty="0">
                <a:latin typeface="UD デジタル 教科書体 N-R" panose="02020400000000000000" pitchFamily="17" charset="-128"/>
                <a:ea typeface="UD デジタル 教科書体 N-R" panose="02020400000000000000" pitchFamily="17" charset="-128"/>
              </a:rPr>
              <a:t> </a:t>
            </a:r>
          </a:p>
          <a:p>
            <a:pPr marL="0" indent="0">
              <a:lnSpc>
                <a:spcPct val="100000"/>
              </a:lnSpc>
              <a:spcBef>
                <a:spcPts val="600"/>
              </a:spcBef>
              <a:buNone/>
            </a:pPr>
            <a:r>
              <a:rPr lang="ja-JP" altLang="en-US"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中国語</a:t>
            </a:r>
            <a:r>
              <a:rPr lang="en-AU" altLang="ja-JP" dirty="0">
                <a:latin typeface="UD デジタル 教科書体 N-R" panose="02020400000000000000" pitchFamily="17" charset="-128"/>
                <a:ea typeface="UD デジタル 教科書体 N-R" panose="02020400000000000000" pitchFamily="17" charset="-128"/>
              </a:rPr>
              <a:t>L1</a:t>
            </a:r>
            <a:r>
              <a:rPr lang="ja-JP" altLang="ja-JP" dirty="0">
                <a:latin typeface="UD デジタル 教科書体 N-R" panose="02020400000000000000" pitchFamily="17" charset="-128"/>
                <a:ea typeface="UD デジタル 教科書体 N-R" panose="02020400000000000000" pitchFamily="17" charset="-128"/>
              </a:rPr>
              <a:t>学習者にとっては巨大な</a:t>
            </a:r>
            <a:r>
              <a:rPr lang="en-AU" altLang="ja-JP" dirty="0">
                <a:latin typeface="UD デジタル 教科書体 N-R" panose="02020400000000000000" pitchFamily="17" charset="-128"/>
                <a:ea typeface="UD デジタル 教科書体 N-R" panose="02020400000000000000" pitchFamily="17" charset="-128"/>
              </a:rPr>
              <a:t>built-in lexicon (Dalton, 2004)</a:t>
            </a:r>
            <a:r>
              <a:rPr lang="ja-JP" altLang="ja-JP" dirty="0">
                <a:latin typeface="UD デジタル 教科書体 N-R" panose="02020400000000000000" pitchFamily="17" charset="-128"/>
                <a:ea typeface="UD デジタル 教科書体 N-R" panose="02020400000000000000" pitchFamily="17" charset="-128"/>
              </a:rPr>
              <a:t>，すなわち「内蔵された語彙辞書」</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nSpc>
                <a:spcPct val="100000"/>
              </a:lnSpc>
              <a:spcBef>
                <a:spcPts val="600"/>
              </a:spcBef>
              <a:buNone/>
            </a:pPr>
            <a:r>
              <a:rPr lang="ja-JP" altLang="ja-JP" sz="2000" dirty="0">
                <a:latin typeface="UD デジタル 教科書体 N-R" panose="02020400000000000000" pitchFamily="17" charset="-128"/>
                <a:ea typeface="UD デジタル 教科書体 N-R" panose="02020400000000000000" pitchFamily="17" charset="-128"/>
              </a:rPr>
              <a:t>未公表データ</a:t>
            </a:r>
            <a:r>
              <a:rPr lang="ja-JP" altLang="en-US" sz="2000" dirty="0">
                <a:latin typeface="UD デジタル 教科書体 N-R" panose="02020400000000000000" pitchFamily="17" charset="-128"/>
                <a:ea typeface="UD デジタル 教科書体 N-R" panose="02020400000000000000" pitchFamily="17" charset="-128"/>
              </a:rPr>
              <a:t>：</a:t>
            </a:r>
            <a:r>
              <a:rPr lang="ja-JP" altLang="ja-JP" sz="2000" dirty="0">
                <a:latin typeface="UD デジタル 教科書体 N-R" panose="02020400000000000000" pitchFamily="17" charset="-128"/>
                <a:ea typeface="UD デジタル 教科書体 N-R" panose="02020400000000000000" pitchFamily="17" charset="-128"/>
              </a:rPr>
              <a:t>実際に頻度上位</a:t>
            </a:r>
            <a:r>
              <a:rPr lang="en-AU" altLang="ja-JP" sz="2000" dirty="0">
                <a:latin typeface="UD デジタル 教科書体 N-R" panose="02020400000000000000" pitchFamily="17" charset="-128"/>
                <a:ea typeface="UD デジタル 教科書体 N-R" panose="02020400000000000000" pitchFamily="17" charset="-128"/>
              </a:rPr>
              <a:t>15,000</a:t>
            </a:r>
            <a:r>
              <a:rPr lang="ja-JP" altLang="ja-JP" sz="2000" dirty="0">
                <a:latin typeface="UD デジタル 教科書体 N-R" panose="02020400000000000000" pitchFamily="17" charset="-128"/>
                <a:ea typeface="UD デジタル 教科書体 N-R" panose="02020400000000000000" pitchFamily="17" charset="-128"/>
              </a:rPr>
              <a:t>語の基本義の理解を試すテスト</a:t>
            </a:r>
            <a:r>
              <a:rPr lang="en-AU" altLang="ja-JP" sz="2000" dirty="0">
                <a:latin typeface="UD デジタル 教科書体 N-R" panose="02020400000000000000" pitchFamily="17" charset="-128"/>
                <a:ea typeface="UD デジタル 教科書体 N-R" panose="02020400000000000000" pitchFamily="17" charset="-128"/>
              </a:rPr>
              <a:t>VSTRJ-15K</a:t>
            </a:r>
            <a:r>
              <a:rPr lang="ja-JP" altLang="ja-JP" sz="2000" dirty="0">
                <a:latin typeface="UD デジタル 教科書体 N-R" panose="02020400000000000000" pitchFamily="17" charset="-128"/>
                <a:ea typeface="UD デジタル 教科書体 N-R" panose="02020400000000000000" pitchFamily="17" charset="-128"/>
              </a:rPr>
              <a:t>を日本語未習の中国語</a:t>
            </a:r>
            <a:r>
              <a:rPr lang="en-AU" altLang="ja-JP" sz="2000" dirty="0">
                <a:latin typeface="UD デジタル 教科書体 N-R" panose="02020400000000000000" pitchFamily="17" charset="-128"/>
                <a:ea typeface="UD デジタル 教科書体 N-R" panose="02020400000000000000" pitchFamily="17" charset="-128"/>
              </a:rPr>
              <a:t>L1</a:t>
            </a:r>
            <a:r>
              <a:rPr lang="ja-JP" altLang="ja-JP" sz="2000" dirty="0">
                <a:latin typeface="UD デジタル 教科書体 N-R" panose="02020400000000000000" pitchFamily="17" charset="-128"/>
                <a:ea typeface="UD デジタル 教科書体 N-R" panose="02020400000000000000" pitchFamily="17" charset="-128"/>
              </a:rPr>
              <a:t>の人に受けてもらうと，</a:t>
            </a:r>
            <a:r>
              <a:rPr lang="en-AU" altLang="ja-JP" sz="2000" dirty="0">
                <a:latin typeface="UD デジタル 教科書体 N-R" panose="02020400000000000000" pitchFamily="17" charset="-128"/>
                <a:ea typeface="UD デジタル 教科書体 N-R" panose="02020400000000000000" pitchFamily="17" charset="-128"/>
              </a:rPr>
              <a:t>3</a:t>
            </a:r>
            <a:r>
              <a:rPr lang="ja-JP" altLang="ja-JP" sz="2000" dirty="0">
                <a:latin typeface="UD デジタル 教科書体 N-R" panose="02020400000000000000" pitchFamily="17" charset="-128"/>
                <a:ea typeface="UD デジタル 教科書体 N-R" panose="02020400000000000000" pitchFamily="17" charset="-128"/>
              </a:rPr>
              <a:t>割程度の得点は取れることが多い</a:t>
            </a:r>
            <a:endParaRPr lang="en-US" altLang="ja-JP" sz="2000" dirty="0">
              <a:latin typeface="UD デジタル 教科書体 N-R" panose="02020400000000000000" pitchFamily="17" charset="-128"/>
              <a:ea typeface="UD デジタル 教科書体 N-R" panose="02020400000000000000" pitchFamily="17" charset="-128"/>
            </a:endParaRPr>
          </a:p>
          <a:p>
            <a:pPr marL="0" indent="0">
              <a:buNone/>
            </a:pPr>
            <a:endParaRPr lang="ja-JP" altLang="en-US"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7" name="直角三角形 6">
            <a:extLst>
              <a:ext uri="{FF2B5EF4-FFF2-40B4-BE49-F238E27FC236}">
                <a16:creationId xmlns:a16="http://schemas.microsoft.com/office/drawing/2014/main" id="{B2085979-F5BA-9A4F-A640-6832C80E819E}"/>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73EEEE9B-5690-ED41-A0D6-C37209877F0D}"/>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742572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3.2</a:t>
            </a:r>
            <a:r>
              <a:rPr lang="ja-JP" altLang="en-US" dirty="0">
                <a:latin typeface="UD デジタル 教科書体 N-B" panose="02020700000000000000" pitchFamily="17" charset="-128"/>
                <a:ea typeface="UD デジタル 教科書体 N-B" panose="02020700000000000000" pitchFamily="17" charset="-128"/>
              </a:rPr>
              <a:t>　漢語（や外来語）の学習への</a:t>
            </a:r>
            <a:r>
              <a:rPr lang="fr-FR" altLang="ja-JP" dirty="0">
                <a:latin typeface="UD デジタル 教科書体 N-B" panose="02020700000000000000" pitchFamily="17" charset="-128"/>
                <a:ea typeface="UD デジタル 教科書体 N-B" panose="02020700000000000000" pitchFamily="17" charset="-128"/>
              </a:rPr>
              <a:t>L1</a:t>
            </a:r>
            <a:r>
              <a:rPr lang="ja-JP" altLang="en-US" dirty="0">
                <a:latin typeface="UD デジタル 教科書体 N-B" panose="02020700000000000000" pitchFamily="17" charset="-128"/>
                <a:ea typeface="UD デジタル 教科書体 N-B" panose="02020700000000000000" pitchFamily="17" charset="-128"/>
              </a:rPr>
              <a:t>の効果</a:t>
            </a: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825624"/>
            <a:ext cx="10870324" cy="4721479"/>
          </a:xfrm>
        </p:spPr>
        <p:txBody>
          <a:bodyPr>
            <a:normAutofit/>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佐藤ほか（</a:t>
            </a:r>
            <a:r>
              <a:rPr lang="en-US" altLang="ja-JP" dirty="0">
                <a:latin typeface="UD デジタル 教科書体 N-R" panose="02020400000000000000" pitchFamily="17" charset="-128"/>
                <a:ea typeface="UD デジタル 教科書体 N-R" panose="02020400000000000000" pitchFamily="17" charset="-128"/>
              </a:rPr>
              <a:t>2020</a:t>
            </a:r>
            <a:r>
              <a:rPr lang="ja-JP" altLang="en-US" dirty="0">
                <a:latin typeface="UD デジタル 教科書体 N-R" panose="02020400000000000000" pitchFamily="17" charset="-128"/>
                <a:ea typeface="UD デジタル 教科書体 N-R" panose="02020400000000000000" pitchFamily="17" charset="-128"/>
              </a:rPr>
              <a:t>）：学術共通語彙テスト </a:t>
            </a:r>
            <a:r>
              <a:rPr lang="en-US" altLang="ja-JP" dirty="0">
                <a:latin typeface="UD デジタル 教科書体 N-R" panose="02020400000000000000" pitchFamily="17" charset="-128"/>
                <a:ea typeface="UD デジタル 教科書体 N-R" panose="02020400000000000000" pitchFamily="17" charset="-128"/>
              </a:rPr>
              <a:t>(</a:t>
            </a:r>
            <a:r>
              <a:rPr lang="fr-FR" altLang="ja-JP" dirty="0">
                <a:latin typeface="UD デジタル 教科書体 N-R" panose="02020400000000000000" pitchFamily="17" charset="-128"/>
                <a:ea typeface="UD デジタル 教科書体 N-R" panose="02020400000000000000" pitchFamily="17" charset="-128"/>
              </a:rPr>
              <a:t>JCAWT) </a:t>
            </a:r>
            <a:r>
              <a:rPr lang="ja-JP" altLang="en-US" dirty="0">
                <a:latin typeface="UD デジタル 教科書体 N-R" panose="02020400000000000000" pitchFamily="17" charset="-128"/>
                <a:ea typeface="UD デジタル 教科書体 N-R" panose="02020400000000000000" pitchFamily="17" charset="-128"/>
              </a:rPr>
              <a:t>音声版と文字版（</a:t>
            </a:r>
            <a:r>
              <a:rPr lang="fr-FR" altLang="ja-JP" u="sng" dirty="0">
                <a:latin typeface="UD デジタル 教科書体 N-R" panose="02020400000000000000" pitchFamily="17" charset="-128"/>
                <a:ea typeface="UD デジタル 教科書体 N-R" panose="02020400000000000000" pitchFamily="17" charset="-128"/>
                <a:hlinkClick r:id="rId2"/>
              </a:rPr>
              <a:t>http://www17408ui.sakura.ne.jp/tatsum/webtest.html#JCAWT</a:t>
            </a:r>
            <a:r>
              <a:rPr lang="ja-JP" altLang="en-US"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中国語</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と韓国語</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を対象に実施</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両グループとも文字版の得点のほうが高かった</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中国語</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のほうが文字版と音声版の差がより大きい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400" dirty="0">
                <a:latin typeface="UD デジタル 教科書体 N-R" panose="02020400000000000000" pitchFamily="17" charset="-128"/>
                <a:ea typeface="UD デジタル 教科書体 N-R" panose="02020400000000000000" pitchFamily="17" charset="-128"/>
              </a:rPr>
              <a:t>　　（その他の</a:t>
            </a:r>
            <a:r>
              <a:rPr lang="fr-FR" altLang="ja-JP" sz="2400" dirty="0">
                <a:latin typeface="UD デジタル 教科書体 N-R" panose="02020400000000000000" pitchFamily="17" charset="-128"/>
                <a:ea typeface="UD デジタル 教科書体 N-R" panose="02020400000000000000" pitchFamily="17" charset="-128"/>
              </a:rPr>
              <a:t>L1</a:t>
            </a:r>
            <a:r>
              <a:rPr lang="ja-JP" altLang="en-US" sz="2400" dirty="0">
                <a:latin typeface="UD デジタル 教科書体 N-R" panose="02020400000000000000" pitchFamily="17" charset="-128"/>
                <a:ea typeface="UD デジタル 教科書体 N-R" panose="02020400000000000000" pitchFamily="17" charset="-128"/>
              </a:rPr>
              <a:t>にこのテスト実施→音声版の得点が高くなる可能性大）</a:t>
            </a:r>
          </a:p>
          <a:p>
            <a:pPr marL="0" indent="0">
              <a:buNone/>
            </a:pPr>
            <a:endParaRPr lang="ja-JP" altLang="en-US"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7" name="直角三角形 6">
            <a:extLst>
              <a:ext uri="{FF2B5EF4-FFF2-40B4-BE49-F238E27FC236}">
                <a16:creationId xmlns:a16="http://schemas.microsoft.com/office/drawing/2014/main" id="{B2085979-F5BA-9A4F-A640-6832C80E819E}"/>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73EEEE9B-5690-ED41-A0D6-C37209877F0D}"/>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59180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3.2</a:t>
            </a:r>
            <a:r>
              <a:rPr lang="ja-JP" altLang="en-US" dirty="0">
                <a:latin typeface="UD デジタル 教科書体 N-B" panose="02020700000000000000" pitchFamily="17" charset="-128"/>
                <a:ea typeface="UD デジタル 教科書体 N-B" panose="02020700000000000000" pitchFamily="17" charset="-128"/>
              </a:rPr>
              <a:t>　学習・教育のあり方の提案</a:t>
            </a:r>
            <a:r>
              <a:rPr lang="en-US" altLang="ja-JP" dirty="0">
                <a:latin typeface="UD デジタル 教科書体 N-B" panose="02020700000000000000" pitchFamily="17" charset="-128"/>
                <a:ea typeface="UD デジタル 教科書体 N-B" panose="02020700000000000000" pitchFamily="17" charset="-128"/>
              </a:rPr>
              <a:t>①</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825624"/>
            <a:ext cx="10515600" cy="4721479"/>
          </a:xfrm>
        </p:spPr>
        <p:txBody>
          <a:bodyPr>
            <a:normAutofit/>
          </a:bodyPr>
          <a:lstStyle/>
          <a:p>
            <a:pPr marL="0" indent="0">
              <a:buNone/>
            </a:pPr>
            <a:r>
              <a:rPr lang="ja-JP" altLang="en-US" b="1" u="sng" dirty="0">
                <a:latin typeface="UD デジタル 教科書体 N-R" panose="02020400000000000000" pitchFamily="17" charset="-128"/>
                <a:ea typeface="UD デジタル 教科書体 N-R" panose="02020400000000000000" pitchFamily="17" charset="-128"/>
              </a:rPr>
              <a:t>文字と音声の同時処理による付随的語彙学習</a:t>
            </a:r>
            <a:endParaRPr lang="en-US" altLang="ja-JP" b="1" u="sng"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←基本義や共起成分が類似している語が多い</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付随的語彙学習の例</a:t>
            </a:r>
            <a:endParaRPr lang="en-US" altLang="ja-JP" dirty="0">
              <a:latin typeface="UD デジタル 教科書体 N-R" panose="02020400000000000000" pitchFamily="17" charset="-128"/>
              <a:ea typeface="UD デジタル 教科書体 N-R" panose="02020400000000000000" pitchFamily="17" charset="-128"/>
            </a:endParaRPr>
          </a:p>
          <a:p>
            <a:pPr lvl="1">
              <a:buSzPct val="50000"/>
              <a:buFont typeface="Wingdings" pitchFamily="2" charset="2"/>
              <a:buChar char="p"/>
            </a:pPr>
            <a:r>
              <a:rPr lang="ja-JP" altLang="en-US" sz="2800" u="sng" dirty="0">
                <a:latin typeface="UD デジタル 教科書体 N-R" panose="02020400000000000000" pitchFamily="17" charset="-128"/>
                <a:ea typeface="UD デジタル 教科書体 N-R" panose="02020400000000000000" pitchFamily="17" charset="-128"/>
              </a:rPr>
              <a:t>スクリプト付きの多聴</a:t>
            </a:r>
            <a:endParaRPr lang="en-US" altLang="ja-JP" sz="2800" u="sng" dirty="0">
              <a:latin typeface="UD デジタル 教科書体 N-R" panose="02020400000000000000" pitchFamily="17" charset="-128"/>
              <a:ea typeface="UD デジタル 教科書体 N-R" panose="02020400000000000000" pitchFamily="17" charset="-128"/>
            </a:endParaRPr>
          </a:p>
          <a:p>
            <a:pPr lvl="1">
              <a:buSzPct val="50000"/>
              <a:buFont typeface="Wingdings" pitchFamily="2" charset="2"/>
              <a:buChar char="p"/>
            </a:pPr>
            <a:r>
              <a:rPr lang="ja-JP" altLang="en-US" sz="2800" u="sng" dirty="0">
                <a:latin typeface="UD デジタル 教科書体 N-R" panose="02020400000000000000" pitchFamily="17" charset="-128"/>
                <a:ea typeface="UD デジタル 教科書体 N-R" panose="02020400000000000000" pitchFamily="17" charset="-128"/>
              </a:rPr>
              <a:t>字幕付き映画の視聴</a:t>
            </a:r>
            <a:endParaRPr lang="en-US" altLang="ja-JP" sz="2800" u="sng" dirty="0">
              <a:latin typeface="UD デジタル 教科書体 N-R" panose="02020400000000000000" pitchFamily="17" charset="-128"/>
              <a:ea typeface="UD デジタル 教科書体 N-R" panose="02020400000000000000" pitchFamily="17" charset="-128"/>
            </a:endParaRPr>
          </a:p>
          <a:p>
            <a:pPr lvl="1">
              <a:buSzPct val="50000"/>
              <a:buFont typeface="Wingdings" pitchFamily="2" charset="2"/>
              <a:buChar char="p"/>
            </a:pPr>
            <a:r>
              <a:rPr lang="ja-JP" altLang="en-US" sz="2800" u="sng" dirty="0">
                <a:latin typeface="UD デジタル 教科書体 N-R" panose="02020400000000000000" pitchFamily="17" charset="-128"/>
                <a:ea typeface="UD デジタル 教科書体 N-R" panose="02020400000000000000" pitchFamily="17" charset="-128"/>
              </a:rPr>
              <a:t>同一トピックの読解と聴解</a:t>
            </a:r>
            <a:endParaRPr lang="en-US" altLang="ja-JP" sz="2800" u="sng" dirty="0">
              <a:latin typeface="UD デジタル 教科書体 N-R" panose="02020400000000000000" pitchFamily="17" charset="-128"/>
              <a:ea typeface="UD デジタル 教科書体 N-R" panose="02020400000000000000" pitchFamily="17" charset="-128"/>
            </a:endParaRPr>
          </a:p>
          <a:p>
            <a:pPr lvl="1">
              <a:buSzPct val="50000"/>
              <a:buFont typeface="Wingdings" pitchFamily="2" charset="2"/>
              <a:buChar char="p"/>
            </a:pPr>
            <a:r>
              <a:rPr lang="ja-JP" altLang="en-US" sz="2800" u="sng" dirty="0">
                <a:latin typeface="UD デジタル 教科書体 N-R" panose="02020400000000000000" pitchFamily="17" charset="-128"/>
                <a:ea typeface="UD デジタル 教科書体 N-R" panose="02020400000000000000" pitchFamily="17" charset="-128"/>
              </a:rPr>
              <a:t>ふりがな付き多読</a:t>
            </a:r>
            <a:endParaRPr lang="ja-JP" altLang="en-US" sz="2800" dirty="0">
              <a:latin typeface="UD デジタル 教科書体 N-R" panose="02020400000000000000" pitchFamily="17" charset="-128"/>
              <a:ea typeface="UD デジタル 教科書体 N-R" panose="02020400000000000000" pitchFamily="17" charset="-128"/>
            </a:endParaRP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Tree>
    <p:extLst>
      <p:ext uri="{BB962C8B-B14F-4D97-AF65-F5344CB8AC3E}">
        <p14:creationId xmlns:p14="http://schemas.microsoft.com/office/powerpoint/2010/main" val="21439516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3.2</a:t>
            </a:r>
            <a:r>
              <a:rPr lang="ja-JP" altLang="en-US" dirty="0">
                <a:latin typeface="UD デジタル 教科書体 N-B" panose="02020700000000000000" pitchFamily="17" charset="-128"/>
                <a:ea typeface="UD デジタル 教科書体 N-B" panose="02020700000000000000" pitchFamily="17" charset="-128"/>
              </a:rPr>
              <a:t>　学習・教育のあり方の提案</a:t>
            </a:r>
            <a:r>
              <a:rPr lang="en-US" altLang="ja-JP" dirty="0">
                <a:latin typeface="UD デジタル 教科書体 N-B" panose="02020700000000000000" pitchFamily="17" charset="-128"/>
                <a:ea typeface="UD デジタル 教科書体 N-B" panose="02020700000000000000" pitchFamily="17" charset="-128"/>
              </a:rPr>
              <a:t>②</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825624"/>
            <a:ext cx="10922876" cy="4721479"/>
          </a:xfrm>
        </p:spPr>
        <p:txBody>
          <a:bodyPr>
            <a:normAutofit/>
          </a:bodyPr>
          <a:lstStyle/>
          <a:p>
            <a:pPr marL="0" indent="0">
              <a:buNone/>
            </a:pPr>
            <a:endParaRPr lang="en-US" altLang="ja-JP" b="1"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b="1" u="sng" dirty="0">
                <a:latin typeface="UD デジタル 教科書体 N-R" panose="02020400000000000000" pitchFamily="17" charset="-128"/>
                <a:ea typeface="UD デジタル 教科書体 N-R" panose="02020400000000000000" pitchFamily="17" charset="-128"/>
              </a:rPr>
              <a:t>基本義や共起成分</a:t>
            </a:r>
            <a:r>
              <a:rPr lang="ja-JP" altLang="en-US" u="sng" dirty="0">
                <a:latin typeface="UD デジタル 教科書体 N-R" panose="02020400000000000000" pitchFamily="17" charset="-128"/>
                <a:ea typeface="UD デジタル 教科書体 N-R" panose="02020400000000000000" pitchFamily="17" charset="-128"/>
              </a:rPr>
              <a:t>が異なる場合は</a:t>
            </a:r>
            <a:r>
              <a:rPr lang="ja-JP" altLang="en-US" b="1" u="sng" dirty="0">
                <a:latin typeface="UD デジタル 教科書体 N-R" panose="02020400000000000000" pitchFamily="17" charset="-128"/>
                <a:ea typeface="UD デジタル 教科書体 N-R" panose="02020400000000000000" pitchFamily="17" charset="-128"/>
              </a:rPr>
              <a:t>違いを意識的に克服</a:t>
            </a:r>
            <a:r>
              <a:rPr lang="ja-JP" altLang="en-US" u="sng" dirty="0">
                <a:latin typeface="UD デジタル 教科書体 N-R" panose="02020400000000000000" pitchFamily="17" charset="-128"/>
                <a:ea typeface="UD デジタル 教科書体 N-R" panose="02020400000000000000" pitchFamily="17" charset="-128"/>
              </a:rPr>
              <a:t>する</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en-US" u="sng" dirty="0">
                <a:latin typeface="UD デジタル 教科書体 N-R" panose="02020400000000000000" pitchFamily="17" charset="-128"/>
                <a:ea typeface="UD デジタル 教科書体 N-R" panose="02020400000000000000" pitchFamily="17" charset="-128"/>
              </a:rPr>
              <a:t>漢字を見た瞬間に中国語知識は自動的に活性化</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（ただし</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習熟度が高まるにつれて</a:t>
            </a:r>
            <a:r>
              <a:rPr lang="fr-FR" altLang="ja-JP" dirty="0">
                <a:latin typeface="UD デジタル 教科書体 N-R" panose="02020400000000000000" pitchFamily="17" charset="-128"/>
                <a:ea typeface="UD デジタル 教科書体 N-R" panose="02020400000000000000" pitchFamily="17" charset="-128"/>
              </a:rPr>
              <a:t>L2</a:t>
            </a:r>
            <a:r>
              <a:rPr lang="ja-JP" altLang="en-US" dirty="0">
                <a:latin typeface="UD デジタル 教科書体 N-R" panose="02020400000000000000" pitchFamily="17" charset="-128"/>
                <a:ea typeface="UD デジタル 教科書体 N-R" panose="02020400000000000000" pitchFamily="17" charset="-128"/>
              </a:rPr>
              <a:t>知識は</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から独立していく　</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（茅本</a:t>
            </a:r>
            <a:r>
              <a:rPr lang="en-US" altLang="ja-JP" dirty="0">
                <a:latin typeface="UD デジタル 教科書体 N-R" panose="02020400000000000000" pitchFamily="17" charset="-128"/>
                <a:ea typeface="UD デジタル 教科書体 N-R" panose="02020400000000000000" pitchFamily="17" charset="-128"/>
              </a:rPr>
              <a:t>, 2000</a:t>
            </a:r>
            <a:r>
              <a:rPr lang="ja-JP" altLang="en-US" dirty="0">
                <a:latin typeface="UD デジタル 教科書体 N-R" panose="02020400000000000000" pitchFamily="17" charset="-128"/>
                <a:ea typeface="UD デジタル 教科書体 N-R" panose="02020400000000000000" pitchFamily="17" charset="-128"/>
              </a:rPr>
              <a:t>など））</a:t>
            </a: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Tree>
    <p:extLst>
      <p:ext uri="{BB962C8B-B14F-4D97-AF65-F5344CB8AC3E}">
        <p14:creationId xmlns:p14="http://schemas.microsoft.com/office/powerpoint/2010/main" val="22348407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6"/>
            <a:ext cx="10515600" cy="853442"/>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3.2</a:t>
            </a:r>
            <a:r>
              <a:rPr lang="ja-JP" altLang="en-US" dirty="0">
                <a:latin typeface="UD デジタル 教科書体 N-B" panose="02020700000000000000" pitchFamily="17" charset="-128"/>
                <a:ea typeface="UD デジタル 教科書体 N-B" panose="02020700000000000000" pitchFamily="17" charset="-128"/>
              </a:rPr>
              <a:t>　学習・教育のあり方の提案</a:t>
            </a:r>
            <a:r>
              <a:rPr lang="en-US" altLang="ja-JP" dirty="0">
                <a:latin typeface="UD デジタル 教科書体 N-B" panose="02020700000000000000" pitchFamily="17" charset="-128"/>
                <a:ea typeface="UD デジタル 教科書体 N-B" panose="02020700000000000000" pitchFamily="17" charset="-128"/>
              </a:rPr>
              <a:t>③</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390650"/>
            <a:ext cx="11101552" cy="5156453"/>
          </a:xfrm>
        </p:spPr>
        <p:txBody>
          <a:bodyPr>
            <a:normAutofit fontScale="92500" lnSpcReduction="10000"/>
          </a:bodyPr>
          <a:lstStyle/>
          <a:p>
            <a:pPr marL="0" indent="0">
              <a:buNone/>
            </a:pP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知識を活かした</a:t>
            </a:r>
            <a:r>
              <a:rPr lang="ja-JP" altLang="en-US" b="1" dirty="0">
                <a:latin typeface="UD デジタル 教科書体 N-R" panose="02020400000000000000" pitchFamily="17" charset="-128"/>
                <a:ea typeface="UD デジタル 教科書体 N-R" panose="02020400000000000000" pitchFamily="17" charset="-128"/>
              </a:rPr>
              <a:t>「語彙学習先行モジュール」</a:t>
            </a:r>
            <a:r>
              <a:rPr lang="ja-JP" altLang="en-US" dirty="0">
                <a:latin typeface="UD デジタル 教科書体 N-R" panose="02020400000000000000" pitchFamily="17" charset="-128"/>
                <a:ea typeface="UD デジタル 教科書体 N-R" panose="02020400000000000000" pitchFamily="17" charset="-128"/>
              </a:rPr>
              <a:t>の構想</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（松下</a:t>
            </a:r>
            <a:r>
              <a:rPr lang="en-US" altLang="ja-JP" dirty="0">
                <a:latin typeface="UD デジタル 教科書体 N-R" panose="02020400000000000000" pitchFamily="17" charset="-128"/>
                <a:ea typeface="UD デジタル 教科書体 N-R" panose="02020400000000000000" pitchFamily="17" charset="-128"/>
              </a:rPr>
              <a:t>, 2002; </a:t>
            </a:r>
            <a:r>
              <a:rPr lang="ja-JP" altLang="en-US" dirty="0">
                <a:latin typeface="UD デジタル 教科書体 N-R" panose="02020400000000000000" pitchFamily="17" charset="-128"/>
                <a:ea typeface="UD デジタル 教科書体 N-R" panose="02020400000000000000" pitchFamily="17" charset="-128"/>
              </a:rPr>
              <a:t>松下</a:t>
            </a:r>
            <a:r>
              <a:rPr lang="en-US" altLang="ja-JP" dirty="0">
                <a:latin typeface="UD デジタル 教科書体 N-R" panose="02020400000000000000" pitchFamily="17" charset="-128"/>
                <a:ea typeface="UD デジタル 教科書体 N-R" panose="02020400000000000000" pitchFamily="17" charset="-128"/>
              </a:rPr>
              <a:t>, 2005</a:t>
            </a:r>
            <a:r>
              <a:rPr lang="ja-JP" altLang="en-US" dirty="0">
                <a:latin typeface="UD デジタル 教科書体 N-R" panose="02020400000000000000" pitchFamily="17" charset="-128"/>
                <a:ea typeface="UD デジタル 教科書体 N-R" panose="02020400000000000000" pitchFamily="17" charset="-128"/>
              </a:rPr>
              <a:t>）</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u="sng" dirty="0">
                <a:latin typeface="UD デジタル 教科書体 N-R" panose="02020400000000000000" pitchFamily="17" charset="-128"/>
                <a:ea typeface="UD デジタル 教科書体 N-R" panose="02020400000000000000" pitchFamily="17" charset="-128"/>
              </a:rPr>
              <a:t>中国語</a:t>
            </a:r>
            <a:r>
              <a:rPr lang="fr-FR" altLang="ja-JP" u="sng" dirty="0">
                <a:latin typeface="UD デジタル 教科書体 N-R" panose="02020400000000000000" pitchFamily="17" charset="-128"/>
                <a:ea typeface="UD デジタル 教科書体 N-R" panose="02020400000000000000" pitchFamily="17" charset="-128"/>
              </a:rPr>
              <a:t>L1</a:t>
            </a:r>
            <a:r>
              <a:rPr lang="ja-JP" altLang="en-US" u="sng" dirty="0">
                <a:latin typeface="UD デジタル 教科書体 N-R" panose="02020400000000000000" pitchFamily="17" charset="-128"/>
                <a:ea typeface="UD デジタル 教科書体 N-R" panose="02020400000000000000" pitchFamily="17" charset="-128"/>
              </a:rPr>
              <a:t>に対し</a:t>
            </a:r>
            <a:r>
              <a:rPr lang="en-US" altLang="ja-JP" u="sng" dirty="0">
                <a:latin typeface="UD デジタル 教科書体 N-R" panose="02020400000000000000" pitchFamily="17" charset="-128"/>
                <a:ea typeface="UD デジタル 教科書体 N-R" panose="02020400000000000000" pitchFamily="17" charset="-128"/>
              </a:rPr>
              <a:t>,</a:t>
            </a:r>
            <a:r>
              <a:rPr lang="ja-JP" altLang="en-US" b="1" u="sng" dirty="0">
                <a:latin typeface="UD デジタル 教科書体 N-R" panose="02020400000000000000" pitchFamily="17" charset="-128"/>
                <a:ea typeface="UD デジタル 教科書体 N-R" panose="02020400000000000000" pitchFamily="17" charset="-128"/>
              </a:rPr>
              <a:t>語彙学習を先行</a:t>
            </a:r>
            <a:r>
              <a:rPr lang="ja-JP" altLang="en-US" u="sng" dirty="0">
                <a:latin typeface="UD デジタル 教科書体 N-R" panose="02020400000000000000" pitchFamily="17" charset="-128"/>
                <a:ea typeface="UD デジタル 教科書体 N-R" panose="02020400000000000000" pitchFamily="17" charset="-128"/>
              </a:rPr>
              <a:t>させて</a:t>
            </a:r>
            <a:r>
              <a:rPr lang="en-US" altLang="ja-JP" u="sng" dirty="0">
                <a:latin typeface="UD デジタル 教科書体 N-R" panose="02020400000000000000" pitchFamily="17" charset="-128"/>
                <a:ea typeface="UD デジタル 教科書体 N-R" panose="02020400000000000000" pitchFamily="17" charset="-128"/>
              </a:rPr>
              <a:t>,</a:t>
            </a:r>
            <a:r>
              <a:rPr lang="ja-JP" altLang="en-US" u="sng" dirty="0">
                <a:latin typeface="UD デジタル 教科書体 N-R" panose="02020400000000000000" pitchFamily="17" charset="-128"/>
                <a:ea typeface="UD デジタル 教科書体 N-R" panose="02020400000000000000" pitchFamily="17" charset="-128"/>
              </a:rPr>
              <a:t>既習語彙を豊富な</a:t>
            </a:r>
            <a:endParaRPr lang="en-US" altLang="ja-JP"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en-US" u="sng" dirty="0">
                <a:latin typeface="UD デジタル 教科書体 N-R" panose="02020400000000000000" pitchFamily="17" charset="-128"/>
                <a:ea typeface="UD デジタル 教科書体 N-R" panose="02020400000000000000" pitchFamily="17" charset="-128"/>
              </a:rPr>
              <a:t>例文による文法学習などに生かす</a:t>
            </a:r>
            <a:endParaRPr lang="ja-JP" altLang="en-US"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使役受け身</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「かぜをひいて薬を飲まされた」</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「小国が大国に無理な要求を承諾させられた」</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＊英語知識の日本語の外来語学習への応用については検証が必要</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英語</a:t>
            </a:r>
            <a:r>
              <a:rPr lang="fr-FR" altLang="ja-JP" dirty="0">
                <a:latin typeface="UD デジタル 教科書体 N-R" panose="02020400000000000000" pitchFamily="17" charset="-128"/>
                <a:ea typeface="UD デジタル 教科書体 N-R" panose="02020400000000000000" pitchFamily="17" charset="-128"/>
              </a:rPr>
              <a:t>L1</a:t>
            </a:r>
            <a:r>
              <a:rPr lang="ja-JP" altLang="en-US" dirty="0">
                <a:latin typeface="UD デジタル 教科書体 N-R" panose="02020400000000000000" pitchFamily="17" charset="-128"/>
                <a:ea typeface="UD デジタル 教科書体 N-R" panose="02020400000000000000" pitchFamily="17" charset="-128"/>
              </a:rPr>
              <a:t>知識は活用できるが</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英語</a:t>
            </a:r>
            <a:r>
              <a:rPr lang="fr-FR" altLang="ja-JP" dirty="0">
                <a:latin typeface="UD デジタル 教科書体 N-R" panose="02020400000000000000" pitchFamily="17" charset="-128"/>
                <a:ea typeface="UD デジタル 教科書体 N-R" panose="02020400000000000000" pitchFamily="17" charset="-128"/>
              </a:rPr>
              <a:t>L2</a:t>
            </a:r>
            <a:r>
              <a:rPr lang="ja-JP" altLang="en-US" dirty="0">
                <a:latin typeface="UD デジタル 教科書体 N-R" panose="02020400000000000000" pitchFamily="17" charset="-128"/>
                <a:ea typeface="UD デジタル 教科書体 N-R" panose="02020400000000000000" pitchFamily="17" charset="-128"/>
              </a:rPr>
              <a:t>知識のプラスは少ないのでは。</a:t>
            </a: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Tree>
    <p:extLst>
      <p:ext uri="{BB962C8B-B14F-4D97-AF65-F5344CB8AC3E}">
        <p14:creationId xmlns:p14="http://schemas.microsoft.com/office/powerpoint/2010/main" val="40971651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1850" y="1709738"/>
            <a:ext cx="10515600" cy="2111375"/>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4. </a:t>
            </a:r>
            <a:r>
              <a:rPr lang="ja-JP" altLang="en-US" dirty="0">
                <a:latin typeface="UD デジタル 教科書体 N-B" panose="02020700000000000000" pitchFamily="17" charset="-128"/>
                <a:ea typeface="UD デジタル 教科書体 N-B" panose="02020700000000000000" pitchFamily="17" charset="-128"/>
              </a:rPr>
              <a:t>まとめと今後の課題</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type="body" idx="1"/>
          </p:nvPr>
        </p:nvSpPr>
        <p:spPr/>
        <p:txBody>
          <a:bodyPr>
            <a:normAutofit/>
          </a:bodyPr>
          <a:lstStyle/>
          <a:p>
            <a:pPr marL="0" indent="0">
              <a:buNone/>
            </a:pPr>
            <a:endParaRPr lang="en-US" altLang="ja-JP" dirty="0"/>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990261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4. </a:t>
            </a:r>
            <a:r>
              <a:rPr lang="ja-JP" altLang="en-US" dirty="0">
                <a:latin typeface="UD デジタル 教科書体 N-B" panose="02020700000000000000" pitchFamily="17" charset="-128"/>
                <a:ea typeface="UD デジタル 教科書体 N-B" panose="02020700000000000000" pitchFamily="17" charset="-128"/>
              </a:rPr>
              <a:t>まとめ</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825624"/>
            <a:ext cx="10515600" cy="4721479"/>
          </a:xfrm>
        </p:spPr>
        <p:txBody>
          <a:bodyPr>
            <a:normAutofit/>
          </a:bodyPr>
          <a:lstStyle/>
          <a:p>
            <a:pPr marL="0" indent="0">
              <a:buNone/>
            </a:pPr>
            <a:r>
              <a:rPr lang="ja-JP" altLang="en-US" dirty="0">
                <a:latin typeface="UD デジタル 教科書体 N-R" panose="02020400000000000000" pitchFamily="17" charset="-128"/>
                <a:ea typeface="UD デジタル 教科書体 N-R" panose="02020400000000000000" pitchFamily="17" charset="-128"/>
              </a:rPr>
              <a:t>漢字と語彙の知識の多様な側面の結合→</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語彙知識の安定</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非漢字系学習者</a:t>
            </a:r>
            <a:r>
              <a:rPr lang="ja-JP" altLang="en-US" dirty="0">
                <a:latin typeface="UD デジタル 教科書体 N-R" panose="02020400000000000000" pitchFamily="17" charset="-128"/>
                <a:ea typeface="UD デジタル 教科書体 N-R" panose="02020400000000000000" pitchFamily="17" charset="-128"/>
              </a:rPr>
              <a:t>に効果的な学習</a:t>
            </a:r>
            <a:endParaRPr lang="en-US" altLang="ja-JP" dirty="0">
              <a:latin typeface="UD デジタル 教科書体 N-R" panose="02020400000000000000" pitchFamily="17" charset="-128"/>
              <a:ea typeface="UD デジタル 教科書体 N-R" panose="02020400000000000000" pitchFamily="17" charset="-128"/>
            </a:endParaRPr>
          </a:p>
          <a:p>
            <a:pPr lvl="1">
              <a:buFont typeface="Wingdings" pitchFamily="2" charset="2"/>
              <a:buChar char="ü"/>
            </a:pPr>
            <a:r>
              <a:rPr lang="en-US" altLang="ja-JP" sz="2800" dirty="0">
                <a:latin typeface="UD デジタル 教科書体 N-R" panose="02020400000000000000" pitchFamily="17" charset="-128"/>
                <a:ea typeface="UD デジタル 教科書体 N-R" panose="02020400000000000000" pitchFamily="17" charset="-128"/>
              </a:rPr>
              <a:t>   </a:t>
            </a:r>
            <a:r>
              <a:rPr lang="ja-JP" altLang="en-US" sz="2800" dirty="0">
                <a:latin typeface="UD デジタル 教科書体 N-R" panose="02020400000000000000" pitchFamily="17" charset="-128"/>
                <a:ea typeface="UD デジタル 教科書体 N-R" panose="02020400000000000000" pitchFamily="17" charset="-128"/>
              </a:rPr>
              <a:t>漢字を結節点にした音と訓の知識の結合</a:t>
            </a:r>
            <a:endParaRPr lang="en-US" altLang="ja-JP" sz="2800" dirty="0">
              <a:latin typeface="UD デジタル 教科書体 N-R" panose="02020400000000000000" pitchFamily="17" charset="-128"/>
              <a:ea typeface="UD デジタル 教科書体 N-R" panose="02020400000000000000" pitchFamily="17" charset="-128"/>
            </a:endParaRPr>
          </a:p>
          <a:p>
            <a:pPr lvl="1">
              <a:buFont typeface="Wingdings" pitchFamily="2" charset="2"/>
              <a:buChar char="ü"/>
            </a:pPr>
            <a:r>
              <a:rPr lang="en-US" altLang="ja-JP" sz="2800" dirty="0">
                <a:latin typeface="UD デジタル 教科書体 N-R" panose="02020400000000000000" pitchFamily="17" charset="-128"/>
                <a:ea typeface="UD デジタル 教科書体 N-R" panose="02020400000000000000" pitchFamily="17" charset="-128"/>
              </a:rPr>
              <a:t>   </a:t>
            </a:r>
            <a:r>
              <a:rPr lang="ja-JP" altLang="en-US" sz="2800" dirty="0">
                <a:latin typeface="UD デジタル 教科書体 N-R" panose="02020400000000000000" pitchFamily="17" charset="-128"/>
                <a:ea typeface="UD デジタル 教科書体 N-R" panose="02020400000000000000" pitchFamily="17" charset="-128"/>
              </a:rPr>
              <a:t>統語・意味等に関わる語構成の意識的学習</a:t>
            </a:r>
            <a:endParaRPr lang="en-US" altLang="ja-JP" sz="2800"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中国語</a:t>
            </a:r>
            <a:r>
              <a:rPr lang="fr-FR" altLang="ja-JP" dirty="0">
                <a:solidFill>
                  <a:srgbClr val="F38D00"/>
                </a:solidFill>
                <a:latin typeface="UD デジタル 教科書体 N-R" panose="02020400000000000000" pitchFamily="17" charset="-128"/>
                <a:ea typeface="UD デジタル 教科書体 N-R" panose="02020400000000000000" pitchFamily="17" charset="-128"/>
              </a:rPr>
              <a:t>L1</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学習者</a:t>
            </a:r>
            <a:r>
              <a:rPr lang="ja-JP" altLang="en-US" dirty="0">
                <a:latin typeface="UD デジタル 教科書体 N-R" panose="02020400000000000000" pitchFamily="17" charset="-128"/>
                <a:ea typeface="UD デジタル 教科書体 N-R" panose="02020400000000000000" pitchFamily="17" charset="-128"/>
              </a:rPr>
              <a:t>に効果的な学習</a:t>
            </a:r>
            <a:endParaRPr lang="en-US" altLang="ja-JP" dirty="0">
              <a:latin typeface="UD デジタル 教科書体 N-R" panose="02020400000000000000" pitchFamily="17" charset="-128"/>
              <a:ea typeface="UD デジタル 教科書体 N-R" panose="02020400000000000000" pitchFamily="17" charset="-128"/>
            </a:endParaRPr>
          </a:p>
          <a:p>
            <a:pPr lvl="1">
              <a:buFont typeface="Wingdings" pitchFamily="2" charset="2"/>
              <a:buChar char="ü"/>
            </a:pPr>
            <a:r>
              <a:rPr lang="en-US" altLang="ja-JP" sz="2800" dirty="0">
                <a:latin typeface="UD デジタル 教科書体 N-R" panose="02020400000000000000" pitchFamily="17" charset="-128"/>
                <a:ea typeface="UD デジタル 教科書体 N-R" panose="02020400000000000000" pitchFamily="17" charset="-128"/>
              </a:rPr>
              <a:t>   </a:t>
            </a:r>
            <a:r>
              <a:rPr lang="ja-JP" altLang="en-US" sz="2800" dirty="0">
                <a:latin typeface="UD デジタル 教科書体 N-R" panose="02020400000000000000" pitchFamily="17" charset="-128"/>
                <a:ea typeface="UD デジタル 教科書体 N-R" panose="02020400000000000000" pitchFamily="17" charset="-128"/>
              </a:rPr>
              <a:t>文字と音声の同時処理による付随的語彙学習</a:t>
            </a:r>
            <a:endParaRPr lang="en-US" altLang="ja-JP" sz="2800" dirty="0">
              <a:latin typeface="UD デジタル 教科書体 N-R" panose="02020400000000000000" pitchFamily="17" charset="-128"/>
              <a:ea typeface="UD デジタル 教科書体 N-R" panose="02020400000000000000" pitchFamily="17" charset="-128"/>
            </a:endParaRPr>
          </a:p>
          <a:p>
            <a:pPr lvl="1">
              <a:buFont typeface="Wingdings" pitchFamily="2" charset="2"/>
              <a:buChar char="ü"/>
            </a:pPr>
            <a:r>
              <a:rPr lang="en-US" altLang="ja-JP" sz="2800" dirty="0">
                <a:latin typeface="UD デジタル 教科書体 N-R" panose="02020400000000000000" pitchFamily="17" charset="-128"/>
                <a:ea typeface="UD デジタル 教科書体 N-R" panose="02020400000000000000" pitchFamily="17" charset="-128"/>
              </a:rPr>
              <a:t>   </a:t>
            </a:r>
            <a:r>
              <a:rPr lang="ja-JP" altLang="en-US" sz="2800" dirty="0">
                <a:latin typeface="UD デジタル 教科書体 N-R" panose="02020400000000000000" pitchFamily="17" charset="-128"/>
                <a:ea typeface="UD デジタル 教科書体 N-R" panose="02020400000000000000" pitchFamily="17" charset="-128"/>
              </a:rPr>
              <a:t>両語の違いに関する意識的学習</a:t>
            </a:r>
            <a:endParaRPr lang="en-US" altLang="ja-JP" sz="2800" dirty="0">
              <a:latin typeface="UD デジタル 教科書体 N-R" panose="02020400000000000000" pitchFamily="17" charset="-128"/>
              <a:ea typeface="UD デジタル 教科書体 N-R" panose="02020400000000000000" pitchFamily="17" charset="-128"/>
            </a:endParaRP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163863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853443"/>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4. </a:t>
            </a:r>
            <a:r>
              <a:rPr lang="ja-JP" altLang="en-US" dirty="0">
                <a:latin typeface="UD デジタル 教科書体 N-B" panose="02020700000000000000" pitchFamily="17" charset="-128"/>
                <a:ea typeface="UD デジタル 教科書体 N-B" panose="02020700000000000000" pitchFamily="17" charset="-128"/>
              </a:rPr>
              <a:t>まとめ</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199" y="1218568"/>
            <a:ext cx="10868025" cy="5328536"/>
          </a:xfrm>
        </p:spPr>
        <p:txBody>
          <a:bodyPr>
            <a:normAutofit/>
          </a:bodyPr>
          <a:lstStyle/>
          <a:p>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漢字語の音声インプット</a:t>
            </a:r>
            <a:r>
              <a:rPr lang="ja-JP" altLang="en-US" dirty="0">
                <a:latin typeface="UD デジタル 教科書体 N-R" panose="02020400000000000000" pitchFamily="17" charset="-128"/>
                <a:ea typeface="UD デジタル 教科書体 N-R" panose="02020400000000000000" pitchFamily="17" charset="-128"/>
              </a:rPr>
              <a:t>の意識</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 音声と文字の語彙知識を高めるカリキュラム</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語彙学習先行</a:t>
            </a:r>
            <a:r>
              <a:rPr lang="ja-JP" altLang="en-US" dirty="0">
                <a:latin typeface="UD デジタル 教科書体 N-R" panose="02020400000000000000" pitchFamily="17" charset="-128"/>
                <a:ea typeface="UD デジタル 教科書体 N-R" panose="02020400000000000000" pitchFamily="17" charset="-128"/>
              </a:rPr>
              <a:t>など</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文法学習との関係も含めた議論</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例：カリキュラムの一部の</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モジュール化</a:t>
            </a:r>
            <a:endParaRPr lang="en-US" altLang="ja-JP" dirty="0">
              <a:solidFill>
                <a:srgbClr val="F38D00"/>
              </a:solidFill>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＝漢字系・非漢字系学習者のための</a:t>
            </a:r>
            <a:r>
              <a:rPr lang="ja-JP" altLang="en-US" dirty="0">
                <a:solidFill>
                  <a:srgbClr val="F38D00"/>
                </a:solidFill>
                <a:latin typeface="UD デジタル 教科書体 N-R" panose="02020400000000000000" pitchFamily="17" charset="-128"/>
                <a:ea typeface="UD デジタル 教科書体 N-R" panose="02020400000000000000" pitchFamily="17" charset="-128"/>
              </a:rPr>
              <a:t>選択カリキュラム</a:t>
            </a:r>
            <a:r>
              <a:rPr lang="ja-JP" altLang="en-US" dirty="0">
                <a:latin typeface="UD デジタル 教科書体 N-R" panose="02020400000000000000" pitchFamily="17" charset="-128"/>
                <a:ea typeface="UD デジタル 教科書体 N-R" panose="02020400000000000000" pitchFamily="17" charset="-128"/>
              </a:rPr>
              <a:t>　も一案</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200" dirty="0">
                <a:solidFill>
                  <a:srgbClr val="F38D00"/>
                </a:solidFill>
                <a:latin typeface="UD デジタル 教科書体 N-R" panose="02020400000000000000" pitchFamily="17" charset="-128"/>
                <a:ea typeface="UD デジタル 教科書体 N-R" panose="02020400000000000000" pitchFamily="17" charset="-128"/>
              </a:rPr>
              <a:t>　</a:t>
            </a:r>
            <a:endParaRPr lang="en-US" altLang="ja-JP" sz="1200" dirty="0">
              <a:solidFill>
                <a:srgbClr val="F38D00"/>
              </a:solidFill>
              <a:latin typeface="UD デジタル 教科書体 N-R" panose="02020400000000000000" pitchFamily="17" charset="-128"/>
              <a:ea typeface="UD デジタル 教科書体 N-R" panose="02020400000000000000" pitchFamily="17" charset="-128"/>
            </a:endParaRPr>
          </a:p>
          <a:p>
            <a:pPr marL="0" indent="0">
              <a:buNone/>
            </a:pPr>
            <a:r>
              <a:rPr lang="ja-JP" altLang="en-US" sz="2400" dirty="0">
                <a:latin typeface="UD デジタル 教科書体 N-R" panose="02020400000000000000" pitchFamily="17" charset="-128"/>
                <a:ea typeface="UD デジタル 教科書体 N-R" panose="02020400000000000000" pitchFamily="17" charset="-128"/>
              </a:rPr>
              <a:t>＊メタ認知ストラテジー（動機、不安などへの配慮や自己モニターも重要）</a:t>
            </a: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000" dirty="0">
                <a:latin typeface="UD デジタル 教科書体 N-R" panose="02020400000000000000" pitchFamily="17" charset="-128"/>
                <a:ea typeface="UD デジタル 教科書体 N-R" panose="02020400000000000000" pitchFamily="17" charset="-128"/>
              </a:rPr>
              <a:t>　・励まし、楽しめる方法、ルーティーン化、実用と成功体験</a:t>
            </a:r>
            <a:endParaRPr lang="en-US" altLang="ja-JP" sz="20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2000" dirty="0">
                <a:latin typeface="UD デジタル 教科書体 N-R" panose="02020400000000000000" pitchFamily="17" charset="-128"/>
                <a:ea typeface="UD デジタル 教科書体 N-R" panose="02020400000000000000" pitchFamily="17" charset="-128"/>
              </a:rPr>
              <a:t>　・数量的な目標設定・計数、自己テストと評価、管理</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85492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8295D-D71A-46F3-8EF7-FC3F98318DFA}"/>
              </a:ext>
            </a:extLst>
          </p:cNvPr>
          <p:cNvSpPr>
            <a:spLocks noGrp="1"/>
          </p:cNvSpPr>
          <p:nvPr>
            <p:ph type="title"/>
          </p:nvPr>
        </p:nvSpPr>
        <p:spPr>
          <a:xfrm>
            <a:off x="831850" y="1709738"/>
            <a:ext cx="10515600" cy="2224087"/>
          </a:xfrm>
        </p:spPr>
        <p:txBody>
          <a:bodyPr/>
          <a:lstStyle/>
          <a:p>
            <a:r>
              <a:rPr lang="en-US" altLang="ja-JP" dirty="0">
                <a:latin typeface="UD デジタル 教科書体 N-B" panose="02020700000000000000" pitchFamily="17" charset="-128"/>
                <a:ea typeface="UD デジタル 教科書体 N-B" panose="02020700000000000000" pitchFamily="17" charset="-128"/>
              </a:rPr>
              <a:t>2. </a:t>
            </a:r>
            <a:r>
              <a:rPr lang="ja-JP" altLang="en-US" dirty="0">
                <a:latin typeface="UD デジタル 教科書体 N-B" panose="02020700000000000000" pitchFamily="17" charset="-128"/>
                <a:ea typeface="UD デジタル 教科書体 N-B" panose="02020700000000000000" pitchFamily="17" charset="-128"/>
              </a:rPr>
              <a:t>漢字力と語彙力の関係</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10" name="直角三角形 9">
            <a:extLst>
              <a:ext uri="{FF2B5EF4-FFF2-40B4-BE49-F238E27FC236}">
                <a16:creationId xmlns:a16="http://schemas.microsoft.com/office/drawing/2014/main" id="{C090ED18-440B-5E4D-A7B5-C0C0D081ADDB}"/>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直角三角形 10">
            <a:extLst>
              <a:ext uri="{FF2B5EF4-FFF2-40B4-BE49-F238E27FC236}">
                <a16:creationId xmlns:a16="http://schemas.microsoft.com/office/drawing/2014/main" id="{69D5310D-4627-144D-A04F-47A4E8DD79DD}"/>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プレースホルダー 12">
            <a:extLst>
              <a:ext uri="{FF2B5EF4-FFF2-40B4-BE49-F238E27FC236}">
                <a16:creationId xmlns:a16="http://schemas.microsoft.com/office/drawing/2014/main" id="{EB9DC31D-039E-A349-98AB-4DECAD298EE3}"/>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42874085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6"/>
            <a:ext cx="10515600" cy="615950"/>
          </a:xfrm>
        </p:spPr>
        <p:txBody>
          <a:bodyPr>
            <a:normAutofit/>
          </a:bodyPr>
          <a:lstStyle/>
          <a:p>
            <a:r>
              <a:rPr lang="en-US" altLang="ja-JP" dirty="0">
                <a:latin typeface="UD デジタル 教科書体 N-B" panose="02020700000000000000" pitchFamily="17" charset="-128"/>
                <a:ea typeface="UD デジタル 教科書体 N-B" panose="02020700000000000000" pitchFamily="17" charset="-128"/>
              </a:rPr>
              <a:t>4. </a:t>
            </a:r>
            <a:r>
              <a:rPr lang="ja-JP" altLang="en-US" dirty="0">
                <a:latin typeface="UD デジタル 教科書体 N-B" panose="02020700000000000000" pitchFamily="17" charset="-128"/>
                <a:ea typeface="UD デジタル 教科書体 N-B" panose="02020700000000000000" pitchFamily="17" charset="-128"/>
              </a:rPr>
              <a:t>今後の課題</a:t>
            </a:r>
            <a:endParaRPr lang="ja-JP" altLang="ja-JP"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981077"/>
            <a:ext cx="10515600" cy="5566028"/>
          </a:xfrm>
        </p:spPr>
        <p:txBody>
          <a:bodyPr>
            <a:normAutofit fontScale="92500"/>
          </a:bodyPr>
          <a:lstStyle/>
          <a:p>
            <a:pPr marL="0" indent="0">
              <a:buNone/>
            </a:pPr>
            <a:r>
              <a:rPr lang="ja-JP" altLang="en-US" sz="1800" dirty="0">
                <a:latin typeface="UD デジタル 教科書体 N-R" panose="02020400000000000000" pitchFamily="17" charset="-128"/>
                <a:ea typeface="UD デジタル 教科書体 N-R" panose="02020400000000000000" pitchFamily="17" charset="-128"/>
              </a:rPr>
              <a:t>日本語特殊論を振りかざすつもりは毛頭ないが・・・以下の点は世界の言語を見渡してもかなり特異</a:t>
            </a:r>
            <a:endParaRPr lang="en-US" altLang="ja-JP" sz="1800" dirty="0">
              <a:latin typeface="UD デジタル 教科書体 N-R" panose="02020400000000000000" pitchFamily="17" charset="-128"/>
              <a:ea typeface="UD デジタル 教科書体 N-R" panose="02020400000000000000" pitchFamily="17" charset="-128"/>
            </a:endParaRPr>
          </a:p>
          <a:p>
            <a:r>
              <a:rPr lang="ja-JP" altLang="en-US" sz="1800" dirty="0">
                <a:latin typeface="UD デジタル 教科書体 N-R" panose="02020400000000000000" pitchFamily="17" charset="-128"/>
                <a:ea typeface="UD デジタル 教科書体 N-R" panose="02020400000000000000" pitchFamily="17" charset="-128"/>
              </a:rPr>
              <a:t>いわゆる仮名や漢字など複数の文字体系を混ぜて使用</a:t>
            </a:r>
            <a:endParaRPr lang="en-US" altLang="ja-JP" sz="1800" dirty="0">
              <a:latin typeface="UD デジタル 教科書体 N-R" panose="02020400000000000000" pitchFamily="17" charset="-128"/>
              <a:ea typeface="UD デジタル 教科書体 N-R" panose="02020400000000000000" pitchFamily="17" charset="-128"/>
            </a:endParaRPr>
          </a:p>
          <a:p>
            <a:r>
              <a:rPr lang="ja-JP" altLang="en-US" sz="1800" dirty="0">
                <a:latin typeface="UD デジタル 教科書体 N-R" panose="02020400000000000000" pitchFamily="17" charset="-128"/>
                <a:ea typeface="UD デジタル 教科書体 N-R" panose="02020400000000000000" pitchFamily="17" charset="-128"/>
              </a:rPr>
              <a:t>文字の構成要素が大量にあり，その一部（部首）には意味もある</a:t>
            </a:r>
            <a:endParaRPr lang="en-US" altLang="ja-JP" sz="1800" dirty="0">
              <a:latin typeface="UD デジタル 教科書体 N-R" panose="02020400000000000000" pitchFamily="17" charset="-128"/>
              <a:ea typeface="UD デジタル 教科書体 N-R" panose="02020400000000000000" pitchFamily="17" charset="-128"/>
            </a:endParaRPr>
          </a:p>
          <a:p>
            <a:r>
              <a:rPr lang="ja-JP" altLang="en-US" sz="1800" dirty="0">
                <a:latin typeface="UD デジタル 教科書体 N-R" panose="02020400000000000000" pitchFamily="17" charset="-128"/>
                <a:ea typeface="UD デジタル 教科書体 N-R" panose="02020400000000000000" pitchFamily="17" charset="-128"/>
              </a:rPr>
              <a:t>一つの字に複数種類の読み（音読み・訓読み）が大量かつ体系的に存在</a:t>
            </a:r>
            <a:endParaRPr lang="en-US" altLang="ja-JP" sz="1800" dirty="0">
              <a:latin typeface="UD デジタル 教科書体 N-R" panose="02020400000000000000" pitchFamily="17" charset="-128"/>
              <a:ea typeface="UD デジタル 教科書体 N-R" panose="02020400000000000000" pitchFamily="17" charset="-128"/>
            </a:endParaRPr>
          </a:p>
          <a:p>
            <a:r>
              <a:rPr lang="ja-JP" altLang="en-US" sz="1800" dirty="0">
                <a:latin typeface="UD デジタル 教科書体 N-R" panose="02020400000000000000" pitchFamily="17" charset="-128"/>
                <a:ea typeface="UD デジタル 教科書体 N-R" panose="02020400000000000000" pitchFamily="17" charset="-128"/>
              </a:rPr>
              <a:t>同じ意味の語の表記が複数ある（漢字表記と仮名表記など）</a:t>
            </a:r>
            <a:endParaRPr lang="en-US" altLang="ja-JP" sz="18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400" dirty="0">
                <a:latin typeface="UD デジタル 教科書体 N-R" panose="02020400000000000000" pitchFamily="17" charset="-128"/>
                <a:ea typeface="UD デジタル 教科書体 N-R" panose="02020400000000000000" pitchFamily="17" charset="-128"/>
              </a:rPr>
              <a:t>　</a:t>
            </a:r>
            <a:endParaRPr lang="en-US" altLang="ja-JP" sz="14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800" dirty="0">
                <a:latin typeface="UD デジタル 教科書体 N-R" panose="02020400000000000000" pitchFamily="17" charset="-128"/>
                <a:ea typeface="UD デジタル 教科書体 N-R" panose="02020400000000000000" pitchFamily="17" charset="-128"/>
              </a:rPr>
              <a:t>日本語語彙の学習や教育のあり方の探求には，世界の応用言語学の先行研究は枠組みとして参考になる</a:t>
            </a:r>
            <a:endParaRPr lang="en-US" altLang="ja-JP" sz="18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800" dirty="0">
                <a:latin typeface="UD デジタル 教科書体 N-R" panose="02020400000000000000" pitchFamily="17" charset="-128"/>
                <a:ea typeface="UD デジタル 教科書体 N-R" panose="02020400000000000000" pitchFamily="17" charset="-128"/>
              </a:rPr>
              <a:t>が，上述の特徴を踏まえると，日本語教育の研究者・実践者が，自分たちで考えねばならない問題も多い</a:t>
            </a:r>
          </a:p>
          <a:p>
            <a:pPr marL="0" indent="0">
              <a:buNone/>
            </a:pPr>
            <a:r>
              <a:rPr lang="ja-JP" altLang="en-US" sz="1400" dirty="0">
                <a:latin typeface="UD デジタル 教科書体 N-R" panose="02020400000000000000" pitchFamily="17" charset="-128"/>
                <a:ea typeface="UD デジタル 教科書体 N-R" panose="02020400000000000000" pitchFamily="17" charset="-128"/>
              </a:rPr>
              <a:t>　</a:t>
            </a:r>
            <a:endParaRPr lang="en-US" altLang="ja-JP" sz="14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800" dirty="0">
                <a:latin typeface="UD デジタル 教科書体 N-R" panose="02020400000000000000" pitchFamily="17" charset="-128"/>
                <a:ea typeface="UD デジタル 教科書体 N-R" panose="02020400000000000000" pitchFamily="17" charset="-128"/>
              </a:rPr>
              <a:t>日本語語彙の学習や教育のあり方の探求</a:t>
            </a:r>
            <a:endParaRPr lang="en-US" altLang="ja-JP" sz="18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800" dirty="0">
                <a:latin typeface="UD デジタル 教科書体 N-R" panose="02020400000000000000" pitchFamily="17" charset="-128"/>
                <a:ea typeface="UD デジタル 教科書体 N-R" panose="02020400000000000000" pitchFamily="17" charset="-128"/>
              </a:rPr>
              <a:t>　→ 世界の応用言語学の先行研究は枠組み</a:t>
            </a:r>
            <a:endParaRPr lang="en-US" altLang="ja-JP" sz="18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800" dirty="0">
                <a:latin typeface="UD デジタル 教科書体 N-R" panose="02020400000000000000" pitchFamily="17" charset="-128"/>
                <a:ea typeface="UD デジタル 教科書体 N-R" panose="02020400000000000000" pitchFamily="17" charset="-128"/>
                <a:sym typeface="Wingdings" pitchFamily="2" charset="2"/>
              </a:rPr>
              <a:t>　</a:t>
            </a:r>
            <a:r>
              <a:rPr lang="en-US" altLang="ja-JP" sz="1800" dirty="0">
                <a:latin typeface="UD デジタル 教科書体 N-R" panose="02020400000000000000" pitchFamily="17" charset="-128"/>
                <a:ea typeface="UD デジタル 教科書体 N-R" panose="02020400000000000000" pitchFamily="17" charset="-128"/>
                <a:sym typeface="Wingdings" pitchFamily="2" charset="2"/>
              </a:rPr>
              <a:t></a:t>
            </a:r>
            <a:r>
              <a:rPr lang="ja-JP" altLang="en-US" sz="1800" dirty="0">
                <a:latin typeface="UD デジタル 教科書体 N-R" panose="02020400000000000000" pitchFamily="17" charset="-128"/>
                <a:ea typeface="UD デジタル 教科書体 N-R" panose="02020400000000000000" pitchFamily="17" charset="-128"/>
              </a:rPr>
              <a:t> </a:t>
            </a:r>
            <a:r>
              <a:rPr lang="ja-JP" altLang="en-US" sz="1800" u="sng" dirty="0">
                <a:latin typeface="UD デジタル 教科書体 N-R" panose="02020400000000000000" pitchFamily="17" charset="-128"/>
                <a:ea typeface="UD デジタル 教科書体 N-R" panose="02020400000000000000" pitchFamily="17" charset="-128"/>
              </a:rPr>
              <a:t>日本語教育研究者が考えねばならない問題も多い</a:t>
            </a:r>
            <a:endParaRPr lang="en-US" altLang="ja-JP" sz="1800" u="sng"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800" dirty="0">
                <a:latin typeface="UD デジタル 教科書体 N-R" panose="02020400000000000000" pitchFamily="17" charset="-128"/>
                <a:ea typeface="UD デジタル 教科書体 N-R" panose="02020400000000000000" pitchFamily="17" charset="-128"/>
              </a:rPr>
              <a:t>例：</a:t>
            </a:r>
            <a:endParaRPr lang="en-US" altLang="ja-JP" sz="1800" dirty="0">
              <a:latin typeface="UD デジタル 教科書体 N-R" panose="02020400000000000000" pitchFamily="17" charset="-128"/>
              <a:ea typeface="UD デジタル 教科書体 N-R" panose="02020400000000000000" pitchFamily="17" charset="-128"/>
            </a:endParaRPr>
          </a:p>
          <a:p>
            <a:r>
              <a:rPr lang="ja-JP" altLang="en-US" sz="1800" dirty="0">
                <a:latin typeface="UD デジタル 教科書体 N-R" panose="02020400000000000000" pitchFamily="17" charset="-128"/>
                <a:ea typeface="UD デジタル 教科書体 N-R" panose="02020400000000000000" pitchFamily="17" charset="-128"/>
              </a:rPr>
              <a:t>多読テキスト（あるいは精読テキスト）のふりがなは漢字の読みの付随的語彙学習にどの程度効果的か。どのレベルの学習者にどの程度のふりがなつきテキストを与えるのが効果的か。</a:t>
            </a:r>
            <a:endParaRPr lang="en-US" altLang="ja-JP" sz="1800" dirty="0">
              <a:latin typeface="UD デジタル 教科書体 N-R" panose="02020400000000000000" pitchFamily="17" charset="-128"/>
              <a:ea typeface="UD デジタル 教科書体 N-R" panose="02020400000000000000" pitchFamily="17" charset="-128"/>
            </a:endParaRPr>
          </a:p>
          <a:p>
            <a:r>
              <a:rPr lang="ja-JP" altLang="en-US" sz="1800" dirty="0">
                <a:latin typeface="UD デジタル 教科書体 N-R" panose="02020400000000000000" pitchFamily="17" charset="-128"/>
                <a:ea typeface="UD デジタル 教科書体 N-R" panose="02020400000000000000" pitchFamily="17" charset="-128"/>
              </a:rPr>
              <a:t>多聴の語彙学習に与える効果（英語などでは研究されているが，日本語教育では聞かれない）</a:t>
            </a:r>
            <a:endParaRPr lang="en-US" altLang="ja-JP" sz="1800" dirty="0">
              <a:latin typeface="UD デジタル 教科書体 N-R" panose="02020400000000000000" pitchFamily="17" charset="-128"/>
              <a:ea typeface="UD デジタル 教科書体 N-R" panose="02020400000000000000" pitchFamily="17" charset="-128"/>
            </a:endParaRP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438697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pPr algn="ctr"/>
            <a:r>
              <a:rPr lang="ja-JP" altLang="en-US" sz="3600" dirty="0">
                <a:latin typeface="UD デジタル 教科書体 N-B" panose="02020700000000000000" pitchFamily="17" charset="-128"/>
                <a:ea typeface="UD デジタル 教科書体 N-B" panose="02020700000000000000" pitchFamily="17" charset="-128"/>
              </a:rPr>
              <a:t>ご静聴ありがとうございました</a:t>
            </a:r>
            <a:br>
              <a:rPr lang="en-US" altLang="ja-JP" sz="3600" dirty="0">
                <a:latin typeface="UD デジタル 教科書体 N-B" panose="02020700000000000000" pitchFamily="17" charset="-128"/>
                <a:ea typeface="UD デジタル 教科書体 N-B" panose="02020700000000000000" pitchFamily="17" charset="-128"/>
              </a:rPr>
            </a:br>
            <a:br>
              <a:rPr lang="en-US" altLang="ja-JP" sz="3600" dirty="0">
                <a:latin typeface="UD デジタル 教科書体 N-B" panose="02020700000000000000" pitchFamily="17" charset="-128"/>
                <a:ea typeface="UD デジタル 教科書体 N-B" panose="02020700000000000000" pitchFamily="17" charset="-128"/>
              </a:rPr>
            </a:br>
            <a:endParaRPr lang="ja-JP" altLang="ja-JP" sz="3600" dirty="0">
              <a:latin typeface="UD デジタル 教科書体 N-B" panose="02020700000000000000" pitchFamily="17" charset="-128"/>
              <a:ea typeface="UD デジタル 教科書体 N-B" panose="02020700000000000000" pitchFamily="17" charset="-128"/>
            </a:endParaRP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13984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sz="3600" dirty="0">
                <a:latin typeface="UD デジタル 教科書体 N-B" panose="02020700000000000000" pitchFamily="17" charset="-128"/>
                <a:ea typeface="UD デジタル 教科書体 N-B" panose="02020700000000000000" pitchFamily="17" charset="-128"/>
              </a:rPr>
              <a:t> </a:t>
            </a:r>
            <a:r>
              <a:rPr lang="ja-JP" altLang="en-US" sz="3600" dirty="0">
                <a:latin typeface="UD デジタル 教科書体 N-B" panose="02020700000000000000" pitchFamily="17" charset="-128"/>
                <a:ea typeface="UD デジタル 教科書体 N-B" panose="02020700000000000000" pitchFamily="17" charset="-128"/>
              </a:rPr>
              <a:t>参考文献</a:t>
            </a:r>
            <a:endParaRPr lang="ja-JP" altLang="ja-JP" sz="3600" dirty="0">
              <a:latin typeface="UD デジタル 教科書体 N-B" panose="02020700000000000000" pitchFamily="17" charset="-128"/>
              <a:ea typeface="UD デジタル 教科書体 N-B" panose="02020700000000000000" pitchFamily="17" charset="-128"/>
            </a:endParaRPr>
          </a:p>
        </p:txBody>
      </p:sp>
      <p:sp>
        <p:nvSpPr>
          <p:cNvPr id="4" name="コンテンツ プレースホルダー 3">
            <a:extLst>
              <a:ext uri="{FF2B5EF4-FFF2-40B4-BE49-F238E27FC236}">
                <a16:creationId xmlns:a16="http://schemas.microsoft.com/office/drawing/2014/main" id="{FA4A9B40-822B-F74F-BF88-0080A997194A}"/>
              </a:ext>
            </a:extLst>
          </p:cNvPr>
          <p:cNvSpPr>
            <a:spLocks noGrp="1"/>
          </p:cNvSpPr>
          <p:nvPr>
            <p:ph idx="1"/>
          </p:nvPr>
        </p:nvSpPr>
        <p:spPr/>
        <p:txBody>
          <a:bodyPr>
            <a:normAutofit fontScale="47500" lnSpcReduction="20000"/>
          </a:bodyPr>
          <a:lstStyle/>
          <a:p>
            <a:pPr marL="0" indent="0">
              <a:buNone/>
            </a:pPr>
            <a:r>
              <a:rPr lang="ja-JP" altLang="ja-JP" dirty="0">
                <a:latin typeface="UD デジタル 教科書体 N-R" panose="02020400000000000000" pitchFamily="17" charset="-128"/>
                <a:ea typeface="UD デジタル 教科書体 N-R" panose="02020400000000000000" pitchFamily="17" charset="-128"/>
              </a:rPr>
              <a:t>茅本百合子 </a:t>
            </a:r>
            <a:r>
              <a:rPr lang="en-US" altLang="ja-JP" dirty="0">
                <a:latin typeface="UD デジタル 教科書体 N-R" panose="02020400000000000000" pitchFamily="17" charset="-128"/>
                <a:ea typeface="UD デジタル 教科書体 N-R" panose="02020400000000000000" pitchFamily="17" charset="-128"/>
              </a:rPr>
              <a:t>(2000).</a:t>
            </a:r>
            <a:r>
              <a:rPr lang="ja-JP" altLang="ja-JP" dirty="0">
                <a:latin typeface="UD デジタル 教科書体 N-R" panose="02020400000000000000" pitchFamily="17" charset="-128"/>
                <a:ea typeface="UD デジタル 教科書体 N-R" panose="02020400000000000000" pitchFamily="17" charset="-128"/>
              </a:rPr>
              <a:t>「日本語を学習する中国語母語話者の漢字の認知</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上級者・超上級者の心内辞書における音韻情報処理」『教育心理学研究』</a:t>
            </a:r>
            <a:r>
              <a:rPr lang="en-US" altLang="ja-JP" dirty="0">
                <a:latin typeface="UD デジタル 教科書体 N-R" panose="02020400000000000000" pitchFamily="17" charset="-128"/>
                <a:ea typeface="UD デジタル 教科書体 N-R" panose="02020400000000000000" pitchFamily="17" charset="-128"/>
              </a:rPr>
              <a:t>48: 315-322.</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国際交流基金・日本国際教育協会編</a:t>
            </a:r>
            <a:r>
              <a:rPr lang="en-US" altLang="ja-JP" dirty="0">
                <a:latin typeface="UD デジタル 教科書体 N-R" panose="02020400000000000000" pitchFamily="17" charset="-128"/>
                <a:ea typeface="UD デジタル 教科書体 N-R" panose="02020400000000000000" pitchFamily="17" charset="-128"/>
              </a:rPr>
              <a:t> (2002).</a:t>
            </a:r>
            <a:r>
              <a:rPr lang="ja-JP" altLang="ja-JP" dirty="0">
                <a:latin typeface="UD デジタル 教科書体 N-R" panose="02020400000000000000" pitchFamily="17" charset="-128"/>
                <a:ea typeface="UD デジタル 教科書体 N-R" panose="02020400000000000000" pitchFamily="17" charset="-128"/>
              </a:rPr>
              <a:t>『日本語能力試験出題基準【改訂版】』凡人社</a:t>
            </a:r>
            <a:r>
              <a:rPr lang="en-US" altLang="ja-JP" dirty="0">
                <a:latin typeface="UD デジタル 教科書体 N-R" panose="02020400000000000000" pitchFamily="17" charset="-128"/>
                <a:ea typeface="UD デジタル 教科書体 N-R" panose="02020400000000000000" pitchFamily="17" charset="-128"/>
              </a:rPr>
              <a:t>.</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小森和子・三國純子・近藤安月子</a:t>
            </a:r>
            <a:r>
              <a:rPr lang="en-US" altLang="ja-JP" dirty="0">
                <a:latin typeface="UD デジタル 教科書体 N-R" panose="02020400000000000000" pitchFamily="17" charset="-128"/>
                <a:ea typeface="UD デジタル 教科書体 N-R" panose="02020400000000000000" pitchFamily="17" charset="-128"/>
              </a:rPr>
              <a:t> (2004).</a:t>
            </a:r>
            <a:r>
              <a:rPr lang="ja-JP" altLang="ja-JP" dirty="0">
                <a:latin typeface="UD デジタル 教科書体 N-R" panose="02020400000000000000" pitchFamily="17" charset="-128"/>
                <a:ea typeface="UD デジタル 教科書体 N-R" panose="02020400000000000000" pitchFamily="17" charset="-128"/>
              </a:rPr>
              <a:t>「文章理解を促進する語彙知識の量的側面　―既知語率の閾値探索の試み―」『日本語教育』</a:t>
            </a:r>
            <a:r>
              <a:rPr lang="en-US" altLang="ja-JP" dirty="0">
                <a:latin typeface="UD デジタル 教科書体 N-R" panose="02020400000000000000" pitchFamily="17" charset="-128"/>
                <a:ea typeface="UD デジタル 教科書体 N-R" panose="02020400000000000000" pitchFamily="17" charset="-128"/>
              </a:rPr>
              <a:t> 125, 83-92.</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酒井たか子 </a:t>
            </a:r>
            <a:r>
              <a:rPr lang="en-US" altLang="ja-JP" dirty="0">
                <a:latin typeface="UD デジタル 教科書体 N-R" panose="02020400000000000000" pitchFamily="17" charset="-128"/>
                <a:ea typeface="UD デジタル 教科書体 N-R" panose="02020400000000000000" pitchFamily="17" charset="-128"/>
              </a:rPr>
              <a:t>(2005).</a:t>
            </a:r>
            <a:r>
              <a:rPr lang="ja-JP" altLang="ja-JP" dirty="0">
                <a:latin typeface="UD デジタル 教科書体 N-R" panose="02020400000000000000" pitchFamily="17" charset="-128"/>
                <a:ea typeface="UD デジタル 教科書体 N-R" panose="02020400000000000000" pitchFamily="17" charset="-128"/>
              </a:rPr>
              <a:t>「音声情報の関わる漢字能力とその測定の試み」『筑波大学留学生センター日本語教育論集』</a:t>
            </a:r>
            <a:r>
              <a:rPr lang="en-US" altLang="ja-JP" dirty="0">
                <a:latin typeface="UD デジタル 教科書体 N-R" panose="02020400000000000000" pitchFamily="17" charset="-128"/>
                <a:ea typeface="UD デジタル 教科書体 N-R" panose="02020400000000000000" pitchFamily="17" charset="-128"/>
              </a:rPr>
              <a:t>20: 45-56.</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佐藤尚子・松下達彦・笹尾洋介・田島ますみ・橋本 美香</a:t>
            </a:r>
            <a:r>
              <a:rPr lang="en-US" altLang="ja-JP" dirty="0">
                <a:latin typeface="UD デジタル 教科書体 N-R" panose="02020400000000000000" pitchFamily="17" charset="-128"/>
                <a:ea typeface="UD デジタル 教科書体 N-R" panose="02020400000000000000" pitchFamily="17" charset="-128"/>
              </a:rPr>
              <a:t> (2020).</a:t>
            </a:r>
            <a:r>
              <a:rPr lang="ja-JP" altLang="ja-JP" dirty="0">
                <a:latin typeface="UD デジタル 教科書体 N-R" panose="02020400000000000000" pitchFamily="17" charset="-128"/>
                <a:ea typeface="UD デジタル 教科書体 N-R" panose="02020400000000000000" pitchFamily="17" charset="-128"/>
              </a:rPr>
              <a:t>「学術共通語彙に関する音声知識と文字知識の違い　―中国語および韓国語を第一言語とする日本語学習者に焦点を当てて―」『第</a:t>
            </a:r>
            <a:r>
              <a:rPr lang="en-US" altLang="ja-JP" dirty="0">
                <a:latin typeface="UD デジタル 教科書体 N-R" panose="02020400000000000000" pitchFamily="17" charset="-128"/>
                <a:ea typeface="UD デジタル 教科書体 N-R" panose="02020400000000000000" pitchFamily="17" charset="-128"/>
              </a:rPr>
              <a:t> 22 </a:t>
            </a:r>
            <a:r>
              <a:rPr lang="ja-JP" altLang="ja-JP" dirty="0">
                <a:latin typeface="UD デジタル 教科書体 N-R" panose="02020400000000000000" pitchFamily="17" charset="-128"/>
                <a:ea typeface="UD デジタル 教科書体 N-R" panose="02020400000000000000" pitchFamily="17" charset="-128"/>
              </a:rPr>
              <a:t>回専門日本語教育学会研究討論会誌』</a:t>
            </a:r>
            <a:r>
              <a:rPr lang="en-US" altLang="ja-JP" dirty="0">
                <a:latin typeface="UD デジタル 教科書体 N-R" panose="02020400000000000000" pitchFamily="17" charset="-128"/>
                <a:ea typeface="UD デジタル 教科書体 N-R" panose="02020400000000000000" pitchFamily="17" charset="-128"/>
              </a:rPr>
              <a:t>26-27. </a:t>
            </a:r>
            <a:r>
              <a:rPr lang="en-US" altLang="ja-JP" u="sng" dirty="0">
                <a:latin typeface="UD デジタル 教科書体 N-R" panose="02020400000000000000" pitchFamily="17" charset="-128"/>
                <a:ea typeface="UD デジタル 教科書体 N-R" panose="02020400000000000000" pitchFamily="17" charset="-128"/>
                <a:hlinkClick r:id="rId2"/>
              </a:rPr>
              <a:t>http://stje.kir.jp/download/22STJE_discussion.pdf</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2021</a:t>
            </a:r>
            <a:r>
              <a:rPr lang="ja-JP" altLang="ja-JP" dirty="0">
                <a:latin typeface="UD デジタル 教科書体 N-R" panose="02020400000000000000" pitchFamily="17" charset="-128"/>
                <a:ea typeface="UD デジタル 教科書体 N-R" panose="02020400000000000000" pitchFamily="17" charset="-128"/>
              </a:rPr>
              <a:t>年</a:t>
            </a:r>
            <a:r>
              <a:rPr lang="en-US" altLang="ja-JP" dirty="0">
                <a:latin typeface="UD デジタル 教科書体 N-R" panose="02020400000000000000" pitchFamily="17" charset="-128"/>
                <a:ea typeface="UD デジタル 教科書体 N-R" panose="02020400000000000000" pitchFamily="17" charset="-128"/>
              </a:rPr>
              <a:t>1</a:t>
            </a:r>
            <a:r>
              <a:rPr lang="ja-JP" altLang="ja-JP" dirty="0">
                <a:latin typeface="UD デジタル 教科書体 N-R" panose="02020400000000000000" pitchFamily="17" charset="-128"/>
                <a:ea typeface="UD デジタル 教科書体 N-R" panose="02020400000000000000" pitchFamily="17" charset="-128"/>
              </a:rPr>
              <a:t>月</a:t>
            </a:r>
            <a:r>
              <a:rPr lang="en-US" altLang="ja-JP" dirty="0">
                <a:latin typeface="UD デジタル 教科書体 N-R" panose="02020400000000000000" pitchFamily="17" charset="-128"/>
                <a:ea typeface="UD デジタル 教科書体 N-R" panose="02020400000000000000" pitchFamily="17" charset="-128"/>
              </a:rPr>
              <a:t>11</a:t>
            </a:r>
            <a:r>
              <a:rPr lang="ja-JP" altLang="ja-JP" dirty="0">
                <a:latin typeface="UD デジタル 教科書体 N-R" panose="02020400000000000000" pitchFamily="17" charset="-128"/>
                <a:ea typeface="UD デジタル 教科書体 N-R" panose="02020400000000000000" pitchFamily="17" charset="-128"/>
              </a:rPr>
              <a:t>日）</a:t>
            </a:r>
          </a:p>
          <a:p>
            <a:pPr marL="0" indent="0">
              <a:buNone/>
            </a:pPr>
            <a:r>
              <a:rPr lang="ja-JP" altLang="ja-JP" dirty="0">
                <a:latin typeface="UD デジタル 教科書体 N-R" panose="02020400000000000000" pitchFamily="17" charset="-128"/>
                <a:ea typeface="UD デジタル 教科書体 N-R" panose="02020400000000000000" pitchFamily="17" charset="-128"/>
              </a:rPr>
              <a:t>松下達彦</a:t>
            </a:r>
            <a:r>
              <a:rPr lang="en-US" altLang="ja-JP" dirty="0">
                <a:latin typeface="UD デジタル 教科書体 N-R" panose="02020400000000000000" pitchFamily="17" charset="-128"/>
                <a:ea typeface="UD デジタル 教科書体 N-R" panose="02020400000000000000" pitchFamily="17" charset="-128"/>
              </a:rPr>
              <a:t> (2002).</a:t>
            </a:r>
            <a:r>
              <a:rPr lang="ja-JP" altLang="ja-JP" dirty="0">
                <a:latin typeface="UD デジタル 教科書体 N-R" panose="02020400000000000000" pitchFamily="17" charset="-128"/>
                <a:ea typeface="UD デジタル 教科書体 N-R" panose="02020400000000000000" pitchFamily="17" charset="-128"/>
              </a:rPr>
              <a:t>「中国語を母語とする日本語学習者のための語彙学習先行モジュールの提案　～第二言語習得理論，言語認知，対照分析，語彙論の成果を踏まえて～」《日语学习与研究》</a:t>
            </a:r>
            <a:r>
              <a:rPr lang="en-US" altLang="ja-JP" dirty="0">
                <a:latin typeface="UD デジタル 教科書体 N-R" panose="02020400000000000000" pitchFamily="17" charset="-128"/>
                <a:ea typeface="UD デジタル 教科書体 N-R" panose="02020400000000000000" pitchFamily="17" charset="-128"/>
              </a:rPr>
              <a:t>, 2002</a:t>
            </a:r>
            <a:r>
              <a:rPr lang="ja-JP" altLang="ja-JP" dirty="0">
                <a:latin typeface="UD デジタル 教科書体 N-R" panose="02020400000000000000" pitchFamily="17" charset="-128"/>
                <a:ea typeface="UD デジタル 教科書体 N-R" panose="02020400000000000000" pitchFamily="17" charset="-128"/>
              </a:rPr>
              <a:t>年第１期</a:t>
            </a:r>
            <a:r>
              <a:rPr lang="en-US" altLang="ja-JP" dirty="0">
                <a:latin typeface="UD デジタル 教科書体 N-R" panose="02020400000000000000" pitchFamily="17" charset="-128"/>
                <a:ea typeface="UD デジタル 教科書体 N-R" panose="02020400000000000000" pitchFamily="17" charset="-128"/>
              </a:rPr>
              <a:t>: 50-54.</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松下達彦</a:t>
            </a:r>
            <a:r>
              <a:rPr lang="en-US" altLang="ja-JP" dirty="0">
                <a:latin typeface="UD デジタル 教科書体 N-R" panose="02020400000000000000" pitchFamily="17" charset="-128"/>
                <a:ea typeface="UD デジタル 教科書体 N-R" panose="02020400000000000000" pitchFamily="17" charset="-128"/>
              </a:rPr>
              <a:t> (2005).</a:t>
            </a:r>
            <a:r>
              <a:rPr lang="ja-JP" altLang="ja-JP" dirty="0">
                <a:latin typeface="UD デジタル 教科書体 N-R" panose="02020400000000000000" pitchFamily="17" charset="-128"/>
                <a:ea typeface="UD デジタル 教科書体 N-R" panose="02020400000000000000" pitchFamily="17" charset="-128"/>
              </a:rPr>
              <a:t>「語彙学習先行モジュールの日中バイリンガル児童・生徒への応用　―母語の漢字知識を活かす―」『母語・継承語・バイリンガル教育研究』創刊号</a:t>
            </a:r>
            <a:r>
              <a:rPr lang="en-US" altLang="ja-JP" dirty="0">
                <a:latin typeface="UD デジタル 教科書体 N-R" panose="02020400000000000000" pitchFamily="17" charset="-128"/>
                <a:ea typeface="UD デジタル 教科書体 N-R" panose="02020400000000000000" pitchFamily="17" charset="-128"/>
              </a:rPr>
              <a:t>: 84-95.</a:t>
            </a:r>
            <a:endParaRPr lang="ja-JP" altLang="ja-JP" dirty="0">
              <a:latin typeface="UD デジタル 教科書体 N-R" panose="02020400000000000000" pitchFamily="17" charset="-128"/>
              <a:ea typeface="UD デジタル 教科書体 N-R" panose="02020400000000000000" pitchFamily="17" charset="-128"/>
            </a:endParaRPr>
          </a:p>
          <a:p>
            <a:pPr marL="0" indent="0" eaLnBrk="0">
              <a:buNone/>
            </a:pPr>
            <a:r>
              <a:rPr lang="ja-JP" altLang="ja-JP" dirty="0">
                <a:latin typeface="UD デジタル 教科書体 N-R" panose="02020400000000000000" pitchFamily="17" charset="-128"/>
                <a:ea typeface="UD デジタル 教科書体 N-R" panose="02020400000000000000" pitchFamily="17" charset="-128"/>
              </a:rPr>
              <a:t>松下達彦 </a:t>
            </a:r>
            <a:r>
              <a:rPr lang="en-US" altLang="ja-JP" dirty="0">
                <a:latin typeface="UD デジタル 教科書体 N-R" panose="02020400000000000000" pitchFamily="17" charset="-128"/>
                <a:ea typeface="UD デジタル 教科書体 N-R" panose="02020400000000000000" pitchFamily="17" charset="-128"/>
              </a:rPr>
              <a:t>(2011).</a:t>
            </a:r>
            <a:r>
              <a:rPr lang="ja-JP" altLang="ja-JP" dirty="0">
                <a:latin typeface="UD デジタル 教科書体 N-R" panose="02020400000000000000" pitchFamily="17" charset="-128"/>
                <a:ea typeface="UD デジタル 教科書体 N-R" panose="02020400000000000000" pitchFamily="17" charset="-128"/>
              </a:rPr>
              <a:t>「日本語を読むための語彙データベース（</a:t>
            </a:r>
            <a:r>
              <a:rPr lang="en-US" altLang="ja-JP" dirty="0">
                <a:latin typeface="UD デジタル 教科書体 N-R" panose="02020400000000000000" pitchFamily="17" charset="-128"/>
                <a:ea typeface="UD デジタル 教科書体 N-R" panose="02020400000000000000" pitchFamily="17" charset="-128"/>
              </a:rPr>
              <a:t>VDRJ</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 Ver. 1.1</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  </a:t>
            </a:r>
            <a:r>
              <a:rPr lang="en-US" altLang="ja-JP" u="sng" dirty="0">
                <a:latin typeface="UD デジタル 教科書体 N-R" panose="02020400000000000000" pitchFamily="17" charset="-128"/>
                <a:ea typeface="UD デジタル 教科書体 N-R" panose="02020400000000000000" pitchFamily="17" charset="-128"/>
                <a:hlinkClick r:id="rId3"/>
              </a:rPr>
              <a:t>http://www17408ui.sakura.ne.jp/tatsum/database.html#vdrj</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2021</a:t>
            </a:r>
            <a:r>
              <a:rPr lang="ja-JP" altLang="ja-JP" dirty="0">
                <a:latin typeface="UD デジタル 教科書体 N-R" panose="02020400000000000000" pitchFamily="17" charset="-128"/>
                <a:ea typeface="UD デジタル 教科書体 N-R" panose="02020400000000000000" pitchFamily="17" charset="-128"/>
              </a:rPr>
              <a:t>年</a:t>
            </a:r>
            <a:r>
              <a:rPr lang="en-US" altLang="ja-JP" dirty="0">
                <a:latin typeface="UD デジタル 教科書体 N-R" panose="02020400000000000000" pitchFamily="17" charset="-128"/>
                <a:ea typeface="UD デジタル 教科書体 N-R" panose="02020400000000000000" pitchFamily="17" charset="-128"/>
              </a:rPr>
              <a:t>11</a:t>
            </a:r>
            <a:r>
              <a:rPr lang="ja-JP" altLang="ja-JP" dirty="0">
                <a:latin typeface="UD デジタル 教科書体 N-R" panose="02020400000000000000" pitchFamily="17" charset="-128"/>
                <a:ea typeface="UD デジタル 教科書体 N-R" panose="02020400000000000000" pitchFamily="17" charset="-128"/>
              </a:rPr>
              <a:t>月</a:t>
            </a:r>
            <a:r>
              <a:rPr lang="en-US" altLang="ja-JP" dirty="0">
                <a:latin typeface="UD デジタル 教科書体 N-R" panose="02020400000000000000" pitchFamily="17" charset="-128"/>
                <a:ea typeface="UD デジタル 教科書体 N-R" panose="02020400000000000000" pitchFamily="17" charset="-128"/>
              </a:rPr>
              <a:t>2</a:t>
            </a:r>
            <a:r>
              <a:rPr lang="ja-JP" altLang="ja-JP" dirty="0">
                <a:latin typeface="UD デジタル 教科書体 N-R" panose="02020400000000000000" pitchFamily="17" charset="-128"/>
                <a:ea typeface="UD デジタル 教科書体 N-R" panose="02020400000000000000" pitchFamily="17" charset="-128"/>
              </a:rPr>
              <a:t>日）</a:t>
            </a:r>
          </a:p>
          <a:p>
            <a:pPr marL="0" indent="0" eaLnBrk="0">
              <a:buNone/>
            </a:pPr>
            <a:r>
              <a:rPr lang="ja-JP" altLang="ja-JP" dirty="0">
                <a:latin typeface="UD デジタル 教科書体 N-R" panose="02020400000000000000" pitchFamily="17" charset="-128"/>
                <a:ea typeface="UD デジタル 教科書体 N-R" panose="02020400000000000000" pitchFamily="17" charset="-128"/>
              </a:rPr>
              <a:t>松下達彦 </a:t>
            </a:r>
            <a:r>
              <a:rPr lang="en-US" altLang="ja-JP" dirty="0">
                <a:latin typeface="UD デジタル 教科書体 N-R" panose="02020400000000000000" pitchFamily="17" charset="-128"/>
                <a:ea typeface="UD デジタル 教科書体 N-R" panose="02020400000000000000" pitchFamily="17" charset="-128"/>
              </a:rPr>
              <a:t>(2014).</a:t>
            </a:r>
            <a:r>
              <a:rPr lang="ja-JP" altLang="ja-JP" dirty="0">
                <a:latin typeface="UD デジタル 教科書体 N-R" panose="02020400000000000000" pitchFamily="17" charset="-128"/>
                <a:ea typeface="UD デジタル 教科書体 N-R" panose="02020400000000000000" pitchFamily="17" charset="-128"/>
              </a:rPr>
              <a:t>「現代日本語文字データベース</a:t>
            </a:r>
            <a:r>
              <a:rPr lang="en-US" altLang="ja-JP" dirty="0">
                <a:latin typeface="UD デジタル 教科書体 N-R" panose="02020400000000000000" pitchFamily="17" charset="-128"/>
                <a:ea typeface="UD デジタル 教科書体 N-R" panose="02020400000000000000" pitchFamily="17" charset="-128"/>
              </a:rPr>
              <a:t> (CDJ) Version. 2.0</a:t>
            </a:r>
            <a:r>
              <a:rPr lang="ja-JP" altLang="ja-JP" dirty="0">
                <a:latin typeface="UD デジタル 教科書体 N-R" panose="02020400000000000000" pitchFamily="17" charset="-128"/>
                <a:ea typeface="UD デジタル 教科書体 N-R" panose="02020400000000000000" pitchFamily="17" charset="-128"/>
              </a:rPr>
              <a:t>」 </a:t>
            </a:r>
            <a:r>
              <a:rPr lang="en-US" altLang="ja-JP" u="sng" dirty="0">
                <a:latin typeface="UD デジタル 教科書体 N-R" panose="02020400000000000000" pitchFamily="17" charset="-128"/>
                <a:ea typeface="UD デジタル 教科書体 N-R" panose="02020400000000000000" pitchFamily="17" charset="-128"/>
                <a:hlinkClick r:id="rId4"/>
              </a:rPr>
              <a:t>http://www17408ui.sakura.ne.jp/tatsum/database.html#cdj</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2021</a:t>
            </a:r>
            <a:r>
              <a:rPr lang="ja-JP" altLang="ja-JP" dirty="0">
                <a:latin typeface="UD デジタル 教科書体 N-R" panose="02020400000000000000" pitchFamily="17" charset="-128"/>
                <a:ea typeface="UD デジタル 教科書体 N-R" panose="02020400000000000000" pitchFamily="17" charset="-128"/>
              </a:rPr>
              <a:t>年</a:t>
            </a:r>
            <a:r>
              <a:rPr lang="en-US" altLang="ja-JP" dirty="0">
                <a:latin typeface="UD デジタル 教科書体 N-R" panose="02020400000000000000" pitchFamily="17" charset="-128"/>
                <a:ea typeface="UD デジタル 教科書体 N-R" panose="02020400000000000000" pitchFamily="17" charset="-128"/>
              </a:rPr>
              <a:t>11</a:t>
            </a:r>
            <a:r>
              <a:rPr lang="ja-JP" altLang="ja-JP" dirty="0">
                <a:latin typeface="UD デジタル 教科書体 N-R" panose="02020400000000000000" pitchFamily="17" charset="-128"/>
                <a:ea typeface="UD デジタル 教科書体 N-R" panose="02020400000000000000" pitchFamily="17" charset="-128"/>
              </a:rPr>
              <a:t>月</a:t>
            </a:r>
            <a:r>
              <a:rPr lang="en-US" altLang="ja-JP" dirty="0">
                <a:latin typeface="UD デジタル 教科書体 N-R" panose="02020400000000000000" pitchFamily="17" charset="-128"/>
                <a:ea typeface="UD デジタル 教科書体 N-R" panose="02020400000000000000" pitchFamily="17" charset="-128"/>
              </a:rPr>
              <a:t>2</a:t>
            </a:r>
            <a:r>
              <a:rPr lang="ja-JP" altLang="ja-JP" dirty="0">
                <a:latin typeface="UD デジタル 教科書体 N-R" panose="02020400000000000000" pitchFamily="17" charset="-128"/>
                <a:ea typeface="UD デジタル 教科書体 N-R" panose="02020400000000000000" pitchFamily="17" charset="-128"/>
              </a:rPr>
              <a:t>日）</a:t>
            </a:r>
          </a:p>
          <a:p>
            <a:pPr marL="0" indent="0" eaLnBrk="0">
              <a:buNone/>
            </a:pPr>
            <a:r>
              <a:rPr lang="ja-JP" altLang="ja-JP" dirty="0">
                <a:latin typeface="UD デジタル 教科書体 N-R" panose="02020400000000000000" pitchFamily="17" charset="-128"/>
                <a:ea typeface="UD デジタル 教科書体 N-R" panose="02020400000000000000" pitchFamily="17" charset="-128"/>
              </a:rPr>
              <a:t>松下達彦 </a:t>
            </a:r>
            <a:r>
              <a:rPr lang="en-US" altLang="ja-JP" dirty="0">
                <a:latin typeface="UD デジタル 教科書体 N-R" panose="02020400000000000000" pitchFamily="17" charset="-128"/>
                <a:ea typeface="UD デジタル 教科書体 N-R" panose="02020400000000000000" pitchFamily="17" charset="-128"/>
              </a:rPr>
              <a:t>(2017).</a:t>
            </a:r>
            <a:r>
              <a:rPr lang="ja-JP" altLang="ja-JP" dirty="0">
                <a:latin typeface="UD デジタル 教科書体 N-R" panose="02020400000000000000" pitchFamily="17" charset="-128"/>
                <a:ea typeface="UD デジタル 教科書体 N-R" panose="02020400000000000000" pitchFamily="17" charset="-128"/>
              </a:rPr>
              <a:t>「日本語・教育・語彙　第</a:t>
            </a:r>
            <a:r>
              <a:rPr lang="en-US" altLang="ja-JP" dirty="0">
                <a:latin typeface="UD デジタル 教科書体 N-R" panose="02020400000000000000" pitchFamily="17" charset="-128"/>
                <a:ea typeface="UD デジタル 教科書体 N-R" panose="02020400000000000000" pitchFamily="17" charset="-128"/>
              </a:rPr>
              <a:t>14</a:t>
            </a:r>
            <a:r>
              <a:rPr lang="ja-JP" altLang="ja-JP" dirty="0">
                <a:latin typeface="UD デジタル 教科書体 N-R" panose="02020400000000000000" pitchFamily="17" charset="-128"/>
                <a:ea typeface="UD デジタル 教科書体 N-R" panose="02020400000000000000" pitchFamily="17" charset="-128"/>
              </a:rPr>
              <a:t>回　ことばの時事問題</a:t>
            </a:r>
            <a:r>
              <a:rPr lang="en-US" altLang="ja-JP" dirty="0">
                <a:latin typeface="UD デジタル 教科書体 N-R" panose="02020400000000000000" pitchFamily="17" charset="-128"/>
                <a:ea typeface="UD デジタル 教科書体 N-R" panose="02020400000000000000" pitchFamily="17" charset="-128"/>
              </a:rPr>
              <a:t>(1)</a:t>
            </a:r>
            <a:r>
              <a:rPr lang="ja-JP" altLang="ja-JP" dirty="0">
                <a:latin typeface="UD デジタル 教科書体 N-R" panose="02020400000000000000" pitchFamily="17" charset="-128"/>
                <a:ea typeface="UD デジタル 教科書体 N-R" panose="02020400000000000000" pitchFamily="17" charset="-128"/>
              </a:rPr>
              <a:t>：なぜ『漢字ドリル』なのか」三省堂『</a:t>
            </a:r>
            <a:r>
              <a:rPr lang="en-US" altLang="ja-JP" dirty="0">
                <a:latin typeface="UD デジタル 教科書体 N-R" panose="02020400000000000000" pitchFamily="17" charset="-128"/>
                <a:ea typeface="UD デジタル 教科書体 N-R" panose="02020400000000000000" pitchFamily="17" charset="-128"/>
              </a:rPr>
              <a:t>Word-Wise Web</a:t>
            </a:r>
            <a:r>
              <a:rPr lang="ja-JP" altLang="ja-JP" dirty="0">
                <a:latin typeface="UD デジタル 教科書体 N-R" panose="02020400000000000000" pitchFamily="17" charset="-128"/>
                <a:ea typeface="UD デジタル 教科書体 N-R" panose="02020400000000000000" pitchFamily="17" charset="-128"/>
              </a:rPr>
              <a:t>』 </a:t>
            </a:r>
            <a:r>
              <a:rPr lang="en-US" altLang="ja-JP" u="sng" dirty="0">
                <a:latin typeface="UD デジタル 教科書体 N-R" panose="02020400000000000000" pitchFamily="17" charset="-128"/>
                <a:ea typeface="UD デジタル 教科書体 N-R" panose="02020400000000000000" pitchFamily="17" charset="-128"/>
                <a:hlinkClick r:id="rId5"/>
              </a:rPr>
              <a:t>https://dictionary.sanseido-publ.co.jp/column/goi14</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2021</a:t>
            </a:r>
            <a:r>
              <a:rPr lang="ja-JP" altLang="ja-JP" dirty="0">
                <a:latin typeface="UD デジタル 教科書体 N-R" panose="02020400000000000000" pitchFamily="17" charset="-128"/>
                <a:ea typeface="UD デジタル 教科書体 N-R" panose="02020400000000000000" pitchFamily="17" charset="-128"/>
              </a:rPr>
              <a:t>年</a:t>
            </a:r>
            <a:r>
              <a:rPr lang="en-US" altLang="ja-JP" dirty="0">
                <a:latin typeface="UD デジタル 教科書体 N-R" panose="02020400000000000000" pitchFamily="17" charset="-128"/>
                <a:ea typeface="UD デジタル 教科書体 N-R" panose="02020400000000000000" pitchFamily="17" charset="-128"/>
              </a:rPr>
              <a:t>11</a:t>
            </a:r>
            <a:r>
              <a:rPr lang="ja-JP" altLang="ja-JP" dirty="0">
                <a:latin typeface="UD デジタル 教科書体 N-R" panose="02020400000000000000" pitchFamily="17" charset="-128"/>
                <a:ea typeface="UD デジタル 教科書体 N-R" panose="02020400000000000000" pitchFamily="17" charset="-128"/>
              </a:rPr>
              <a:t>月</a:t>
            </a:r>
            <a:r>
              <a:rPr lang="en-US" altLang="ja-JP" dirty="0">
                <a:latin typeface="UD デジタル 教科書体 N-R" panose="02020400000000000000" pitchFamily="17" charset="-128"/>
                <a:ea typeface="UD デジタル 教科書体 N-R" panose="02020400000000000000" pitchFamily="17" charset="-128"/>
              </a:rPr>
              <a:t>2</a:t>
            </a:r>
            <a:r>
              <a:rPr lang="ja-JP" altLang="ja-JP" dirty="0">
                <a:latin typeface="UD デジタル 教科書体 N-R" panose="02020400000000000000" pitchFamily="17" charset="-128"/>
                <a:ea typeface="UD デジタル 教科書体 N-R" panose="02020400000000000000" pitchFamily="17" charset="-128"/>
              </a:rPr>
              <a:t>日）</a:t>
            </a: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268397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p:txBody>
          <a:bodyPr>
            <a:normAutofit/>
          </a:bodyPr>
          <a:lstStyle/>
          <a:p>
            <a:r>
              <a:rPr lang="en-US" altLang="ja-JP" sz="3600" dirty="0">
                <a:latin typeface="UD デジタル 教科書体 N-B" panose="02020700000000000000" pitchFamily="17" charset="-128"/>
                <a:ea typeface="UD デジタル 教科書体 N-B" panose="02020700000000000000" pitchFamily="17" charset="-128"/>
              </a:rPr>
              <a:t> </a:t>
            </a:r>
            <a:r>
              <a:rPr lang="ja-JP" altLang="en-US" sz="3600" dirty="0">
                <a:latin typeface="UD デジタル 教科書体 N-B" panose="02020700000000000000" pitchFamily="17" charset="-128"/>
                <a:ea typeface="UD デジタル 教科書体 N-B" panose="02020700000000000000" pitchFamily="17" charset="-128"/>
              </a:rPr>
              <a:t>参考文献</a:t>
            </a:r>
            <a:endParaRPr lang="ja-JP" altLang="ja-JP" sz="3600" dirty="0">
              <a:latin typeface="UD デジタル 教科書体 N-B" panose="02020700000000000000" pitchFamily="17" charset="-128"/>
              <a:ea typeface="UD デジタル 教科書体 N-B" panose="02020700000000000000" pitchFamily="17" charset="-128"/>
            </a:endParaRPr>
          </a:p>
        </p:txBody>
      </p:sp>
      <p:sp>
        <p:nvSpPr>
          <p:cNvPr id="4" name="コンテンツ プレースホルダー 3">
            <a:extLst>
              <a:ext uri="{FF2B5EF4-FFF2-40B4-BE49-F238E27FC236}">
                <a16:creationId xmlns:a16="http://schemas.microsoft.com/office/drawing/2014/main" id="{FA4A9B40-822B-F74F-BF88-0080A997194A}"/>
              </a:ext>
            </a:extLst>
          </p:cNvPr>
          <p:cNvSpPr>
            <a:spLocks noGrp="1"/>
          </p:cNvSpPr>
          <p:nvPr>
            <p:ph idx="1"/>
          </p:nvPr>
        </p:nvSpPr>
        <p:spPr/>
        <p:txBody>
          <a:bodyPr>
            <a:normAutofit fontScale="55000" lnSpcReduction="20000"/>
          </a:bodyPr>
          <a:lstStyle/>
          <a:p>
            <a:pPr marL="0" indent="0">
              <a:buNone/>
            </a:pPr>
            <a:r>
              <a:rPr lang="ja-JP" altLang="ja-JP" dirty="0">
                <a:latin typeface="UD デジタル 教科書体 N-R" panose="02020400000000000000" pitchFamily="17" charset="-128"/>
                <a:ea typeface="UD デジタル 教科書体 N-R" panose="02020400000000000000" pitchFamily="17" charset="-128"/>
              </a:rPr>
              <a:t>松下達彦</a:t>
            </a:r>
            <a:r>
              <a:rPr lang="en-US" altLang="ja-JP" dirty="0">
                <a:latin typeface="UD デジタル 教科書体 N-R" panose="02020400000000000000" pitchFamily="17" charset="-128"/>
                <a:ea typeface="UD デジタル 教科書体 N-R" panose="02020400000000000000" pitchFamily="17" charset="-128"/>
              </a:rPr>
              <a:t> (2018).</a:t>
            </a:r>
            <a:r>
              <a:rPr lang="ja-JP" altLang="ja-JP" dirty="0">
                <a:latin typeface="UD デジタル 教科書体 N-R" panose="02020400000000000000" pitchFamily="17" charset="-128"/>
                <a:ea typeface="UD デジタル 教科書体 N-R" panose="02020400000000000000" pitchFamily="17" charset="-128"/>
              </a:rPr>
              <a:t>「日本語語彙習得に関わる普遍性と個別性　―漢字をめぐる問題を中心に―」『第四回学習者コーパス・ワークショップ</a:t>
            </a:r>
            <a:r>
              <a:rPr lang="en-US" altLang="ja-JP" dirty="0">
                <a:latin typeface="UD デジタル 教科書体 N-R" panose="02020400000000000000" pitchFamily="17" charset="-128"/>
                <a:ea typeface="UD デジタル 教科書体 N-R" panose="02020400000000000000" pitchFamily="17" charset="-128"/>
              </a:rPr>
              <a:t>&amp;</a:t>
            </a:r>
            <a:r>
              <a:rPr lang="ja-JP" altLang="ja-JP" dirty="0">
                <a:latin typeface="UD デジタル 教科書体 N-R" panose="02020400000000000000" pitchFamily="17" charset="-128"/>
                <a:ea typeface="UD デジタル 教科書体 N-R" panose="02020400000000000000" pitchFamily="17" charset="-128"/>
              </a:rPr>
              <a:t>シンポジウム　―第二言語習得における語彙の役割―』発表資料，学習者コーパスに基づく第二言語としての日本語の習得研究，国立国語研究所 </a:t>
            </a:r>
            <a:r>
              <a:rPr lang="en-US" altLang="ja-JP" u="sng" dirty="0">
                <a:latin typeface="UD デジタル 教科書体 N-R" panose="02020400000000000000" pitchFamily="17" charset="-128"/>
                <a:ea typeface="UD デジタル 教科書体 N-R" panose="02020400000000000000" pitchFamily="17" charset="-128"/>
                <a:hlinkClick r:id="rId2"/>
              </a:rPr>
              <a:t>http://lsaj.ninjal.ac.jp/wpcontent/uploads/2015/07/869b469213df7c0f6deaad728b97a6b9.pdf</a:t>
            </a:r>
            <a:r>
              <a:rPr lang="ja-JP" altLang="ja-JP"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2021</a:t>
            </a:r>
            <a:r>
              <a:rPr lang="ja-JP" altLang="ja-JP" dirty="0">
                <a:latin typeface="UD デジタル 教科書体 N-R" panose="02020400000000000000" pitchFamily="17" charset="-128"/>
                <a:ea typeface="UD デジタル 教科書体 N-R" panose="02020400000000000000" pitchFamily="17" charset="-128"/>
              </a:rPr>
              <a:t>年</a:t>
            </a:r>
            <a:r>
              <a:rPr lang="en-US" altLang="ja-JP" dirty="0">
                <a:latin typeface="UD デジタル 教科書体 N-R" panose="02020400000000000000" pitchFamily="17" charset="-128"/>
                <a:ea typeface="UD デジタル 教科書体 N-R" panose="02020400000000000000" pitchFamily="17" charset="-128"/>
              </a:rPr>
              <a:t>11</a:t>
            </a:r>
            <a:r>
              <a:rPr lang="ja-JP" altLang="ja-JP" dirty="0">
                <a:latin typeface="UD デジタル 教科書体 N-R" panose="02020400000000000000" pitchFamily="17" charset="-128"/>
                <a:ea typeface="UD デジタル 教科書体 N-R" panose="02020400000000000000" pitchFamily="17" charset="-128"/>
              </a:rPr>
              <a:t>月</a:t>
            </a:r>
            <a:r>
              <a:rPr lang="en-US" altLang="ja-JP" dirty="0">
                <a:latin typeface="UD デジタル 教科書体 N-R" panose="02020400000000000000" pitchFamily="17" charset="-128"/>
                <a:ea typeface="UD デジタル 教科書体 N-R" panose="02020400000000000000" pitchFamily="17" charset="-128"/>
              </a:rPr>
              <a:t>2</a:t>
            </a:r>
            <a:r>
              <a:rPr lang="ja-JP" altLang="ja-JP" dirty="0">
                <a:latin typeface="UD デジタル 教科書体 N-R" panose="02020400000000000000" pitchFamily="17" charset="-128"/>
                <a:ea typeface="UD デジタル 教科書体 N-R" panose="02020400000000000000" pitchFamily="17" charset="-128"/>
              </a:rPr>
              <a:t>日）</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松下達彦・佐藤尚子・笹尾洋介・田島ますみ・橋本美香 </a:t>
            </a:r>
            <a:r>
              <a:rPr lang="en-US" altLang="ja-JP" dirty="0">
                <a:latin typeface="UD デジタル 教科書体 N-R" panose="02020400000000000000" pitchFamily="17" charset="-128"/>
                <a:ea typeface="UD デジタル 教科書体 N-R" panose="02020400000000000000" pitchFamily="17" charset="-128"/>
              </a:rPr>
              <a:t>(2020</a:t>
            </a:r>
            <a:r>
              <a:rPr lang="en-US" altLang="ja-JP" u="sng" dirty="0">
                <a:latin typeface="UD デジタル 教科書体 N-R" panose="02020400000000000000" pitchFamily="17" charset="-128"/>
                <a:ea typeface="UD デジタル 教科書体 N-R" panose="02020400000000000000" pitchFamily="17" charset="-128"/>
              </a:rPr>
              <a:t>a</a:t>
            </a:r>
            <a:r>
              <a:rPr lang="en-AU" altLang="ja-JP"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「学習者言語が日本語学術共通語彙の理解に与える影響　―中国語母語，中朝バイリンガル，韓国語母語，非漢字圏の学習者を比較して―」『専門日本語教育研究』</a:t>
            </a:r>
            <a:r>
              <a:rPr lang="en-US" altLang="ja-JP" dirty="0">
                <a:latin typeface="UD デジタル 教科書体 N-R" panose="02020400000000000000" pitchFamily="17" charset="-128"/>
                <a:ea typeface="UD デジタル 教科書体 N-R" panose="02020400000000000000" pitchFamily="17" charset="-128"/>
              </a:rPr>
              <a:t>22: 25-32.</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松下達彦・佐藤尚子・笹尾洋介・田島ますみ・橋本美香</a:t>
            </a:r>
            <a:r>
              <a:rPr lang="en-US" altLang="ja-JP" dirty="0">
                <a:latin typeface="UD デジタル 教科書体 N-R" panose="02020400000000000000" pitchFamily="17" charset="-128"/>
                <a:ea typeface="UD デジタル 教科書体 N-R" panose="02020400000000000000" pitchFamily="17" charset="-128"/>
              </a:rPr>
              <a:t> (2021).</a:t>
            </a:r>
            <a:r>
              <a:rPr lang="ja-JP" altLang="ja-JP" dirty="0">
                <a:latin typeface="UD デジタル 教科書体 N-R" panose="02020400000000000000" pitchFamily="17" charset="-128"/>
                <a:ea typeface="UD デジタル 教科書体 N-R" panose="02020400000000000000" pitchFamily="17" charset="-128"/>
              </a:rPr>
              <a:t>「日本語の語彙量と漢字力　―第一言語と学習期間の影響―」『日本語教育』</a:t>
            </a:r>
            <a:r>
              <a:rPr lang="en-US" altLang="ja-JP" dirty="0">
                <a:latin typeface="UD デジタル 教科書体 N-R" panose="02020400000000000000" pitchFamily="17" charset="-128"/>
                <a:ea typeface="UD デジタル 教科書体 N-R" panose="02020400000000000000" pitchFamily="17" charset="-128"/>
              </a:rPr>
              <a:t>178: 139-153.</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松下達彦・陳夢夏・王雪竹・陳林柯</a:t>
            </a:r>
            <a:r>
              <a:rPr lang="en-US" altLang="ja-JP" dirty="0">
                <a:latin typeface="UD デジタル 教科書体 N-R" panose="02020400000000000000" pitchFamily="17" charset="-128"/>
                <a:ea typeface="UD デジタル 教科書体 N-R" panose="02020400000000000000" pitchFamily="17" charset="-128"/>
              </a:rPr>
              <a:t> (2020</a:t>
            </a:r>
            <a:r>
              <a:rPr lang="en-US" altLang="ja-JP" u="sng" dirty="0">
                <a:latin typeface="UD デジタル 教科書体 N-R" panose="02020400000000000000" pitchFamily="17" charset="-128"/>
                <a:ea typeface="UD デジタル 教科書体 N-R" panose="02020400000000000000" pitchFamily="17" charset="-128"/>
              </a:rPr>
              <a:t>b</a:t>
            </a:r>
            <a:r>
              <a:rPr lang="en-AU" altLang="ja-JP"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「日中対照漢字語データベースの開発と応用」『日本語教育』</a:t>
            </a:r>
            <a:r>
              <a:rPr lang="en-US" altLang="ja-JP" dirty="0">
                <a:latin typeface="UD デジタル 教科書体 N-R" panose="02020400000000000000" pitchFamily="17" charset="-128"/>
                <a:ea typeface="UD デジタル 教科書体 N-R" panose="02020400000000000000" pitchFamily="17" charset="-128"/>
              </a:rPr>
              <a:t>177: 62-76.</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en-GB" altLang="ja-JP" dirty="0">
                <a:latin typeface="UD デジタル 教科書体 N-R" panose="02020400000000000000" pitchFamily="17" charset="-128"/>
                <a:ea typeface="UD デジタル 教科書体 N-R" panose="02020400000000000000" pitchFamily="17" charset="-128"/>
              </a:rPr>
              <a:t>Dalton, F. E. (2004). </a:t>
            </a:r>
            <a:r>
              <a:rPr lang="en-GB" altLang="ja-JP" i="1" dirty="0" err="1">
                <a:latin typeface="UD デジタル 教科書体 N-R" panose="02020400000000000000" pitchFamily="17" charset="-128"/>
                <a:ea typeface="UD デジタル 教科書体 N-R" panose="02020400000000000000" pitchFamily="17" charset="-128"/>
              </a:rPr>
              <a:t>Gairaigo</a:t>
            </a:r>
            <a:r>
              <a:rPr lang="en-GB" altLang="ja-JP" i="1" dirty="0">
                <a:latin typeface="UD デジタル 教科書体 N-R" panose="02020400000000000000" pitchFamily="17" charset="-128"/>
                <a:ea typeface="UD デジタル 教科書体 N-R" panose="02020400000000000000" pitchFamily="17" charset="-128"/>
              </a:rPr>
              <a:t> -- The built-in lexicon? The common loanwords in Japanese based on high-frequency English vocabulary and their effect on language acquisition</a:t>
            </a:r>
            <a:r>
              <a:rPr lang="en-GB" altLang="ja-JP" dirty="0">
                <a:latin typeface="UD デジタル 教科書体 N-R" panose="02020400000000000000" pitchFamily="17" charset="-128"/>
                <a:ea typeface="UD デジタル 教科書体 N-R" panose="02020400000000000000" pitchFamily="17" charset="-128"/>
              </a:rPr>
              <a:t> </a:t>
            </a:r>
            <a:r>
              <a:rPr lang="en-US" altLang="ja-JP" dirty="0">
                <a:latin typeface="UD デジタル 教科書体 N-R" panose="02020400000000000000" pitchFamily="17" charset="-128"/>
                <a:ea typeface="UD デジタル 教科書体 N-R" panose="02020400000000000000" pitchFamily="17" charset="-128"/>
              </a:rPr>
              <a:t>[Doctoral dissertation, Victoria University of Wellington]</a:t>
            </a:r>
            <a:r>
              <a:rPr lang="en-GB" altLang="ja-JP" dirty="0">
                <a:latin typeface="UD デジタル 教科書体 N-R" panose="02020400000000000000" pitchFamily="17" charset="-128"/>
                <a:ea typeface="UD デジタル 教科書体 N-R" panose="02020400000000000000" pitchFamily="17" charset="-128"/>
              </a:rPr>
              <a:t>.</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en-GB" altLang="ja-JP" dirty="0" err="1">
                <a:latin typeface="UD デジタル 教科書体 N-R" panose="02020400000000000000" pitchFamily="17" charset="-128"/>
                <a:ea typeface="UD デジタル 教科書体 N-R" panose="02020400000000000000" pitchFamily="17" charset="-128"/>
              </a:rPr>
              <a:t>Koda</a:t>
            </a:r>
            <a:r>
              <a:rPr lang="en-GB" altLang="ja-JP" dirty="0">
                <a:latin typeface="UD デジタル 教科書体 N-R" panose="02020400000000000000" pitchFamily="17" charset="-128"/>
                <a:ea typeface="UD デジタル 教科書体 N-R" panose="02020400000000000000" pitchFamily="17" charset="-128"/>
              </a:rPr>
              <a:t>, K. &amp; </a:t>
            </a:r>
            <a:r>
              <a:rPr lang="en-GB" altLang="ja-JP" dirty="0" err="1">
                <a:latin typeface="UD デジタル 教科書体 N-R" panose="02020400000000000000" pitchFamily="17" charset="-128"/>
                <a:ea typeface="UD デジタル 教科書体 N-R" panose="02020400000000000000" pitchFamily="17" charset="-128"/>
              </a:rPr>
              <a:t>Mitsugi</a:t>
            </a:r>
            <a:r>
              <a:rPr lang="en-GB" altLang="ja-JP" dirty="0">
                <a:latin typeface="UD デジタル 教科書体 N-R" panose="02020400000000000000" pitchFamily="17" charset="-128"/>
                <a:ea typeface="UD デジタル 教科書体 N-R" panose="02020400000000000000" pitchFamily="17" charset="-128"/>
              </a:rPr>
              <a:t>, S. (2007). Word knowledge development in a second language. </a:t>
            </a:r>
            <a:r>
              <a:rPr lang="en-GB" altLang="ja-JP" i="1" dirty="0">
                <a:latin typeface="UD デジタル 教科書体 N-R" panose="02020400000000000000" pitchFamily="17" charset="-128"/>
                <a:ea typeface="UD デジタル 教科書体 N-R" panose="02020400000000000000" pitchFamily="17" charset="-128"/>
              </a:rPr>
              <a:t>Acquisition of Japanese as a Second Language</a:t>
            </a:r>
            <a:r>
              <a:rPr lang="ja-JP" altLang="ja-JP" dirty="0">
                <a:latin typeface="UD デジタル 教科書体 N-R" panose="02020400000000000000" pitchFamily="17" charset="-128"/>
                <a:ea typeface="UD デジタル 教科書体 N-R" panose="02020400000000000000" pitchFamily="17" charset="-128"/>
              </a:rPr>
              <a:t>（『第二言語としての日本語の習得研究』）</a:t>
            </a:r>
            <a:r>
              <a:rPr lang="en-GB" altLang="ja-JP" i="1" dirty="0">
                <a:latin typeface="UD デジタル 教科書体 N-R" panose="02020400000000000000" pitchFamily="17" charset="-128"/>
                <a:ea typeface="UD デジタル 教科書体 N-R" panose="02020400000000000000" pitchFamily="17" charset="-128"/>
              </a:rPr>
              <a:t>, 10</a:t>
            </a:r>
            <a:r>
              <a:rPr lang="en-GB" altLang="ja-JP" dirty="0">
                <a:latin typeface="UD デジタル 教科書体 N-R" panose="02020400000000000000" pitchFamily="17" charset="-128"/>
                <a:ea typeface="UD デジタル 教科書体 N-R" panose="02020400000000000000" pitchFamily="17" charset="-128"/>
              </a:rPr>
              <a:t>, 87-113.</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en-GB" altLang="ja-JP" dirty="0">
                <a:latin typeface="UD デジタル 教科書体 N-R" panose="02020400000000000000" pitchFamily="17" charset="-128"/>
                <a:ea typeface="UD デジタル 教科書体 N-R" panose="02020400000000000000" pitchFamily="17" charset="-128"/>
              </a:rPr>
              <a:t>Laufer, B. &amp; </a:t>
            </a:r>
            <a:r>
              <a:rPr lang="en-GB" altLang="ja-JP" dirty="0" err="1">
                <a:latin typeface="UD デジタル 教科書体 N-R" panose="02020400000000000000" pitchFamily="17" charset="-128"/>
                <a:ea typeface="UD デジタル 教科書体 N-R" panose="02020400000000000000" pitchFamily="17" charset="-128"/>
              </a:rPr>
              <a:t>Ravenhorst-Kalovski</a:t>
            </a:r>
            <a:r>
              <a:rPr lang="en-GB" altLang="ja-JP" dirty="0">
                <a:latin typeface="UD デジタル 教科書体 N-R" panose="02020400000000000000" pitchFamily="17" charset="-128"/>
                <a:ea typeface="UD デジタル 教科書体 N-R" panose="02020400000000000000" pitchFamily="17" charset="-128"/>
              </a:rPr>
              <a:t>, G. C. (2010). Lexical threshold revisited: Lexical text coverage, learners’ vocabulary size and reading comprehension. </a:t>
            </a:r>
            <a:r>
              <a:rPr lang="en-GB" altLang="ja-JP" i="1" dirty="0">
                <a:latin typeface="UD デジタル 教科書体 N-R" panose="02020400000000000000" pitchFamily="17" charset="-128"/>
                <a:ea typeface="UD デジタル 教科書体 N-R" panose="02020400000000000000" pitchFamily="17" charset="-128"/>
              </a:rPr>
              <a:t>Reading in a Foreign Language</a:t>
            </a:r>
            <a:r>
              <a:rPr lang="en-GB" altLang="ja-JP" dirty="0">
                <a:latin typeface="UD デジタル 教科書体 N-R" panose="02020400000000000000" pitchFamily="17" charset="-128"/>
                <a:ea typeface="UD デジタル 教科書体 N-R" panose="02020400000000000000" pitchFamily="17" charset="-128"/>
              </a:rPr>
              <a:t>, </a:t>
            </a:r>
            <a:r>
              <a:rPr lang="en-GB" altLang="ja-JP" i="1" dirty="0">
                <a:latin typeface="UD デジタル 教科書体 N-R" panose="02020400000000000000" pitchFamily="17" charset="-128"/>
                <a:ea typeface="UD デジタル 教科書体 N-R" panose="02020400000000000000" pitchFamily="17" charset="-128"/>
              </a:rPr>
              <a:t>22</a:t>
            </a:r>
            <a:r>
              <a:rPr lang="en-GB" altLang="ja-JP" dirty="0">
                <a:latin typeface="UD デジタル 教科書体 N-R" panose="02020400000000000000" pitchFamily="17" charset="-128"/>
                <a:ea typeface="UD デジタル 教科書体 N-R" panose="02020400000000000000" pitchFamily="17" charset="-128"/>
              </a:rPr>
              <a:t>(1), 15–30.</a:t>
            </a:r>
            <a:endParaRPr lang="ja-JP" altLang="ja-JP"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Matsushita, T. (2012). </a:t>
            </a:r>
            <a:r>
              <a:rPr lang="en-US" altLang="ja-JP" i="1" dirty="0">
                <a:latin typeface="UD デジタル 教科書体 N-R" panose="02020400000000000000" pitchFamily="17" charset="-128"/>
                <a:ea typeface="UD デジタル 教科書体 N-R" panose="02020400000000000000" pitchFamily="17" charset="-128"/>
              </a:rPr>
              <a:t>In what order should learners learn Japanese vocabulary? A corpus-based approach</a:t>
            </a:r>
            <a:r>
              <a:rPr lang="en-US" altLang="ja-JP" dirty="0">
                <a:latin typeface="UD デジタル 教科書体 N-R" panose="02020400000000000000" pitchFamily="17" charset="-128"/>
                <a:ea typeface="UD デジタル 教科書体 N-R" panose="02020400000000000000" pitchFamily="17" charset="-128"/>
              </a:rPr>
              <a:t> [Doctoral dissertation, Victoria University of Wellington].</a:t>
            </a:r>
            <a:r>
              <a:rPr lang="en-US" altLang="ja-JP" u="sng" dirty="0">
                <a:latin typeface="UD デジタル 教科書体 N-R" panose="02020400000000000000" pitchFamily="17" charset="-128"/>
                <a:ea typeface="UD デジタル 教科書体 N-R" panose="02020400000000000000" pitchFamily="17" charset="-128"/>
                <a:hlinkClick r:id="rId3"/>
              </a:rPr>
              <a:t>http://researcharchive.vuw.ac.nz/xmlui/handle/10063/4476</a:t>
            </a:r>
            <a:r>
              <a:rPr lang="en-US" altLang="ja-JP" dirty="0">
                <a:latin typeface="UD デジタル 教科書体 N-R" panose="02020400000000000000" pitchFamily="17" charset="-128"/>
                <a:ea typeface="UD デジタル 教科書体 N-R" panose="02020400000000000000" pitchFamily="17" charset="-128"/>
              </a:rPr>
              <a:t> (November 2, 2021)</a:t>
            </a:r>
            <a:endParaRPr lang="ja-JP" altLang="ja-JP" dirty="0">
              <a:latin typeface="UD デジタル 教科書体 N-R" panose="02020400000000000000" pitchFamily="17" charset="-128"/>
              <a:ea typeface="UD デジタル 教科書体 N-R" panose="02020400000000000000" pitchFamily="17" charset="-128"/>
            </a:endParaRPr>
          </a:p>
        </p:txBody>
      </p:sp>
      <p:sp>
        <p:nvSpPr>
          <p:cNvPr id="6" name="直角三角形 5">
            <a:extLst>
              <a:ext uri="{FF2B5EF4-FFF2-40B4-BE49-F238E27FC236}">
                <a16:creationId xmlns:a16="http://schemas.microsoft.com/office/drawing/2014/main" id="{FD1A095F-83AC-274A-AFA4-1098410C8268}"/>
              </a:ext>
            </a:extLst>
          </p:cNvPr>
          <p:cNvSpPr/>
          <p:nvPr/>
        </p:nvSpPr>
        <p:spPr>
          <a:xfrm rot="16200000">
            <a:off x="11318750" y="5984748"/>
            <a:ext cx="908304" cy="838199"/>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直角三角形 6">
            <a:extLst>
              <a:ext uri="{FF2B5EF4-FFF2-40B4-BE49-F238E27FC236}">
                <a16:creationId xmlns:a16="http://schemas.microsoft.com/office/drawing/2014/main" id="{56D8DA04-3450-3345-81E5-6E728BEBAAC9}"/>
              </a:ext>
            </a:extLst>
          </p:cNvPr>
          <p:cNvSpPr/>
          <p:nvPr/>
        </p:nvSpPr>
        <p:spPr>
          <a:xfrm rot="5400000">
            <a:off x="-7621" y="7621"/>
            <a:ext cx="853442" cy="838202"/>
          </a:xfrm>
          <a:prstGeom prst="r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60000"/>
                  <a:lumOff val="40000"/>
                </a:schemeClr>
              </a:solidFill>
            </a:endParaRPr>
          </a:p>
        </p:txBody>
      </p:sp>
      <p:sp>
        <p:nvSpPr>
          <p:cNvPr id="8" name="直角三角形 7">
            <a:extLst>
              <a:ext uri="{FF2B5EF4-FFF2-40B4-BE49-F238E27FC236}">
                <a16:creationId xmlns:a16="http://schemas.microsoft.com/office/drawing/2014/main" id="{99A0D0D8-8AB8-EE4D-9CC1-93133E6A972E}"/>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角三角形 8">
            <a:extLst>
              <a:ext uri="{FF2B5EF4-FFF2-40B4-BE49-F238E27FC236}">
                <a16:creationId xmlns:a16="http://schemas.microsoft.com/office/drawing/2014/main" id="{07A9F1C2-E838-6C40-914B-4AD3DF226FEE}"/>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77841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8295D-D71A-46F3-8EF7-FC3F98318DFA}"/>
              </a:ext>
            </a:extLst>
          </p:cNvPr>
          <p:cNvSpPr>
            <a:spLocks noGrp="1"/>
          </p:cNvSpPr>
          <p:nvPr>
            <p:ph type="title"/>
          </p:nvPr>
        </p:nvSpPr>
        <p:spPr>
          <a:xfrm>
            <a:off x="838200" y="365126"/>
            <a:ext cx="10515600" cy="793528"/>
          </a:xfrm>
        </p:spPr>
        <p:txBody>
          <a:bodyPr/>
          <a:lstStyle/>
          <a:p>
            <a:r>
              <a:rPr lang="en-AU" altLang="ja-JP" dirty="0">
                <a:latin typeface="UD デジタル 教科書体 N-B" panose="02020700000000000000" pitchFamily="17" charset="-128"/>
                <a:ea typeface="UD デジタル 教科書体 N-B" panose="02020700000000000000" pitchFamily="17" charset="-128"/>
              </a:rPr>
              <a:t>2.1</a:t>
            </a:r>
            <a:r>
              <a:rPr lang="ja-JP" altLang="ja-JP" dirty="0">
                <a:latin typeface="UD デジタル 教科書体 N-B" panose="02020700000000000000" pitchFamily="17" charset="-128"/>
                <a:ea typeface="UD デジタル 教科書体 N-B" panose="02020700000000000000" pitchFamily="17" charset="-128"/>
              </a:rPr>
              <a:t>　漢字知識</a:t>
            </a:r>
            <a:r>
              <a:rPr lang="en-US" altLang="ja-JP" dirty="0">
                <a:latin typeface="UD デジタル 教科書体 N-B" panose="02020700000000000000" pitchFamily="17" charset="-128"/>
                <a:ea typeface="UD デジタル 教科書体 N-B" panose="02020700000000000000" pitchFamily="17" charset="-128"/>
              </a:rPr>
              <a:t>,</a:t>
            </a:r>
            <a:r>
              <a:rPr lang="ja-JP" altLang="ja-JP" dirty="0">
                <a:latin typeface="UD デジタル 教科書体 N-B" panose="02020700000000000000" pitchFamily="17" charset="-128"/>
                <a:ea typeface="UD デジタル 教科書体 N-B" panose="02020700000000000000" pitchFamily="17" charset="-128"/>
              </a:rPr>
              <a:t>語彙知識の諸側面</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9" name="コンテンツ プレースホルダー 8">
            <a:extLst>
              <a:ext uri="{FF2B5EF4-FFF2-40B4-BE49-F238E27FC236}">
                <a16:creationId xmlns:a16="http://schemas.microsoft.com/office/drawing/2014/main" id="{DBFB8946-B8E6-EA4B-AE80-88A7FD5835E5}"/>
              </a:ext>
            </a:extLst>
          </p:cNvPr>
          <p:cNvSpPr>
            <a:spLocks noGrp="1"/>
          </p:cNvSpPr>
          <p:nvPr>
            <p:ph idx="1"/>
          </p:nvPr>
        </p:nvSpPr>
        <p:spPr>
          <a:xfrm>
            <a:off x="838199" y="1266826"/>
            <a:ext cx="10715625" cy="5467349"/>
          </a:xfrm>
        </p:spPr>
        <p:txBody>
          <a:bodyPr>
            <a:normAutofit fontScale="92500" lnSpcReduction="20000"/>
          </a:bodyPr>
          <a:lstStyle/>
          <a:p>
            <a:r>
              <a:rPr kumimoji="1" lang="ja-JP" altLang="en-US" dirty="0">
                <a:latin typeface="UD デジタル 教科書体 N-R" panose="02020400000000000000" pitchFamily="17" charset="-128"/>
                <a:ea typeface="UD デジタル 教科書体 N-R" panose="02020400000000000000" pitchFamily="17" charset="-128"/>
              </a:rPr>
              <a:t>漢字力</a:t>
            </a:r>
            <a:r>
              <a:rPr kumimoji="1" lang="en-US" altLang="ja-JP" dirty="0">
                <a:latin typeface="UD デジタル 教科書体 N-R" panose="02020400000000000000" pitchFamily="17" charset="-128"/>
                <a:ea typeface="UD デジタル 教科書体 N-R" panose="02020400000000000000" pitchFamily="17" charset="-128"/>
              </a:rPr>
              <a:t>/</a:t>
            </a:r>
            <a:r>
              <a:rPr kumimoji="1" lang="ja-JP" altLang="en-US" dirty="0">
                <a:latin typeface="UD デジタル 教科書体 N-R" panose="02020400000000000000" pitchFamily="17" charset="-128"/>
                <a:ea typeface="UD デジタル 教科書体 N-R" panose="02020400000000000000" pitchFamily="17" charset="-128"/>
              </a:rPr>
              <a:t>語彙力とは？</a:t>
            </a:r>
            <a:endParaRPr kumimoji="1" lang="en-US" altLang="ja-JP" dirty="0">
              <a:latin typeface="UD デジタル 教科書体 N-R" panose="02020400000000000000" pitchFamily="17" charset="-128"/>
              <a:ea typeface="UD デジタル 教科書体 N-R" panose="02020400000000000000" pitchFamily="17" charset="-128"/>
            </a:endParaRPr>
          </a:p>
          <a:p>
            <a:r>
              <a:rPr kumimoji="1" lang="ja-JP" altLang="en-US" dirty="0">
                <a:latin typeface="UD デジタル 教科書体 N-R" panose="02020400000000000000" pitchFamily="17" charset="-128"/>
                <a:ea typeface="UD デジタル 教科書体 N-R" panose="02020400000000000000" pitchFamily="17" charset="-128"/>
              </a:rPr>
              <a:t>語彙知識の測定における入力と出力の関係</a:t>
            </a:r>
            <a:endParaRPr kumimoji="1"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b="1" u="sng" dirty="0">
                <a:latin typeface="UD デジタル 教科書体 N-R" panose="02020400000000000000" pitchFamily="17" charset="-128"/>
                <a:ea typeface="UD デジタル 教科書体 N-R" panose="02020400000000000000" pitchFamily="17" charset="-128"/>
              </a:rPr>
              <a:t>技能</a:t>
            </a:r>
            <a:r>
              <a:rPr lang="en-AU"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b="1" u="sng" dirty="0">
                <a:solidFill>
                  <a:srgbClr val="0070C0"/>
                </a:solidFill>
                <a:latin typeface="UD デジタル 教科書体 N-R" panose="02020400000000000000" pitchFamily="17" charset="-128"/>
                <a:ea typeface="UD デジタル 教科書体 N-R" panose="02020400000000000000" pitchFamily="17" charset="-128"/>
              </a:rPr>
              <a:t>入力</a:t>
            </a:r>
            <a:r>
              <a:rPr lang="en-AU" altLang="ja-JP" b="1" dirty="0">
                <a:latin typeface="UD デジタル 教科書体 N-R" panose="02020400000000000000" pitchFamily="17" charset="-128"/>
                <a:ea typeface="UD デジタル 教科書体 N-R" panose="02020400000000000000" pitchFamily="17" charset="-128"/>
              </a:rPr>
              <a:t>	</a:t>
            </a:r>
            <a:r>
              <a:rPr lang="ja-JP" altLang="en-US" b="1" dirty="0">
                <a:latin typeface="UD デジタル 教科書体 N-R" panose="02020400000000000000" pitchFamily="17" charset="-128"/>
                <a:ea typeface="UD デジタル 教科書体 N-R" panose="02020400000000000000" pitchFamily="17" charset="-128"/>
              </a:rPr>
              <a:t>　　　　</a:t>
            </a:r>
            <a:r>
              <a:rPr lang="ja-JP" altLang="ja-JP" b="1" u="sng" dirty="0">
                <a:solidFill>
                  <a:srgbClr val="F38D00"/>
                </a:solidFill>
                <a:latin typeface="UD デジタル 教科書体 N-R" panose="02020400000000000000" pitchFamily="17" charset="-128"/>
                <a:ea typeface="UD デジタル 教科書体 N-R" panose="02020400000000000000" pitchFamily="17" charset="-128"/>
              </a:rPr>
              <a:t>出力</a:t>
            </a:r>
            <a:endParaRPr lang="ja-JP" altLang="ja-JP" b="1" dirty="0">
              <a:solidFill>
                <a:srgbClr val="F38D00"/>
              </a:solidFill>
              <a:latin typeface="UD デジタル 教科書体 N-R" panose="02020400000000000000" pitchFamily="17" charset="-128"/>
              <a:ea typeface="UD デジタル 教科書体 N-R" panose="02020400000000000000" pitchFamily="17" charset="-128"/>
            </a:endParaRPr>
          </a:p>
          <a:p>
            <a:pPr marL="514350" indent="-514350">
              <a:buAutoNum type="arabicParenR"/>
            </a:pPr>
            <a:r>
              <a:rPr lang="ja-JP" altLang="ja-JP" dirty="0">
                <a:latin typeface="UD デジタル 教科書体 N-R" panose="02020400000000000000" pitchFamily="17" charset="-128"/>
                <a:ea typeface="UD デジタル 教科書体 N-R" panose="02020400000000000000" pitchFamily="17" charset="-128"/>
              </a:rPr>
              <a:t>聞く：</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形（</a:t>
            </a:r>
            <a:r>
              <a:rPr lang="ja-JP"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ja-JP" altLang="ja-JP" dirty="0">
                <a:latin typeface="UD デジタル 教科書体 N-R" panose="02020400000000000000" pitchFamily="17" charset="-128"/>
                <a:ea typeface="UD デジタル 教科書体 N-R" panose="02020400000000000000" pitchFamily="17" charset="-128"/>
              </a:rPr>
              <a:t>）→　意味</a:t>
            </a:r>
            <a:r>
              <a:rPr lang="ja-JP" altLang="en-US" dirty="0">
                <a:latin typeface="UD デジタル 教科書体 N-R" panose="02020400000000000000" pitchFamily="17" charset="-128"/>
                <a:ea typeface="UD デジタル 教科書体 N-R" panose="02020400000000000000" pitchFamily="17" charset="-128"/>
              </a:rPr>
              <a:t>　　例　</a:t>
            </a:r>
            <a:r>
              <a:rPr lang="en-US" altLang="ja-JP" dirty="0">
                <a:latin typeface="UD デジタル 教科書体 N-R" panose="02020400000000000000" pitchFamily="17" charset="-128"/>
                <a:ea typeface="UD デジタル 教科書体 N-R" panose="02020400000000000000" pitchFamily="17" charset="-128"/>
                <a:hlinkClick r:id="rId2"/>
              </a:rPr>
              <a:t>JCAWT</a:t>
            </a:r>
            <a:r>
              <a:rPr lang="ja-JP" altLang="en-US" dirty="0">
                <a:latin typeface="UD デジタル 教科書体 N-R" panose="02020400000000000000" pitchFamily="17" charset="-128"/>
                <a:ea typeface="UD デジタル 教科書体 N-R" panose="02020400000000000000" pitchFamily="17" charset="-128"/>
                <a:hlinkClick r:id="rId2"/>
              </a:rPr>
              <a:t> </a:t>
            </a:r>
            <a:r>
              <a:rPr lang="en-US" altLang="ja-JP" dirty="0">
                <a:latin typeface="UD デジタル 教科書体 N-R" panose="02020400000000000000" pitchFamily="17" charset="-128"/>
                <a:ea typeface="UD デジタル 教科書体 N-R" panose="02020400000000000000" pitchFamily="17" charset="-128"/>
                <a:hlinkClick r:id="rId2"/>
              </a:rPr>
              <a:t>Ver.2.5</a:t>
            </a:r>
            <a:r>
              <a:rPr lang="ja-JP" altLang="en-US" dirty="0">
                <a:latin typeface="UD デジタル 教科書体 N-R" panose="02020400000000000000" pitchFamily="17" charset="-128"/>
                <a:ea typeface="UD デジタル 教科書体 N-R" panose="02020400000000000000" pitchFamily="17" charset="-128"/>
                <a:hlinkClick r:id="rId2"/>
              </a:rPr>
              <a:t>（音声版）　　</a:t>
            </a:r>
            <a:endParaRPr lang="en-US" altLang="ja-JP" dirty="0">
              <a:latin typeface="UD デジタル 教科書体 N-R" panose="02020400000000000000" pitchFamily="17" charset="-128"/>
              <a:ea typeface="UD デジタル 教科書体 N-R" panose="02020400000000000000" pitchFamily="17" charset="-128"/>
            </a:endParaRPr>
          </a:p>
          <a:p>
            <a:pPr marL="514350" indent="-514350">
              <a:buAutoNum type="arabicParenR"/>
            </a:pPr>
            <a:r>
              <a:rPr lang="ja-JP" altLang="ja-JP" dirty="0">
                <a:latin typeface="UD デジタル 教科書体 N-R" panose="02020400000000000000" pitchFamily="17" charset="-128"/>
                <a:ea typeface="UD デジタル 教科書体 N-R" panose="02020400000000000000" pitchFamily="17" charset="-128"/>
              </a:rPr>
              <a:t>読む：</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形（文字）→　意味</a:t>
            </a:r>
            <a:r>
              <a:rPr lang="ja-JP" altLang="en-US" dirty="0">
                <a:latin typeface="UD デジタル 教科書体 N-R" panose="02020400000000000000" pitchFamily="17" charset="-128"/>
                <a:ea typeface="UD デジタル 教科書体 N-R" panose="02020400000000000000" pitchFamily="17" charset="-128"/>
              </a:rPr>
              <a:t>　　例　</a:t>
            </a:r>
            <a:r>
              <a:rPr lang="en-US" altLang="ja-JP" dirty="0">
                <a:latin typeface="UD デジタル 教科書体 N-R" panose="02020400000000000000" pitchFamily="17" charset="-128"/>
                <a:ea typeface="UD デジタル 教科書体 N-R" panose="02020400000000000000" pitchFamily="17" charset="-128"/>
                <a:hlinkClick r:id="rId2"/>
              </a:rPr>
              <a:t>JCAWT Ver.2.5</a:t>
            </a:r>
            <a:r>
              <a:rPr lang="ja-JP" altLang="en-US" dirty="0">
                <a:latin typeface="UD デジタル 教科書体 N-R" panose="02020400000000000000" pitchFamily="17" charset="-128"/>
                <a:ea typeface="UD デジタル 教科書体 N-R" panose="02020400000000000000" pitchFamily="17" charset="-128"/>
                <a:hlinkClick r:id="rId2"/>
              </a:rPr>
              <a:t>（文字版）</a:t>
            </a:r>
            <a:endParaRPr lang="en-US" altLang="ja-JP" dirty="0">
              <a:latin typeface="UD デジタル 教科書体 N-R" panose="02020400000000000000" pitchFamily="17" charset="-128"/>
              <a:ea typeface="UD デジタル 教科書体 N-R" panose="02020400000000000000" pitchFamily="17" charset="-128"/>
            </a:endParaRPr>
          </a:p>
          <a:p>
            <a:pPr marL="514350" indent="-514350">
              <a:buAutoNum type="arabicParenR"/>
            </a:pPr>
            <a:r>
              <a:rPr lang="ja-JP" altLang="ja-JP" dirty="0">
                <a:latin typeface="UD デジタル 教科書体 N-R" panose="02020400000000000000" pitchFamily="17" charset="-128"/>
                <a:ea typeface="UD デジタル 教科書体 N-R" panose="02020400000000000000" pitchFamily="17" charset="-128"/>
              </a:rPr>
              <a:t>話す：</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意味　</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　形（</a:t>
            </a:r>
            <a:r>
              <a:rPr lang="ja-JP"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ja-JP"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：このタイプは少ないが</a:t>
            </a:r>
            <a:r>
              <a:rPr lang="en-US" altLang="ja-JP" dirty="0">
                <a:latin typeface="UD デジタル 教科書体 N-R" panose="02020400000000000000" pitchFamily="17" charset="-128"/>
                <a:ea typeface="UD デジタル 教科書体 N-R" panose="02020400000000000000" pitchFamily="17" charset="-128"/>
              </a:rPr>
              <a:t>…</a:t>
            </a:r>
          </a:p>
          <a:p>
            <a:pPr marL="514350" indent="-514350">
              <a:buAutoNum type="arabicParenR"/>
            </a:pPr>
            <a:r>
              <a:rPr lang="ja-JP" altLang="ja-JP" dirty="0">
                <a:latin typeface="UD デジタル 教科書体 N-R" panose="02020400000000000000" pitchFamily="17" charset="-128"/>
                <a:ea typeface="UD デジタル 教科書体 N-R" panose="02020400000000000000" pitchFamily="17" charset="-128"/>
              </a:rPr>
              <a:t>書く：</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意味　</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　形（文字）</a:t>
            </a:r>
            <a:r>
              <a:rPr lang="ja-JP" altLang="en-US" dirty="0">
                <a:latin typeface="UD デジタル 教科書体 N-R" panose="02020400000000000000" pitchFamily="17" charset="-128"/>
                <a:ea typeface="UD デジタル 教科書体 N-R" panose="02020400000000000000" pitchFamily="17" charset="-128"/>
              </a:rPr>
              <a:t>：文脈を与えるタイプが多い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400" dirty="0">
                <a:latin typeface="UD デジタル 教科書体 N-R" panose="02020400000000000000" pitchFamily="17" charset="-128"/>
                <a:ea typeface="UD デジタル 教科書体 N-R" panose="02020400000000000000" pitchFamily="17" charset="-128"/>
              </a:rPr>
              <a:t>　</a:t>
            </a:r>
            <a:endParaRPr lang="en-US" altLang="ja-JP" sz="1400" dirty="0">
              <a:latin typeface="UD デジタル 教科書体 N-R" panose="02020400000000000000" pitchFamily="17" charset="-128"/>
              <a:ea typeface="UD デジタル 教科書体 N-R" panose="02020400000000000000" pitchFamily="17" charset="-128"/>
            </a:endParaRPr>
          </a:p>
          <a:p>
            <a:pPr marL="0" indent="0">
              <a:buNone/>
            </a:pPr>
            <a:r>
              <a:rPr lang="ja-JP" altLang="ja-JP" dirty="0">
                <a:latin typeface="UD デジタル 教科書体 N-R" panose="02020400000000000000" pitchFamily="17" charset="-128"/>
                <a:ea typeface="UD デジタル 教科書体 N-R" panose="02020400000000000000" pitchFamily="17" charset="-128"/>
              </a:rPr>
              <a:t>漢字</a:t>
            </a:r>
            <a:r>
              <a:rPr lang="ja-JP" altLang="en-US" dirty="0">
                <a:latin typeface="UD デジタル 教科書体 N-R" panose="02020400000000000000" pitchFamily="17" charset="-128"/>
                <a:ea typeface="UD デジタル 教科書体 N-R" panose="02020400000000000000" pitchFamily="17" charset="-128"/>
              </a:rPr>
              <a:t>に</a:t>
            </a:r>
            <a:r>
              <a:rPr lang="ja-JP" altLang="ja-JP" dirty="0">
                <a:latin typeface="UD デジタル 教科書体 N-R" panose="02020400000000000000" pitchFamily="17" charset="-128"/>
                <a:ea typeface="UD デジタル 教科書体 N-R" panose="02020400000000000000" pitchFamily="17" charset="-128"/>
              </a:rPr>
              <a:t>は音韻情報が少ない（聞けても書けない）</a:t>
            </a:r>
            <a:r>
              <a:rPr lang="ja-JP" altLang="en-US" dirty="0">
                <a:latin typeface="UD デジタル 教科書体 N-R" panose="02020400000000000000" pitchFamily="17" charset="-128"/>
                <a:ea typeface="UD デジタル 教科書体 N-R" panose="02020400000000000000" pitchFamily="17" charset="-128"/>
              </a:rPr>
              <a:t>ので・・・</a:t>
            </a:r>
            <a:endParaRPr lang="ja-JP" altLang="ja-JP" dirty="0">
              <a:latin typeface="UD デジタル 教科書体 N-R" panose="02020400000000000000" pitchFamily="17" charset="-128"/>
              <a:ea typeface="UD デジタル 教科書体 N-R" panose="02020400000000000000" pitchFamily="17" charset="-128"/>
            </a:endParaRPr>
          </a:p>
          <a:p>
            <a:pPr marL="0" indent="0" algn="just">
              <a:spcBef>
                <a:spcPts val="600"/>
              </a:spcBef>
              <a:buNone/>
            </a:pPr>
            <a:r>
              <a:rPr lang="ja-JP" altLang="en-US" sz="1400" dirty="0">
                <a:latin typeface="UD デジタル 教科書体 N-R" panose="02020400000000000000" pitchFamily="17" charset="-128"/>
                <a:ea typeface="UD デジタル 教科書体 N-R" panose="02020400000000000000" pitchFamily="17" charset="-128"/>
              </a:rPr>
              <a:t>　</a:t>
            </a:r>
            <a:endParaRPr lang="en-AU" altLang="ja-JP" sz="1400" dirty="0">
              <a:latin typeface="UD デジタル 教科書体 N-R" panose="02020400000000000000" pitchFamily="17" charset="-128"/>
              <a:ea typeface="UD デジタル 教科書体 N-R" panose="02020400000000000000" pitchFamily="17" charset="-128"/>
            </a:endParaRPr>
          </a:p>
          <a:p>
            <a:pPr marL="0" indent="0" algn="just">
              <a:spcBef>
                <a:spcPts val="600"/>
              </a:spcBef>
              <a:buNone/>
            </a:pPr>
            <a:r>
              <a:rPr lang="en-AU" altLang="ja-JP" dirty="0">
                <a:latin typeface="UD デジタル 教科書体 N-R" panose="02020400000000000000" pitchFamily="17" charset="-128"/>
                <a:ea typeface="UD デジタル 教科書体 N-R" panose="02020400000000000000" pitchFamily="17" charset="-128"/>
              </a:rPr>
              <a:t>5) </a:t>
            </a:r>
            <a:r>
              <a:rPr lang="zh-CN" altLang="ja-JP" dirty="0">
                <a:latin typeface="UD デジタル 教科書体 N-R" panose="02020400000000000000" pitchFamily="17" charset="-128"/>
                <a:ea typeface="UD デジタル 教科書体 N-R" panose="02020400000000000000" pitchFamily="17" charset="-128"/>
              </a:rPr>
              <a:t>形（</a:t>
            </a:r>
            <a:r>
              <a:rPr lang="zh-CN"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zh-CN" altLang="ja-JP" dirty="0">
                <a:latin typeface="UD デジタル 教科書体 N-R" panose="02020400000000000000" pitchFamily="17" charset="-128"/>
                <a:ea typeface="UD デジタル 教科書体 N-R" panose="02020400000000000000" pitchFamily="17" charset="-128"/>
              </a:rPr>
              <a:t>）　→　形（文字）</a:t>
            </a:r>
            <a:r>
              <a:rPr lang="ja-JP" altLang="en-US" dirty="0">
                <a:latin typeface="UD デジタル 教科書体 N-R" panose="02020400000000000000" pitchFamily="17" charset="-128"/>
                <a:ea typeface="UD デジタル 教科書体 N-R" panose="02020400000000000000" pitchFamily="17" charset="-128"/>
              </a:rPr>
              <a:t>＝ディクテーション</a:t>
            </a:r>
            <a:endParaRPr lang="ja-JP" altLang="ja-JP" dirty="0">
              <a:latin typeface="UD デジタル 教科書体 N-R" panose="02020400000000000000" pitchFamily="17" charset="-128"/>
              <a:ea typeface="UD デジタル 教科書体 N-R" panose="02020400000000000000" pitchFamily="17" charset="-128"/>
            </a:endParaRPr>
          </a:p>
          <a:p>
            <a:pPr marL="0" indent="0" algn="just">
              <a:spcBef>
                <a:spcPts val="600"/>
              </a:spcBef>
              <a:spcAft>
                <a:spcPts val="600"/>
              </a:spcAft>
              <a:buNone/>
            </a:pPr>
            <a:r>
              <a:rPr lang="en-AU" altLang="ja-JP" dirty="0">
                <a:latin typeface="UD デジタル 教科書体 N-R" panose="02020400000000000000" pitchFamily="17" charset="-128"/>
                <a:ea typeface="UD デジタル 教科書体 N-R" panose="02020400000000000000" pitchFamily="17" charset="-128"/>
              </a:rPr>
              <a:t>6) </a:t>
            </a:r>
            <a:r>
              <a:rPr lang="zh-CN" altLang="ja-JP" dirty="0">
                <a:latin typeface="UD デジタル 教科書体 N-R" panose="02020400000000000000" pitchFamily="17" charset="-128"/>
                <a:ea typeface="UD デジタル 教科書体 N-R" panose="02020400000000000000" pitchFamily="17" charset="-128"/>
              </a:rPr>
              <a:t>形（文字）　→　形（</a:t>
            </a:r>
            <a:r>
              <a:rPr lang="zh-CN"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zh-CN" altLang="ja-JP" dirty="0">
                <a:latin typeface="UD デジタル 教科書体 N-R" panose="02020400000000000000" pitchFamily="17" charset="-128"/>
                <a:ea typeface="UD デジタル 教科書体 N-R" panose="02020400000000000000" pitchFamily="17" charset="-128"/>
              </a:rPr>
              <a:t>）</a:t>
            </a:r>
            <a:endParaRPr lang="en-US" altLang="zh-CN" dirty="0">
              <a:latin typeface="UD デジタル 教科書体 N-R" panose="02020400000000000000" pitchFamily="17" charset="-128"/>
              <a:ea typeface="UD デジタル 教科書体 N-R" panose="02020400000000000000" pitchFamily="17" charset="-128"/>
            </a:endParaRPr>
          </a:p>
          <a:p>
            <a:pPr marL="0" indent="0" algn="just">
              <a:spcBef>
                <a:spcPts val="600"/>
              </a:spcBef>
              <a:spcAft>
                <a:spcPts val="600"/>
              </a:spcAft>
              <a:buNone/>
            </a:pPr>
            <a:r>
              <a:rPr lang="ja-JP" altLang="en-US" dirty="0">
                <a:latin typeface="UD デジタル 教科書体 N-R" panose="02020400000000000000" pitchFamily="17" charset="-128"/>
                <a:ea typeface="UD デジタル 教科書体 N-R" panose="02020400000000000000" pitchFamily="17" charset="-128"/>
              </a:rPr>
              <a:t>　　　　　　　　　　　　　　　　　といったタイプの測定も多い</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ja-JP" altLang="ja-JP" sz="2400" dirty="0"/>
          </a:p>
          <a:p>
            <a:pPr marL="0" indent="0">
              <a:buNone/>
            </a:pPr>
            <a:endParaRPr kumimoji="1" lang="ja-JP" altLang="en-US" dirty="0"/>
          </a:p>
        </p:txBody>
      </p:sp>
      <p:sp>
        <p:nvSpPr>
          <p:cNvPr id="10" name="直角三角形 9">
            <a:extLst>
              <a:ext uri="{FF2B5EF4-FFF2-40B4-BE49-F238E27FC236}">
                <a16:creationId xmlns:a16="http://schemas.microsoft.com/office/drawing/2014/main" id="{C090ED18-440B-5E4D-A7B5-C0C0D081ADDB}"/>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直角三角形 10">
            <a:extLst>
              <a:ext uri="{FF2B5EF4-FFF2-40B4-BE49-F238E27FC236}">
                <a16:creationId xmlns:a16="http://schemas.microsoft.com/office/drawing/2014/main" id="{69D5310D-4627-144D-A04F-47A4E8DD79DD}"/>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5937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8295D-D71A-46F3-8EF7-FC3F98318DFA}"/>
              </a:ext>
            </a:extLst>
          </p:cNvPr>
          <p:cNvSpPr>
            <a:spLocks noGrp="1"/>
          </p:cNvSpPr>
          <p:nvPr>
            <p:ph type="title"/>
          </p:nvPr>
        </p:nvSpPr>
        <p:spPr/>
        <p:txBody>
          <a:bodyPr/>
          <a:lstStyle/>
          <a:p>
            <a:r>
              <a:rPr lang="en-AU" altLang="ja-JP" dirty="0">
                <a:latin typeface="UD デジタル 教科書体 N-B" panose="02020700000000000000" pitchFamily="17" charset="-128"/>
                <a:ea typeface="UD デジタル 教科書体 N-B" panose="02020700000000000000" pitchFamily="17" charset="-128"/>
              </a:rPr>
              <a:t>2.1</a:t>
            </a:r>
            <a:r>
              <a:rPr lang="ja-JP" altLang="ja-JP" dirty="0">
                <a:latin typeface="UD デジタル 教科書体 N-B" panose="02020700000000000000" pitchFamily="17" charset="-128"/>
                <a:ea typeface="UD デジタル 教科書体 N-B" panose="02020700000000000000" pitchFamily="17" charset="-128"/>
              </a:rPr>
              <a:t>　漢字知識</a:t>
            </a:r>
            <a:r>
              <a:rPr lang="en-US" altLang="ja-JP" dirty="0">
                <a:latin typeface="UD デジタル 教科書体 N-B" panose="02020700000000000000" pitchFamily="17" charset="-128"/>
                <a:ea typeface="UD デジタル 教科書体 N-B" panose="02020700000000000000" pitchFamily="17" charset="-128"/>
              </a:rPr>
              <a:t>,</a:t>
            </a:r>
            <a:r>
              <a:rPr lang="ja-JP" altLang="ja-JP" dirty="0">
                <a:latin typeface="UD デジタル 教科書体 N-B" panose="02020700000000000000" pitchFamily="17" charset="-128"/>
                <a:ea typeface="UD デジタル 教科書体 N-B" panose="02020700000000000000" pitchFamily="17" charset="-128"/>
              </a:rPr>
              <a:t>語彙知識の諸側面</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9" name="コンテンツ プレースホルダー 8">
            <a:extLst>
              <a:ext uri="{FF2B5EF4-FFF2-40B4-BE49-F238E27FC236}">
                <a16:creationId xmlns:a16="http://schemas.microsoft.com/office/drawing/2014/main" id="{DBFB8946-B8E6-EA4B-AE80-88A7FD5835E5}"/>
              </a:ext>
            </a:extLst>
          </p:cNvPr>
          <p:cNvSpPr>
            <a:spLocks noGrp="1"/>
          </p:cNvSpPr>
          <p:nvPr>
            <p:ph idx="1"/>
          </p:nvPr>
        </p:nvSpPr>
        <p:spPr>
          <a:xfrm>
            <a:off x="838200" y="1825625"/>
            <a:ext cx="10915650" cy="4355719"/>
          </a:xfrm>
        </p:spPr>
        <p:txBody>
          <a:bodyPr>
            <a:normAutofit fontScale="92500" lnSpcReduction="10000"/>
          </a:bodyPr>
          <a:lstStyle/>
          <a:p>
            <a:r>
              <a:rPr kumimoji="1" lang="ja-JP" altLang="en-US" dirty="0">
                <a:latin typeface="UD デジタル 教科書体 N-R" panose="02020400000000000000" pitchFamily="17" charset="-128"/>
                <a:ea typeface="UD デジタル 教科書体 N-R" panose="02020400000000000000" pitchFamily="17" charset="-128"/>
              </a:rPr>
              <a:t>漢字力</a:t>
            </a:r>
            <a:r>
              <a:rPr kumimoji="1" lang="en-US" altLang="ja-JP" dirty="0">
                <a:latin typeface="UD デジタル 教科書体 N-R" panose="02020400000000000000" pitchFamily="17" charset="-128"/>
                <a:ea typeface="UD デジタル 教科書体 N-R" panose="02020400000000000000" pitchFamily="17" charset="-128"/>
              </a:rPr>
              <a:t>/</a:t>
            </a:r>
            <a:r>
              <a:rPr kumimoji="1" lang="ja-JP" altLang="en-US" dirty="0">
                <a:latin typeface="UD デジタル 教科書体 N-R" panose="02020400000000000000" pitchFamily="17" charset="-128"/>
                <a:ea typeface="UD デジタル 教科書体 N-R" panose="02020400000000000000" pitchFamily="17" charset="-128"/>
              </a:rPr>
              <a:t>語彙力とは？</a:t>
            </a:r>
            <a:endParaRPr kumimoji="1" lang="en-US" altLang="ja-JP" dirty="0">
              <a:latin typeface="UD デジタル 教科書体 N-R" panose="02020400000000000000" pitchFamily="17" charset="-128"/>
              <a:ea typeface="UD デジタル 教科書体 N-R" panose="02020400000000000000" pitchFamily="17" charset="-128"/>
            </a:endParaRPr>
          </a:p>
          <a:p>
            <a:r>
              <a:rPr kumimoji="1" lang="ja-JP" altLang="en-US" dirty="0">
                <a:latin typeface="UD デジタル 教科書体 N-R" panose="02020400000000000000" pitchFamily="17" charset="-128"/>
                <a:ea typeface="UD デジタル 教科書体 N-R" panose="02020400000000000000" pitchFamily="17" charset="-128"/>
              </a:rPr>
              <a:t>語彙知識の測定における入力と出力の関係</a:t>
            </a:r>
            <a:endParaRPr kumimoji="1"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sz="2400" dirty="0">
              <a:latin typeface="UD デジタル 教科書体 N-R" panose="02020400000000000000" pitchFamily="17" charset="-128"/>
              <a:ea typeface="UD デジタル 教科書体 N-R" panose="02020400000000000000" pitchFamily="17" charset="-128"/>
            </a:endParaRPr>
          </a:p>
          <a:p>
            <a:pPr marL="0" indent="0">
              <a:buNone/>
            </a:pPr>
            <a:r>
              <a:rPr lang="en-US" altLang="ja-JP" dirty="0">
                <a:latin typeface="UD デジタル 教科書体 N-R" panose="02020400000000000000" pitchFamily="17" charset="-128"/>
                <a:ea typeface="UD デジタル 教科書体 N-R" panose="02020400000000000000" pitchFamily="17" charset="-128"/>
              </a:rPr>
              <a:t>   </a:t>
            </a:r>
            <a:r>
              <a:rPr lang="ja-JP" altLang="en-US" b="1" u="sng" dirty="0">
                <a:latin typeface="UD デジタル 教科書体 N-R" panose="02020400000000000000" pitchFamily="17" charset="-128"/>
                <a:ea typeface="UD デジタル 教科書体 N-R" panose="02020400000000000000" pitchFamily="17" charset="-128"/>
              </a:rPr>
              <a:t>技能</a:t>
            </a:r>
            <a:r>
              <a:rPr lang="en-AU"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b="1" u="sng" dirty="0">
                <a:solidFill>
                  <a:srgbClr val="0070C0"/>
                </a:solidFill>
                <a:latin typeface="UD デジタル 教科書体 N-R" panose="02020400000000000000" pitchFamily="17" charset="-128"/>
                <a:ea typeface="UD デジタル 教科書体 N-R" panose="02020400000000000000" pitchFamily="17" charset="-128"/>
              </a:rPr>
              <a:t>入力</a:t>
            </a:r>
            <a:r>
              <a:rPr lang="en-AU" altLang="ja-JP" b="1" dirty="0">
                <a:latin typeface="UD デジタル 教科書体 N-R" panose="02020400000000000000" pitchFamily="17" charset="-128"/>
                <a:ea typeface="UD デジタル 教科書体 N-R" panose="02020400000000000000" pitchFamily="17" charset="-128"/>
              </a:rPr>
              <a:t>	</a:t>
            </a:r>
            <a:r>
              <a:rPr lang="ja-JP" altLang="en-US" b="1" dirty="0">
                <a:latin typeface="UD デジタル 教科書体 N-R" panose="02020400000000000000" pitchFamily="17" charset="-128"/>
                <a:ea typeface="UD デジタル 教科書体 N-R" panose="02020400000000000000" pitchFamily="17" charset="-128"/>
              </a:rPr>
              <a:t>　　　　　　　　　　　</a:t>
            </a:r>
            <a:r>
              <a:rPr lang="ja-JP" altLang="ja-JP" b="1" u="sng" dirty="0">
                <a:solidFill>
                  <a:srgbClr val="F38D00"/>
                </a:solidFill>
                <a:latin typeface="UD デジタル 教科書体 N-R" panose="02020400000000000000" pitchFamily="17" charset="-128"/>
                <a:ea typeface="UD デジタル 教科書体 N-R" panose="02020400000000000000" pitchFamily="17" charset="-128"/>
              </a:rPr>
              <a:t>出力</a:t>
            </a:r>
            <a:endParaRPr lang="ja-JP" altLang="ja-JP" b="1" dirty="0">
              <a:solidFill>
                <a:srgbClr val="F38D00"/>
              </a:solidFill>
              <a:latin typeface="UD デジタル 教科書体 N-R" panose="02020400000000000000" pitchFamily="17" charset="-128"/>
              <a:ea typeface="UD デジタル 教科書体 N-R" panose="02020400000000000000" pitchFamily="17" charset="-128"/>
            </a:endParaRPr>
          </a:p>
          <a:p>
            <a:pPr marL="0" indent="0">
              <a:buNone/>
            </a:pPr>
            <a:r>
              <a:rPr lang="en-AU" altLang="ja-JP" dirty="0">
                <a:latin typeface="UD デジタル 教科書体 N-R" panose="02020400000000000000" pitchFamily="17" charset="-128"/>
                <a:ea typeface="UD デジタル 教科書体 N-R" panose="02020400000000000000" pitchFamily="17" charset="-128"/>
              </a:rPr>
              <a:t>1) </a:t>
            </a:r>
            <a:r>
              <a:rPr lang="ja-JP" altLang="ja-JP" dirty="0">
                <a:latin typeface="UD デジタル 教科書体 N-R" panose="02020400000000000000" pitchFamily="17" charset="-128"/>
                <a:ea typeface="UD デジタル 教科書体 N-R" panose="02020400000000000000" pitchFamily="17" charset="-128"/>
              </a:rPr>
              <a:t>聞く：</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形（</a:t>
            </a:r>
            <a:r>
              <a:rPr lang="ja-JP"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solidFill>
                  <a:srgbClr val="FF0000"/>
                </a:solidFill>
                <a:latin typeface="UD デジタル 教科書体 N-R" panose="02020400000000000000" pitchFamily="17" charset="-128"/>
                <a:ea typeface="UD デジタル 教科書体 N-R" panose="02020400000000000000" pitchFamily="17" charset="-128"/>
              </a:rPr>
              <a:t>≒かな表記？</a:t>
            </a:r>
            <a:r>
              <a:rPr lang="en-US" altLang="ja-JP" dirty="0">
                <a:latin typeface="UD デジタル 教科書体 N-R" panose="02020400000000000000" pitchFamily="17" charset="-128"/>
                <a:ea typeface="UD デジタル 教科書体 N-R" panose="02020400000000000000" pitchFamily="17" charset="-128"/>
              </a:rPr>
              <a:t>)</a:t>
            </a:r>
            <a:r>
              <a:rPr lang="ja-JP" altLang="ja-JP" dirty="0">
                <a:latin typeface="UD デジタル 教科書体 N-R" panose="02020400000000000000" pitchFamily="17" charset="-128"/>
                <a:ea typeface="UD デジタル 教科書体 N-R" panose="02020400000000000000" pitchFamily="17" charset="-128"/>
              </a:rPr>
              <a:t>→　意味</a:t>
            </a:r>
          </a:p>
          <a:p>
            <a:pPr marL="0" indent="0">
              <a:buNone/>
            </a:pPr>
            <a:r>
              <a:rPr lang="en-AU" altLang="ja-JP" dirty="0">
                <a:latin typeface="UD デジタル 教科書体 N-R" panose="02020400000000000000" pitchFamily="17" charset="-128"/>
                <a:ea typeface="UD デジタル 教科書体 N-R" panose="02020400000000000000" pitchFamily="17" charset="-128"/>
              </a:rPr>
              <a:t>2) </a:t>
            </a:r>
            <a:r>
              <a:rPr lang="ja-JP" altLang="ja-JP" dirty="0">
                <a:latin typeface="UD デジタル 教科書体 N-R" panose="02020400000000000000" pitchFamily="17" charset="-128"/>
                <a:ea typeface="UD デジタル 教科書体 N-R" panose="02020400000000000000" pitchFamily="17" charset="-128"/>
              </a:rPr>
              <a:t>読む：</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形（文字）</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　意味</a:t>
            </a:r>
          </a:p>
          <a:p>
            <a:pPr marL="0" indent="0">
              <a:buNone/>
            </a:pPr>
            <a:r>
              <a:rPr lang="en-AU" altLang="ja-JP" dirty="0">
                <a:latin typeface="UD デジタル 教科書体 N-R" panose="02020400000000000000" pitchFamily="17" charset="-128"/>
                <a:ea typeface="UD デジタル 教科書体 N-R" panose="02020400000000000000" pitchFamily="17" charset="-128"/>
              </a:rPr>
              <a:t>3) </a:t>
            </a:r>
            <a:r>
              <a:rPr lang="ja-JP" altLang="ja-JP" dirty="0">
                <a:latin typeface="UD デジタル 教科書体 N-R" panose="02020400000000000000" pitchFamily="17" charset="-128"/>
                <a:ea typeface="UD デジタル 教科書体 N-R" panose="02020400000000000000" pitchFamily="17" charset="-128"/>
              </a:rPr>
              <a:t>話す：</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意味</a:t>
            </a:r>
            <a:r>
              <a:rPr lang="ja-JP" altLang="en-US" dirty="0">
                <a:latin typeface="UD デジタル 教科書体 N-R" panose="02020400000000000000" pitchFamily="17" charset="-128"/>
                <a:ea typeface="UD デジタル 教科書体 N-R" panose="02020400000000000000" pitchFamily="17" charset="-128"/>
              </a:rPr>
              <a:t>（</a:t>
            </a:r>
            <a:r>
              <a:rPr lang="ja-JP" altLang="en-US" dirty="0">
                <a:solidFill>
                  <a:srgbClr val="FF0000"/>
                </a:solidFill>
                <a:latin typeface="UD デジタル 教科書体 N-R" panose="02020400000000000000" pitchFamily="17" charset="-128"/>
                <a:ea typeface="UD デジタル 教科書体 N-R" panose="02020400000000000000" pitchFamily="17" charset="-128"/>
              </a:rPr>
              <a:t>多様な与え方</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　形（</a:t>
            </a:r>
            <a:r>
              <a:rPr lang="ja-JP"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solidFill>
                  <a:srgbClr val="FF0000"/>
                </a:solidFill>
                <a:latin typeface="UD デジタル 教科書体 N-R" panose="02020400000000000000" pitchFamily="17" charset="-128"/>
                <a:ea typeface="UD デジタル 教科書体 N-R" panose="02020400000000000000" pitchFamily="17" charset="-128"/>
              </a:rPr>
              <a:t>≒かな表記？</a:t>
            </a:r>
            <a:r>
              <a:rPr lang="ja-JP" altLang="ja-JP" dirty="0">
                <a:latin typeface="UD デジタル 教科書体 N-R" panose="02020400000000000000" pitchFamily="17" charset="-128"/>
                <a:ea typeface="UD デジタル 教科書体 N-R" panose="02020400000000000000" pitchFamily="17" charset="-128"/>
              </a:rPr>
              <a:t>）</a:t>
            </a:r>
          </a:p>
          <a:p>
            <a:pPr marL="0" indent="0">
              <a:buNone/>
            </a:pPr>
            <a:r>
              <a:rPr lang="en-AU" altLang="ja-JP" dirty="0">
                <a:latin typeface="UD デジタル 教科書体 N-R" panose="02020400000000000000" pitchFamily="17" charset="-128"/>
                <a:ea typeface="UD デジタル 教科書体 N-R" panose="02020400000000000000" pitchFamily="17" charset="-128"/>
              </a:rPr>
              <a:t>4) </a:t>
            </a:r>
            <a:r>
              <a:rPr lang="ja-JP" altLang="ja-JP" dirty="0">
                <a:latin typeface="UD デジタル 教科書体 N-R" panose="02020400000000000000" pitchFamily="17" charset="-128"/>
                <a:ea typeface="UD デジタル 教科書体 N-R" panose="02020400000000000000" pitchFamily="17" charset="-128"/>
              </a:rPr>
              <a:t>書く：</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意味</a:t>
            </a:r>
            <a:r>
              <a:rPr lang="ja-JP" altLang="en-US" dirty="0">
                <a:latin typeface="UD デジタル 教科書体 N-R" panose="02020400000000000000" pitchFamily="17" charset="-128"/>
                <a:ea typeface="UD デジタル 教科書体 N-R" panose="02020400000000000000" pitchFamily="17" charset="-128"/>
              </a:rPr>
              <a:t>（</a:t>
            </a:r>
            <a:r>
              <a:rPr lang="ja-JP" altLang="en-US" dirty="0">
                <a:solidFill>
                  <a:srgbClr val="FF0000"/>
                </a:solidFill>
                <a:latin typeface="UD デジタル 教科書体 N-R" panose="02020400000000000000" pitchFamily="17" charset="-128"/>
                <a:ea typeface="UD デジタル 教科書体 N-R" panose="02020400000000000000" pitchFamily="17" charset="-128"/>
              </a:rPr>
              <a:t>多様な与え方</a:t>
            </a:r>
            <a:r>
              <a:rPr lang="ja-JP" altLang="en-US" dirty="0">
                <a:latin typeface="UD デジタル 教科書体 N-R" panose="02020400000000000000" pitchFamily="17" charset="-128"/>
                <a:ea typeface="UD デジタル 教科書体 N-R" panose="02020400000000000000" pitchFamily="17" charset="-128"/>
              </a:rPr>
              <a:t>）　</a:t>
            </a:r>
            <a:r>
              <a:rPr lang="ja-JP" altLang="ja-JP" dirty="0">
                <a:latin typeface="UD デジタル 教科書体 N-R" panose="02020400000000000000" pitchFamily="17" charset="-128"/>
                <a:ea typeface="UD デジタル 教科書体 N-R" panose="02020400000000000000" pitchFamily="17" charset="-128"/>
              </a:rPr>
              <a:t>→　形（文字）</a:t>
            </a:r>
            <a:endParaRPr lang="en-US" altLang="ja-JP" dirty="0">
              <a:latin typeface="UD デジタル 教科書体 N-R" panose="02020400000000000000" pitchFamily="17" charset="-128"/>
              <a:ea typeface="UD デジタル 教科書体 N-R" panose="02020400000000000000" pitchFamily="17" charset="-128"/>
            </a:endParaRPr>
          </a:p>
          <a:p>
            <a:pPr marL="0" indent="0" algn="just">
              <a:spcBef>
                <a:spcPts val="600"/>
              </a:spcBef>
              <a:buNone/>
            </a:pPr>
            <a:r>
              <a:rPr lang="en-AU" altLang="ja-JP" dirty="0">
                <a:latin typeface="UD デジタル 教科書体 N-R" panose="02020400000000000000" pitchFamily="17" charset="-128"/>
                <a:ea typeface="UD デジタル 教科書体 N-R" panose="02020400000000000000" pitchFamily="17" charset="-128"/>
              </a:rPr>
              <a:t>5) </a:t>
            </a:r>
            <a:r>
              <a:rPr lang="zh-CN" altLang="ja-JP" dirty="0">
                <a:latin typeface="UD デジタル 教科書体 N-R" panose="02020400000000000000" pitchFamily="17" charset="-128"/>
                <a:ea typeface="UD デジタル 教科書体 N-R" panose="02020400000000000000" pitchFamily="17" charset="-128"/>
              </a:rPr>
              <a:t>形（</a:t>
            </a:r>
            <a:r>
              <a:rPr lang="ja-JP"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solidFill>
                  <a:srgbClr val="FF0000"/>
                </a:solidFill>
                <a:latin typeface="UD デジタル 教科書体 N-R" panose="02020400000000000000" pitchFamily="17" charset="-128"/>
                <a:ea typeface="UD デジタル 教科書体 N-R" panose="02020400000000000000" pitchFamily="17" charset="-128"/>
              </a:rPr>
              <a:t>≒かな表記？ </a:t>
            </a:r>
            <a:r>
              <a:rPr lang="zh-CN" altLang="ja-JP" dirty="0">
                <a:latin typeface="UD デジタル 教科書体 N-R" panose="02020400000000000000" pitchFamily="17" charset="-128"/>
                <a:ea typeface="UD デジタル 教科書体 N-R" panose="02020400000000000000" pitchFamily="17" charset="-128"/>
              </a:rPr>
              <a:t>）　→　形（文字）</a:t>
            </a:r>
            <a:r>
              <a:rPr lang="ja-JP" altLang="en-US" dirty="0">
                <a:latin typeface="UD デジタル 教科書体 N-R" panose="02020400000000000000" pitchFamily="17" charset="-128"/>
                <a:ea typeface="UD デジタル 教科書体 N-R" panose="02020400000000000000" pitchFamily="17" charset="-128"/>
              </a:rPr>
              <a:t>＝ディクテーション</a:t>
            </a:r>
            <a:endParaRPr lang="ja-JP" altLang="ja-JP" dirty="0">
              <a:latin typeface="UD デジタル 教科書体 N-R" panose="02020400000000000000" pitchFamily="17" charset="-128"/>
              <a:ea typeface="UD デジタル 教科書体 N-R" panose="02020400000000000000" pitchFamily="17" charset="-128"/>
            </a:endParaRPr>
          </a:p>
          <a:p>
            <a:pPr marL="0" indent="0" algn="just">
              <a:spcBef>
                <a:spcPts val="600"/>
              </a:spcBef>
              <a:spcAft>
                <a:spcPts val="600"/>
              </a:spcAft>
              <a:buNone/>
            </a:pPr>
            <a:r>
              <a:rPr lang="en-AU" altLang="ja-JP" dirty="0">
                <a:latin typeface="UD デジタル 教科書体 N-R" panose="02020400000000000000" pitchFamily="17" charset="-128"/>
                <a:ea typeface="UD デジタル 教科書体 N-R" panose="02020400000000000000" pitchFamily="17" charset="-128"/>
              </a:rPr>
              <a:t>6) </a:t>
            </a:r>
            <a:r>
              <a:rPr lang="zh-CN" altLang="ja-JP" dirty="0">
                <a:latin typeface="UD デジタル 教科書体 N-R" panose="02020400000000000000" pitchFamily="17" charset="-128"/>
                <a:ea typeface="UD デジタル 教科書体 N-R" panose="02020400000000000000" pitchFamily="17" charset="-128"/>
              </a:rPr>
              <a:t>形（文字）　→　形（</a:t>
            </a:r>
            <a:r>
              <a:rPr lang="ja-JP" altLang="ja-JP" dirty="0">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音声</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solidFill>
                  <a:srgbClr val="FF0000"/>
                </a:solidFill>
                <a:latin typeface="UD デジタル 教科書体 N-R" panose="02020400000000000000" pitchFamily="17" charset="-128"/>
                <a:ea typeface="UD デジタル 教科書体 N-R" panose="02020400000000000000" pitchFamily="17" charset="-128"/>
              </a:rPr>
              <a:t>≒かな表記？ </a:t>
            </a:r>
            <a:r>
              <a:rPr lang="zh-CN" altLang="ja-JP" dirty="0">
                <a:latin typeface="UD デジタル 教科書体 N-R" panose="02020400000000000000" pitchFamily="17" charset="-128"/>
                <a:ea typeface="UD デジタル 教科書体 N-R" panose="02020400000000000000" pitchFamily="17" charset="-128"/>
              </a:rPr>
              <a:t>）</a:t>
            </a:r>
            <a:endParaRPr lang="en-US" altLang="zh-CN"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ja-JP" altLang="ja-JP" sz="2400" dirty="0"/>
          </a:p>
          <a:p>
            <a:pPr marL="0" indent="0">
              <a:buNone/>
            </a:pPr>
            <a:endParaRPr kumimoji="1" lang="ja-JP" altLang="en-US" dirty="0"/>
          </a:p>
        </p:txBody>
      </p:sp>
      <p:sp>
        <p:nvSpPr>
          <p:cNvPr id="10" name="直角三角形 9">
            <a:extLst>
              <a:ext uri="{FF2B5EF4-FFF2-40B4-BE49-F238E27FC236}">
                <a16:creationId xmlns:a16="http://schemas.microsoft.com/office/drawing/2014/main" id="{C090ED18-440B-5E4D-A7B5-C0C0D081ADDB}"/>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直角三角形 10">
            <a:extLst>
              <a:ext uri="{FF2B5EF4-FFF2-40B4-BE49-F238E27FC236}">
                <a16:creationId xmlns:a16="http://schemas.microsoft.com/office/drawing/2014/main" id="{69D5310D-4627-144D-A04F-47A4E8DD79DD}"/>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67826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246961-1C76-4247-897E-6D9CDBAE2906}"/>
              </a:ext>
            </a:extLst>
          </p:cNvPr>
          <p:cNvSpPr>
            <a:spLocks noGrp="1"/>
          </p:cNvSpPr>
          <p:nvPr>
            <p:ph type="title"/>
          </p:nvPr>
        </p:nvSpPr>
        <p:spPr/>
        <p:txBody>
          <a:bodyPr/>
          <a:lstStyle/>
          <a:p>
            <a:r>
              <a:rPr lang="en-AU" altLang="ja-JP" dirty="0">
                <a:latin typeface="UD デジタル 教科書体 N-B" panose="02020700000000000000" pitchFamily="17" charset="-128"/>
                <a:ea typeface="UD デジタル 教科書体 N-B" panose="02020700000000000000" pitchFamily="17" charset="-128"/>
              </a:rPr>
              <a:t>2.1</a:t>
            </a:r>
            <a:r>
              <a:rPr lang="ja-JP" altLang="ja-JP" dirty="0">
                <a:latin typeface="UD デジタル 教科書体 N-B" panose="02020700000000000000" pitchFamily="17" charset="-128"/>
                <a:ea typeface="UD デジタル 教科書体 N-B" panose="02020700000000000000" pitchFamily="17" charset="-128"/>
              </a:rPr>
              <a:t>　漢字知識</a:t>
            </a:r>
            <a:r>
              <a:rPr lang="en-US" altLang="ja-JP" dirty="0">
                <a:latin typeface="UD デジタル 教科書体 N-B" panose="02020700000000000000" pitchFamily="17" charset="-128"/>
                <a:ea typeface="UD デジタル 教科書体 N-B" panose="02020700000000000000" pitchFamily="17" charset="-128"/>
              </a:rPr>
              <a:t>,</a:t>
            </a:r>
            <a:r>
              <a:rPr lang="ja-JP" altLang="ja-JP" dirty="0">
                <a:latin typeface="UD デジタル 教科書体 N-B" panose="02020700000000000000" pitchFamily="17" charset="-128"/>
                <a:ea typeface="UD デジタル 教科書体 N-B" panose="02020700000000000000" pitchFamily="17" charset="-128"/>
              </a:rPr>
              <a:t>語彙知識の諸側面</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A4E2ECC9-6694-8445-9479-65CA970DA5ED}"/>
              </a:ext>
            </a:extLst>
          </p:cNvPr>
          <p:cNvSpPr>
            <a:spLocks noGrp="1"/>
          </p:cNvSpPr>
          <p:nvPr>
            <p:ph idx="1"/>
          </p:nvPr>
        </p:nvSpPr>
        <p:spPr/>
        <p:txBody>
          <a:bodyPr/>
          <a:lstStyle/>
          <a:p>
            <a:r>
              <a:rPr lang="ja-JP" altLang="en-US" dirty="0">
                <a:latin typeface="UD デジタル 教科書体 N-R" panose="02020400000000000000" pitchFamily="17" charset="-128"/>
                <a:ea typeface="UD デジタル 教科書体 N-R" panose="02020400000000000000" pitchFamily="17" charset="-128"/>
              </a:rPr>
              <a:t>擬似的音韻情報としての「かな表記」</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a:t>
            </a:r>
            <a:r>
              <a:rPr lang="ja-JP" altLang="en-US" b="1" u="sng" dirty="0">
                <a:solidFill>
                  <a:schemeClr val="accent1"/>
                </a:solidFill>
                <a:latin typeface="UD デジタル 教科書体 N-R" panose="02020400000000000000" pitchFamily="17" charset="-128"/>
                <a:ea typeface="UD デジタル 教科書体 N-R" panose="02020400000000000000" pitchFamily="17" charset="-128"/>
              </a:rPr>
              <a:t>入力</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　</a:t>
            </a:r>
            <a:r>
              <a:rPr lang="en-US" altLang="ja-JP" dirty="0">
                <a:solidFill>
                  <a:schemeClr val="accent1"/>
                </a:solidFill>
                <a:latin typeface="UD デジタル 教科書体 N-R" panose="02020400000000000000" pitchFamily="17" charset="-128"/>
                <a:ea typeface="UD デジタル 教科書体 N-R" panose="02020400000000000000" pitchFamily="17" charset="-128"/>
              </a:rPr>
              <a:t>           </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　</a:t>
            </a:r>
            <a:r>
              <a:rPr lang="en-US" altLang="ja-JP" dirty="0">
                <a:solidFill>
                  <a:schemeClr val="accent1"/>
                </a:solidFill>
                <a:latin typeface="UD デジタル 教科書体 N-R" panose="02020400000000000000" pitchFamily="17" charset="-128"/>
                <a:ea typeface="UD デジタル 教科書体 N-R" panose="02020400000000000000" pitchFamily="17" charset="-128"/>
              </a:rPr>
              <a:t> </a:t>
            </a:r>
            <a:r>
              <a:rPr lang="ja-JP" altLang="en-US" dirty="0">
                <a:solidFill>
                  <a:schemeClr val="accent1"/>
                </a:solidFill>
                <a:latin typeface="UD デジタル 教科書体 N-R" panose="02020400000000000000" pitchFamily="17" charset="-128"/>
                <a:ea typeface="UD デジタル 教科書体 N-R" panose="02020400000000000000" pitchFamily="17" charset="-128"/>
              </a:rPr>
              <a:t>　</a:t>
            </a:r>
            <a:r>
              <a:rPr lang="en-US" altLang="ja-JP" dirty="0">
                <a:solidFill>
                  <a:schemeClr val="accent1"/>
                </a:solidFill>
                <a:latin typeface="UD デジタル 教科書体 N-R" panose="02020400000000000000" pitchFamily="17" charset="-128"/>
                <a:ea typeface="UD デジタル 教科書体 N-R" panose="02020400000000000000" pitchFamily="17" charset="-128"/>
              </a:rPr>
              <a:t> </a:t>
            </a:r>
            <a:r>
              <a:rPr lang="ja-JP" altLang="en-US" b="1" u="sng" dirty="0">
                <a:solidFill>
                  <a:srgbClr val="F38D00"/>
                </a:solidFill>
                <a:latin typeface="UD デジタル 教科書体 N-R" panose="02020400000000000000" pitchFamily="17" charset="-128"/>
                <a:ea typeface="UD デジタル 教科書体 N-R" panose="02020400000000000000" pitchFamily="17" charset="-128"/>
              </a:rPr>
              <a:t>出力</a:t>
            </a:r>
            <a:endParaRPr lang="en-US" altLang="ja-JP" b="1" u="sng" dirty="0">
              <a:solidFill>
                <a:srgbClr val="F38D00"/>
              </a:solidFill>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（疑似）音韻</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　　 文字</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文字</a:t>
            </a:r>
            <a:r>
              <a:rPr lang="en-US" altLang="ja-JP" dirty="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　（疑似）音韻</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kumimoji="1"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dirty="0">
                <a:latin typeface="UD デジタル 教科書体 N-R" panose="02020400000000000000" pitchFamily="17" charset="-128"/>
                <a:ea typeface="UD デジタル 教科書体 N-R" panose="02020400000000000000" pitchFamily="17" charset="-128"/>
              </a:rPr>
              <a:t>　例：「花が</a:t>
            </a:r>
            <a:r>
              <a:rPr lang="ja-JP" altLang="en-US" u="sng" dirty="0">
                <a:latin typeface="UD デジタル 教科書体 N-R" panose="02020400000000000000" pitchFamily="17" charset="-128"/>
                <a:ea typeface="UD デジタル 教科書体 N-R" panose="02020400000000000000" pitchFamily="17" charset="-128"/>
              </a:rPr>
              <a:t>さいて</a:t>
            </a:r>
            <a:r>
              <a:rPr lang="ja-JP" altLang="en-US" dirty="0">
                <a:latin typeface="UD デジタル 教科書体 N-R" panose="02020400000000000000" pitchFamily="17" charset="-128"/>
                <a:ea typeface="UD デジタル 教科書体 N-R" panose="02020400000000000000" pitchFamily="17" charset="-128"/>
              </a:rPr>
              <a:t>いる。」</a:t>
            </a: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kumimoji="1" lang="en-US" altLang="ja-JP" dirty="0">
              <a:latin typeface="UD デジタル 教科書体 N-R" panose="02020400000000000000" pitchFamily="17" charset="-128"/>
              <a:ea typeface="UD デジタル 教科書体 N-R" panose="02020400000000000000" pitchFamily="17" charset="-128"/>
            </a:endParaRPr>
          </a:p>
          <a:p>
            <a:pPr marL="0" indent="0">
              <a:buNone/>
            </a:pPr>
            <a:endParaRPr kumimoji="1" lang="ja-JP" altLang="en-US"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0D57D25F-4F64-3F43-9FB3-55AB1F3AF183}"/>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1EEA9ACA-60FD-D04D-809B-C86A4E6CDDF3}"/>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00954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246961-1C76-4247-897E-6D9CDBAE2906}"/>
              </a:ext>
            </a:extLst>
          </p:cNvPr>
          <p:cNvSpPr>
            <a:spLocks noGrp="1"/>
          </p:cNvSpPr>
          <p:nvPr>
            <p:ph type="title"/>
          </p:nvPr>
        </p:nvSpPr>
        <p:spPr>
          <a:xfrm>
            <a:off x="838200" y="365125"/>
            <a:ext cx="10515600" cy="873125"/>
          </a:xfrm>
        </p:spPr>
        <p:txBody>
          <a:bodyPr/>
          <a:lstStyle/>
          <a:p>
            <a:r>
              <a:rPr lang="en-AU" altLang="ja-JP" dirty="0">
                <a:latin typeface="UD デジタル 教科書体 N-B" panose="02020700000000000000" pitchFamily="17" charset="-128"/>
                <a:ea typeface="UD デジタル 教科書体 N-B" panose="02020700000000000000" pitchFamily="17" charset="-128"/>
              </a:rPr>
              <a:t>2.1</a:t>
            </a:r>
            <a:r>
              <a:rPr lang="ja-JP" altLang="ja-JP" dirty="0">
                <a:latin typeface="UD デジタル 教科書体 N-B" panose="02020700000000000000" pitchFamily="17" charset="-128"/>
                <a:ea typeface="UD デジタル 教科書体 N-B" panose="02020700000000000000" pitchFamily="17" charset="-128"/>
              </a:rPr>
              <a:t>　漢字知識</a:t>
            </a:r>
            <a:r>
              <a:rPr lang="en-US" altLang="ja-JP" dirty="0">
                <a:latin typeface="UD デジタル 教科書体 N-B" panose="02020700000000000000" pitchFamily="17" charset="-128"/>
                <a:ea typeface="UD デジタル 教科書体 N-B" panose="02020700000000000000" pitchFamily="17" charset="-128"/>
              </a:rPr>
              <a:t>,</a:t>
            </a:r>
            <a:r>
              <a:rPr lang="ja-JP" altLang="ja-JP" dirty="0">
                <a:latin typeface="UD デジタル 教科書体 N-B" panose="02020700000000000000" pitchFamily="17" charset="-128"/>
                <a:ea typeface="UD デジタル 教科書体 N-B" panose="02020700000000000000" pitchFamily="17" charset="-128"/>
              </a:rPr>
              <a:t>語彙知識の諸側面</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A4E2ECC9-6694-8445-9479-65CA970DA5ED}"/>
              </a:ext>
            </a:extLst>
          </p:cNvPr>
          <p:cNvSpPr>
            <a:spLocks noGrp="1"/>
          </p:cNvSpPr>
          <p:nvPr>
            <p:ph idx="1"/>
          </p:nvPr>
        </p:nvSpPr>
        <p:spPr>
          <a:xfrm>
            <a:off x="838199" y="1409700"/>
            <a:ext cx="10868025" cy="5372100"/>
          </a:xfrm>
        </p:spPr>
        <p:txBody>
          <a:bodyPr>
            <a:normAutofit fontScale="92500" lnSpcReduction="10000"/>
          </a:bodyPr>
          <a:lstStyle/>
          <a:p>
            <a:pPr marL="0" indent="0">
              <a:buNone/>
            </a:pPr>
            <a:r>
              <a:rPr lang="en-AU" altLang="ja-JP" sz="3000" dirty="0">
                <a:latin typeface="UD デジタル 教科書体 N-R" panose="02020400000000000000" pitchFamily="17" charset="-128"/>
                <a:ea typeface="UD デジタル 教科書体 N-R" panose="02020400000000000000" pitchFamily="17" charset="-128"/>
              </a:rPr>
              <a:t>3) </a:t>
            </a:r>
            <a:r>
              <a:rPr lang="ja-JP" altLang="ja-JP" sz="3000" dirty="0">
                <a:latin typeface="UD デジタル 教科書体 N-R" panose="02020400000000000000" pitchFamily="17" charset="-128"/>
                <a:ea typeface="UD デジタル 教科書体 N-R" panose="02020400000000000000" pitchFamily="17" charset="-128"/>
              </a:rPr>
              <a:t>話す：</a:t>
            </a:r>
            <a:r>
              <a:rPr lang="ja-JP" altLang="en-US" sz="3000" dirty="0">
                <a:latin typeface="UD デジタル 教科書体 N-R" panose="02020400000000000000" pitchFamily="17" charset="-128"/>
                <a:ea typeface="UD デジタル 教科書体 N-R" panose="02020400000000000000" pitchFamily="17" charset="-128"/>
              </a:rPr>
              <a:t>　</a:t>
            </a:r>
            <a:r>
              <a:rPr lang="ja-JP" altLang="ja-JP" sz="3000" dirty="0">
                <a:latin typeface="UD デジタル 教科書体 N-R" panose="02020400000000000000" pitchFamily="17" charset="-128"/>
                <a:ea typeface="UD デジタル 教科書体 N-R" panose="02020400000000000000" pitchFamily="17" charset="-128"/>
              </a:rPr>
              <a:t>意味</a:t>
            </a:r>
            <a:r>
              <a:rPr lang="ja-JP" altLang="en-US" sz="3000" dirty="0">
                <a:latin typeface="UD デジタル 教科書体 N-R" panose="02020400000000000000" pitchFamily="17" charset="-128"/>
                <a:ea typeface="UD デジタル 教科書体 N-R" panose="02020400000000000000" pitchFamily="17" charset="-128"/>
              </a:rPr>
              <a:t>（</a:t>
            </a:r>
            <a:r>
              <a:rPr lang="ja-JP" altLang="en-US" sz="3000" dirty="0">
                <a:solidFill>
                  <a:srgbClr val="FF0000"/>
                </a:solidFill>
                <a:latin typeface="UD デジタル 教科書体 N-R" panose="02020400000000000000" pitchFamily="17" charset="-128"/>
                <a:ea typeface="UD デジタル 教科書体 N-R" panose="02020400000000000000" pitchFamily="17" charset="-128"/>
              </a:rPr>
              <a:t>多様な与え方</a:t>
            </a:r>
            <a:r>
              <a:rPr lang="ja-JP" altLang="en-US" sz="3000" dirty="0">
                <a:latin typeface="UD デジタル 教科書体 N-R" panose="02020400000000000000" pitchFamily="17" charset="-128"/>
                <a:ea typeface="UD デジタル 教科書体 N-R" panose="02020400000000000000" pitchFamily="17" charset="-128"/>
              </a:rPr>
              <a:t>）　</a:t>
            </a:r>
            <a:r>
              <a:rPr lang="ja-JP" altLang="ja-JP" sz="3000" dirty="0">
                <a:latin typeface="UD デジタル 教科書体 N-R" panose="02020400000000000000" pitchFamily="17" charset="-128"/>
                <a:ea typeface="UD デジタル 教科書体 N-R" panose="02020400000000000000" pitchFamily="17" charset="-128"/>
              </a:rPr>
              <a:t>→　形（音声</a:t>
            </a:r>
            <a:r>
              <a:rPr lang="en-US" altLang="ja-JP" sz="3000" dirty="0">
                <a:latin typeface="UD デジタル 教科書体 N-R" panose="02020400000000000000" pitchFamily="17" charset="-128"/>
                <a:ea typeface="UD デジタル 教科書体 N-R" panose="02020400000000000000" pitchFamily="17" charset="-128"/>
              </a:rPr>
              <a:t> </a:t>
            </a:r>
            <a:r>
              <a:rPr lang="ja-JP" altLang="en-US" sz="3000" dirty="0">
                <a:solidFill>
                  <a:srgbClr val="FF0000"/>
                </a:solidFill>
                <a:latin typeface="UD デジタル 教科書体 N-R" panose="02020400000000000000" pitchFamily="17" charset="-128"/>
                <a:ea typeface="UD デジタル 教科書体 N-R" panose="02020400000000000000" pitchFamily="17" charset="-128"/>
              </a:rPr>
              <a:t>≒かな表記？</a:t>
            </a:r>
            <a:r>
              <a:rPr lang="ja-JP" altLang="ja-JP" sz="3000" dirty="0">
                <a:latin typeface="UD デジタル 教科書体 N-R" panose="02020400000000000000" pitchFamily="17" charset="-128"/>
                <a:ea typeface="UD デジタル 教科書体 N-R" panose="02020400000000000000" pitchFamily="17" charset="-128"/>
              </a:rPr>
              <a:t>）</a:t>
            </a:r>
          </a:p>
          <a:p>
            <a:pPr marL="0" indent="0">
              <a:buNone/>
            </a:pPr>
            <a:r>
              <a:rPr lang="en-AU" altLang="ja-JP" sz="3000" dirty="0">
                <a:latin typeface="UD デジタル 教科書体 N-R" panose="02020400000000000000" pitchFamily="17" charset="-128"/>
                <a:ea typeface="UD デジタル 教科書体 N-R" panose="02020400000000000000" pitchFamily="17" charset="-128"/>
              </a:rPr>
              <a:t>4) </a:t>
            </a:r>
            <a:r>
              <a:rPr lang="ja-JP" altLang="ja-JP" sz="3000" dirty="0">
                <a:latin typeface="UD デジタル 教科書体 N-R" panose="02020400000000000000" pitchFamily="17" charset="-128"/>
                <a:ea typeface="UD デジタル 教科書体 N-R" panose="02020400000000000000" pitchFamily="17" charset="-128"/>
              </a:rPr>
              <a:t>書く：</a:t>
            </a:r>
            <a:r>
              <a:rPr lang="ja-JP" altLang="en-US" sz="3000" dirty="0">
                <a:latin typeface="UD デジタル 教科書体 N-R" panose="02020400000000000000" pitchFamily="17" charset="-128"/>
                <a:ea typeface="UD デジタル 教科書体 N-R" panose="02020400000000000000" pitchFamily="17" charset="-128"/>
              </a:rPr>
              <a:t>　</a:t>
            </a:r>
            <a:r>
              <a:rPr lang="ja-JP" altLang="ja-JP" sz="3000" dirty="0">
                <a:latin typeface="UD デジタル 教科書体 N-R" panose="02020400000000000000" pitchFamily="17" charset="-128"/>
                <a:ea typeface="UD デジタル 教科書体 N-R" panose="02020400000000000000" pitchFamily="17" charset="-128"/>
              </a:rPr>
              <a:t>意味</a:t>
            </a:r>
            <a:r>
              <a:rPr lang="ja-JP" altLang="en-US" sz="3000" dirty="0">
                <a:latin typeface="UD デジタル 教科書体 N-R" panose="02020400000000000000" pitchFamily="17" charset="-128"/>
                <a:ea typeface="UD デジタル 教科書体 N-R" panose="02020400000000000000" pitchFamily="17" charset="-128"/>
              </a:rPr>
              <a:t>（</a:t>
            </a:r>
            <a:r>
              <a:rPr lang="ja-JP" altLang="en-US" sz="3000" dirty="0">
                <a:solidFill>
                  <a:srgbClr val="FF0000"/>
                </a:solidFill>
                <a:latin typeface="UD デジタル 教科書体 N-R" panose="02020400000000000000" pitchFamily="17" charset="-128"/>
                <a:ea typeface="UD デジタル 教科書体 N-R" panose="02020400000000000000" pitchFamily="17" charset="-128"/>
              </a:rPr>
              <a:t>多様な与え方</a:t>
            </a:r>
            <a:r>
              <a:rPr lang="ja-JP" altLang="en-US" sz="3000" dirty="0">
                <a:latin typeface="UD デジタル 教科書体 N-R" panose="02020400000000000000" pitchFamily="17" charset="-128"/>
                <a:ea typeface="UD デジタル 教科書体 N-R" panose="02020400000000000000" pitchFamily="17" charset="-128"/>
              </a:rPr>
              <a:t>）　</a:t>
            </a:r>
            <a:r>
              <a:rPr lang="ja-JP" altLang="ja-JP" sz="3000" dirty="0">
                <a:latin typeface="UD デジタル 教科書体 N-R" panose="02020400000000000000" pitchFamily="17" charset="-128"/>
                <a:ea typeface="UD デジタル 教科書体 N-R" panose="02020400000000000000" pitchFamily="17" charset="-128"/>
              </a:rPr>
              <a:t>→　形（文字）</a:t>
            </a:r>
            <a:endParaRPr lang="en-US" altLang="ja-JP" sz="30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r>
              <a:rPr lang="ja-JP" altLang="en-US" sz="3000" dirty="0">
                <a:latin typeface="UD デジタル 教科書体 N-R" panose="02020400000000000000" pitchFamily="17" charset="-128"/>
                <a:ea typeface="UD デジタル 教科書体 N-R" panose="02020400000000000000" pitchFamily="17" charset="-128"/>
              </a:rPr>
              <a:t>入力としての意味</a:t>
            </a:r>
            <a:endParaRPr lang="en-US" altLang="ja-JP" sz="3000" dirty="0">
              <a:latin typeface="UD デジタル 教科書体 N-R" panose="02020400000000000000" pitchFamily="17" charset="-128"/>
              <a:ea typeface="UD デジタル 教科書体 N-R" panose="02020400000000000000" pitchFamily="17" charset="-128"/>
            </a:endParaRPr>
          </a:p>
          <a:p>
            <a:pPr marL="457200" lvl="1" indent="0">
              <a:buNone/>
            </a:pPr>
            <a:r>
              <a:rPr lang="fr-FR" altLang="ja-JP" sz="2600" dirty="0">
                <a:latin typeface="UD デジタル 教科書体 N-R" panose="02020400000000000000" pitchFamily="17" charset="-128"/>
                <a:ea typeface="UD デジタル 教科書体 N-R" panose="02020400000000000000" pitchFamily="17" charset="-128"/>
              </a:rPr>
              <a:t>a) </a:t>
            </a:r>
            <a:r>
              <a:rPr lang="ja-JP" altLang="en-US" sz="2600" dirty="0">
                <a:latin typeface="UD デジタル 教科書体 N-R" panose="02020400000000000000" pitchFamily="17" charset="-128"/>
                <a:ea typeface="UD デジタル 教科書体 N-R" panose="02020400000000000000" pitchFamily="17" charset="-128"/>
              </a:rPr>
              <a:t>定義の辞書的記述（日本語）</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r>
              <a:rPr lang="fr-FR" altLang="ja-JP" sz="2600" dirty="0">
                <a:latin typeface="UD デジタル 教科書体 N-R" panose="02020400000000000000" pitchFamily="17" charset="-128"/>
                <a:ea typeface="UD デジタル 教科書体 N-R" panose="02020400000000000000" pitchFamily="17" charset="-128"/>
              </a:rPr>
              <a:t>b) </a:t>
            </a:r>
            <a:r>
              <a:rPr lang="ja-JP" altLang="en-US" sz="2600" dirty="0">
                <a:latin typeface="UD デジタル 教科書体 N-R" panose="02020400000000000000" pitchFamily="17" charset="-128"/>
                <a:ea typeface="UD デジタル 教科書体 N-R" panose="02020400000000000000" pitchFamily="17" charset="-128"/>
              </a:rPr>
              <a:t>定義の辞書的記述（学習者の言語）</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r>
              <a:rPr lang="fr-FR" altLang="ja-JP" sz="2600" dirty="0">
                <a:latin typeface="UD デジタル 教科書体 N-R" panose="02020400000000000000" pitchFamily="17" charset="-128"/>
                <a:ea typeface="UD デジタル 教科書体 N-R" panose="02020400000000000000" pitchFamily="17" charset="-128"/>
              </a:rPr>
              <a:t>c) </a:t>
            </a:r>
            <a:r>
              <a:rPr lang="ja-JP" altLang="en-US" sz="2600" dirty="0">
                <a:latin typeface="UD デジタル 教科書体 N-R" panose="02020400000000000000" pitchFamily="17" charset="-128"/>
                <a:ea typeface="UD デジタル 教科書体 N-R" panose="02020400000000000000" pitchFamily="17" charset="-128"/>
              </a:rPr>
              <a:t>対訳（学習者の言語）</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r>
              <a:rPr lang="fr-FR" altLang="ja-JP" sz="2600" dirty="0">
                <a:latin typeface="UD デジタル 教科書体 N-R" panose="02020400000000000000" pitchFamily="17" charset="-128"/>
                <a:ea typeface="UD デジタル 教科書体 N-R" panose="02020400000000000000" pitchFamily="17" charset="-128"/>
              </a:rPr>
              <a:t>d) </a:t>
            </a:r>
            <a:r>
              <a:rPr lang="ja-JP" altLang="en-US" sz="2600" dirty="0">
                <a:latin typeface="UD デジタル 教科書体 N-R" panose="02020400000000000000" pitchFamily="17" charset="-128"/>
                <a:ea typeface="UD デジタル 教科書体 N-R" panose="02020400000000000000" pitchFamily="17" charset="-128"/>
              </a:rPr>
              <a:t>類義語</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r>
              <a:rPr lang="fr-FR" altLang="ja-JP" sz="2600" dirty="0">
                <a:latin typeface="UD デジタル 教科書体 N-R" panose="02020400000000000000" pitchFamily="17" charset="-128"/>
                <a:ea typeface="UD デジタル 教科書体 N-R" panose="02020400000000000000" pitchFamily="17" charset="-128"/>
              </a:rPr>
              <a:t>e) </a:t>
            </a:r>
            <a:r>
              <a:rPr lang="ja-JP" altLang="en-US" sz="2600" dirty="0">
                <a:latin typeface="UD デジタル 教科書体 N-R" panose="02020400000000000000" pitchFamily="17" charset="-128"/>
                <a:ea typeface="UD デジタル 教科書体 N-R" panose="02020400000000000000" pitchFamily="17" charset="-128"/>
              </a:rPr>
              <a:t>絵</a:t>
            </a:r>
            <a:r>
              <a:rPr lang="en-US" altLang="ja-JP" sz="2600" dirty="0">
                <a:latin typeface="UD デジタル 教科書体 N-R" panose="02020400000000000000" pitchFamily="17" charset="-128"/>
                <a:ea typeface="UD デジタル 教科書体 N-R" panose="02020400000000000000" pitchFamily="17" charset="-128"/>
              </a:rPr>
              <a:t>,</a:t>
            </a:r>
            <a:r>
              <a:rPr lang="ja-JP" altLang="en-US" sz="2600" dirty="0">
                <a:latin typeface="UD デジタル 教科書体 N-R" panose="02020400000000000000" pitchFamily="17" charset="-128"/>
                <a:ea typeface="UD デジタル 教科書体 N-R" panose="02020400000000000000" pitchFamily="17" charset="-128"/>
              </a:rPr>
              <a:t>記号</a:t>
            </a:r>
            <a:r>
              <a:rPr lang="en-US" altLang="ja-JP" sz="2600" dirty="0">
                <a:latin typeface="UD デジタル 教科書体 N-R" panose="02020400000000000000" pitchFamily="17" charset="-128"/>
                <a:ea typeface="UD デジタル 教科書体 N-R" panose="02020400000000000000" pitchFamily="17" charset="-128"/>
              </a:rPr>
              <a:t>,</a:t>
            </a:r>
            <a:r>
              <a:rPr lang="ja-JP" altLang="en-US" sz="2600" dirty="0">
                <a:latin typeface="UD デジタル 教科書体 N-R" panose="02020400000000000000" pitchFamily="17" charset="-128"/>
                <a:ea typeface="UD デジタル 教科書体 N-R" panose="02020400000000000000" pitchFamily="17" charset="-128"/>
              </a:rPr>
              <a:t>動画</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r>
              <a:rPr lang="fr-FR" altLang="ja-JP" sz="2600" dirty="0">
                <a:latin typeface="UD デジタル 教科書体 N-R" panose="02020400000000000000" pitchFamily="17" charset="-128"/>
                <a:ea typeface="UD デジタル 教科書体 N-R" panose="02020400000000000000" pitchFamily="17" charset="-128"/>
              </a:rPr>
              <a:t>f) </a:t>
            </a:r>
            <a:r>
              <a:rPr lang="ja-JP" altLang="en-US" sz="2600" dirty="0">
                <a:latin typeface="UD デジタル 教科書体 N-R" panose="02020400000000000000" pitchFamily="17" charset="-128"/>
                <a:ea typeface="UD デジタル 教科書体 N-R" panose="02020400000000000000" pitchFamily="17" charset="-128"/>
              </a:rPr>
              <a:t>文脈付与</a:t>
            </a:r>
            <a:endParaRPr lang="en-US" altLang="ja-JP" sz="2600" dirty="0">
              <a:latin typeface="UD デジタル 教科書体 N-R" panose="02020400000000000000" pitchFamily="17" charset="-128"/>
              <a:ea typeface="UD デジタル 教科書体 N-R" panose="02020400000000000000" pitchFamily="17" charset="-128"/>
            </a:endParaRPr>
          </a:p>
          <a:p>
            <a:pPr marL="457200" lvl="1" indent="0">
              <a:buNone/>
            </a:pPr>
            <a:endParaRPr lang="en-US" altLang="ja-JP" dirty="0">
              <a:latin typeface="UD デジタル 教科書体 N-R" panose="02020400000000000000" pitchFamily="17" charset="-128"/>
              <a:ea typeface="UD デジタル 教科書体 N-R" panose="02020400000000000000" pitchFamily="17" charset="-128"/>
            </a:endParaRPr>
          </a:p>
          <a:p>
            <a:pPr marL="0" indent="0">
              <a:buNone/>
            </a:pPr>
            <a:r>
              <a:rPr lang="fr-FR" altLang="ja-JP" sz="3000" dirty="0">
                <a:latin typeface="UD デジタル 教科書体 N-R" panose="02020400000000000000" pitchFamily="17" charset="-128"/>
                <a:ea typeface="UD デジタル 教科書体 N-R" panose="02020400000000000000" pitchFamily="17" charset="-128"/>
              </a:rPr>
              <a:t>f)</a:t>
            </a:r>
            <a:r>
              <a:rPr lang="ja-JP" altLang="en-US" sz="3000" dirty="0">
                <a:latin typeface="UD デジタル 教科書体 N-R" panose="02020400000000000000" pitchFamily="17" charset="-128"/>
                <a:ea typeface="UD デジタル 教科書体 N-R" panose="02020400000000000000" pitchFamily="17" charset="-128"/>
              </a:rPr>
              <a:t>の例：「水をやり忘れて、花が</a:t>
            </a:r>
            <a:r>
              <a:rPr lang="ja-JP" altLang="en-US" sz="3000" u="sng" dirty="0">
                <a:latin typeface="UD デジタル 教科書体 N-R" panose="02020400000000000000" pitchFamily="17" charset="-128"/>
                <a:ea typeface="UD デジタル 教科書体 N-R" panose="02020400000000000000" pitchFamily="17" charset="-128"/>
              </a:rPr>
              <a:t>　　　</a:t>
            </a:r>
            <a:r>
              <a:rPr lang="ja-JP" altLang="en-US" sz="3000" dirty="0">
                <a:latin typeface="UD デジタル 教科書体 N-R" panose="02020400000000000000" pitchFamily="17" charset="-128"/>
                <a:ea typeface="UD デジタル 教科書体 N-R" panose="02020400000000000000" pitchFamily="17" charset="-128"/>
              </a:rPr>
              <a:t>しまった」</a:t>
            </a:r>
            <a:endParaRPr lang="en-US" altLang="ja-JP" sz="30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3000" dirty="0">
                <a:latin typeface="UD デジタル 教科書体 N-R" panose="02020400000000000000" pitchFamily="17" charset="-128"/>
                <a:ea typeface="UD デジタル 教科書体 N-R" panose="02020400000000000000" pitchFamily="17" charset="-128"/>
              </a:rPr>
              <a:t>　→</a:t>
            </a:r>
            <a:r>
              <a:rPr lang="en-US" altLang="ja-JP" sz="3000" dirty="0">
                <a:latin typeface="UD デジタル 教科書体 N-R" panose="02020400000000000000" pitchFamily="17" charset="-128"/>
                <a:ea typeface="UD デジタル 教科書体 N-R" panose="02020400000000000000" pitchFamily="17" charset="-128"/>
              </a:rPr>
              <a:t> </a:t>
            </a:r>
            <a:r>
              <a:rPr lang="ja-JP" altLang="en-US" sz="3000" dirty="0">
                <a:solidFill>
                  <a:schemeClr val="accent1"/>
                </a:solidFill>
                <a:latin typeface="UD デジタル 教科書体 N-R" panose="02020400000000000000" pitchFamily="17" charset="-128"/>
                <a:ea typeface="UD デジタル 教科書体 N-R" panose="02020400000000000000" pitchFamily="17" charset="-128"/>
              </a:rPr>
              <a:t>連語知識</a:t>
            </a:r>
            <a:r>
              <a:rPr lang="ja-JP" altLang="en-US" sz="3000" dirty="0">
                <a:latin typeface="UD デジタル 教科書体 N-R" panose="02020400000000000000" pitchFamily="17" charset="-128"/>
                <a:ea typeface="UD デジタル 教科書体 N-R" panose="02020400000000000000" pitchFamily="17" charset="-128"/>
              </a:rPr>
              <a:t>や</a:t>
            </a:r>
            <a:r>
              <a:rPr lang="ja-JP" altLang="en-US" sz="3000" dirty="0">
                <a:solidFill>
                  <a:srgbClr val="F38D00"/>
                </a:solidFill>
                <a:latin typeface="UD デジタル 教科書体 N-R" panose="02020400000000000000" pitchFamily="17" charset="-128"/>
                <a:ea typeface="UD デジタル 教科書体 N-R" panose="02020400000000000000" pitchFamily="17" charset="-128"/>
              </a:rPr>
              <a:t>談話構成知識</a:t>
            </a:r>
            <a:r>
              <a:rPr lang="ja-JP" altLang="en-US" sz="3000" dirty="0">
                <a:latin typeface="UD デジタル 教科書体 N-R" panose="02020400000000000000" pitchFamily="17" charset="-128"/>
                <a:ea typeface="UD デジタル 教科書体 N-R" panose="02020400000000000000" pitchFamily="17" charset="-128"/>
              </a:rPr>
              <a:t>の利用</a:t>
            </a:r>
            <a:endParaRPr lang="en-US" altLang="ja-JP" sz="3000" dirty="0">
              <a:latin typeface="UD デジタル 教科書体 N-R" panose="02020400000000000000" pitchFamily="17" charset="-128"/>
              <a:ea typeface="UD デジタル 教科書体 N-R" panose="02020400000000000000" pitchFamily="17" charset="-128"/>
            </a:endParaRPr>
          </a:p>
        </p:txBody>
      </p:sp>
      <p:sp>
        <p:nvSpPr>
          <p:cNvPr id="4" name="直角三角形 3">
            <a:extLst>
              <a:ext uri="{FF2B5EF4-FFF2-40B4-BE49-F238E27FC236}">
                <a16:creationId xmlns:a16="http://schemas.microsoft.com/office/drawing/2014/main" id="{B948D75B-6F3A-C34C-B71F-1A2C766638E8}"/>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F9F0251A-3311-904A-B8DF-D12EC38ACB5D}"/>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吹き出し 5">
            <a:extLst>
              <a:ext uri="{FF2B5EF4-FFF2-40B4-BE49-F238E27FC236}">
                <a16:creationId xmlns:a16="http://schemas.microsoft.com/office/drawing/2014/main" id="{00F81AD0-8142-7A4C-84F9-60D98D4349B4}"/>
              </a:ext>
            </a:extLst>
          </p:cNvPr>
          <p:cNvSpPr/>
          <p:nvPr/>
        </p:nvSpPr>
        <p:spPr>
          <a:xfrm>
            <a:off x="7000874" y="3838576"/>
            <a:ext cx="5048251" cy="991961"/>
          </a:xfrm>
          <a:prstGeom prst="wedgeRoundRectCallout">
            <a:avLst>
              <a:gd name="adj1" fmla="val -43417"/>
              <a:gd name="adj2" fmla="val 120150"/>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r>
              <a:rPr lang="ja-JP" altLang="en-US" sz="2400" dirty="0">
                <a:latin typeface="UD デジタル 教科書体 N-R" panose="02020400000000000000" pitchFamily="17" charset="-128"/>
                <a:ea typeface="UD デジタル 教科書体 N-R" panose="02020400000000000000" pitchFamily="17" charset="-128"/>
              </a:rPr>
              <a:t>複数の正答の可能性がある場合は</a:t>
            </a:r>
            <a:r>
              <a:rPr lang="en-US" altLang="ja-JP" sz="2400" dirty="0">
                <a:latin typeface="UD デジタル 教科書体 N-R" panose="02020400000000000000" pitchFamily="17" charset="-128"/>
                <a:ea typeface="UD デジタル 教科書体 N-R" panose="02020400000000000000" pitchFamily="17" charset="-128"/>
              </a:rPr>
              <a:t>,</a:t>
            </a:r>
            <a:r>
              <a:rPr lang="ja-JP" altLang="en-US" sz="2400" dirty="0">
                <a:latin typeface="UD デジタル 教科書体 N-R" panose="02020400000000000000" pitchFamily="17" charset="-128"/>
                <a:ea typeface="UD デジタル 教科書体 N-R" panose="02020400000000000000" pitchFamily="17" charset="-128"/>
              </a:rPr>
              <a:t>選択肢や語形の一部を与える</a:t>
            </a:r>
            <a:endParaRPr lang="en-US" altLang="ja-JP" sz="2400" dirty="0">
              <a:latin typeface="UD デジタル 教科書体 N-R" panose="02020400000000000000" pitchFamily="17" charset="-128"/>
              <a:ea typeface="UD デジタル 教科書体 N-R" panose="02020400000000000000" pitchFamily="17" charset="-128"/>
            </a:endParaRPr>
          </a:p>
        </p:txBody>
      </p:sp>
      <p:sp>
        <p:nvSpPr>
          <p:cNvPr id="7" name="角丸四角形吹き出し 5">
            <a:extLst>
              <a:ext uri="{FF2B5EF4-FFF2-40B4-BE49-F238E27FC236}">
                <a16:creationId xmlns:a16="http://schemas.microsoft.com/office/drawing/2014/main" id="{29AC716B-33E5-44C6-9AC9-2F5EDBAA84A9}"/>
              </a:ext>
            </a:extLst>
          </p:cNvPr>
          <p:cNvSpPr/>
          <p:nvPr/>
        </p:nvSpPr>
        <p:spPr>
          <a:xfrm>
            <a:off x="3648074" y="5001987"/>
            <a:ext cx="3629025" cy="276224"/>
          </a:xfrm>
          <a:prstGeom prst="wedgeRoundRectCallout">
            <a:avLst>
              <a:gd name="adj1" fmla="val 26316"/>
              <a:gd name="adj2" fmla="val 151411"/>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r>
              <a:rPr lang="ja-JP" altLang="en-US" dirty="0">
                <a:latin typeface="UD デジタル 教科書体 N-R" panose="02020400000000000000" pitchFamily="17" charset="-128"/>
                <a:ea typeface="UD デジタル 教科書体 N-R" panose="02020400000000000000" pitchFamily="17" charset="-128"/>
              </a:rPr>
              <a:t>「枯れて」？　「しぼんで」？</a:t>
            </a:r>
            <a:endParaRPr lang="en-US" altLang="ja-JP"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1963872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D6684E-1534-E148-909B-826E26DDAAF1}"/>
              </a:ext>
            </a:extLst>
          </p:cNvPr>
          <p:cNvSpPr>
            <a:spLocks noGrp="1"/>
          </p:cNvSpPr>
          <p:nvPr>
            <p:ph type="title"/>
          </p:nvPr>
        </p:nvSpPr>
        <p:spPr>
          <a:xfrm>
            <a:off x="838200" y="365125"/>
            <a:ext cx="10515600" cy="929949"/>
          </a:xfrm>
        </p:spPr>
        <p:txBody>
          <a:bodyPr/>
          <a:lstStyle/>
          <a:p>
            <a:r>
              <a:rPr lang="en-AU" altLang="ja-JP" dirty="0">
                <a:latin typeface="UD デジタル 教科書体 N-B" panose="02020700000000000000" pitchFamily="17" charset="-128"/>
                <a:ea typeface="UD デジタル 教科書体 N-B" panose="02020700000000000000" pitchFamily="17" charset="-128"/>
              </a:rPr>
              <a:t>2.2</a:t>
            </a:r>
            <a:r>
              <a:rPr lang="ja-JP" altLang="ja-JP" dirty="0">
                <a:latin typeface="UD デジタル 教科書体 N-B" panose="02020700000000000000" pitchFamily="17" charset="-128"/>
                <a:ea typeface="UD デジタル 教科書体 N-B" panose="02020700000000000000" pitchFamily="17" charset="-128"/>
              </a:rPr>
              <a:t>　漢字知識は語彙知識の一部</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3" name="コンテンツ プレースホルダー 2">
            <a:extLst>
              <a:ext uri="{FF2B5EF4-FFF2-40B4-BE49-F238E27FC236}">
                <a16:creationId xmlns:a16="http://schemas.microsoft.com/office/drawing/2014/main" id="{2C872DB1-413E-144B-A3F0-260DD6CC5FA3}"/>
              </a:ext>
            </a:extLst>
          </p:cNvPr>
          <p:cNvSpPr>
            <a:spLocks noGrp="1"/>
          </p:cNvSpPr>
          <p:nvPr>
            <p:ph idx="1"/>
          </p:nvPr>
        </p:nvSpPr>
        <p:spPr>
          <a:xfrm>
            <a:off x="838200" y="1552576"/>
            <a:ext cx="10515600" cy="5047922"/>
          </a:xfrm>
        </p:spPr>
        <p:txBody>
          <a:bodyPr>
            <a:normAutofit fontScale="92500"/>
          </a:bodyPr>
          <a:lstStyle/>
          <a:p>
            <a:pPr marL="0" indent="0">
              <a:buNone/>
            </a:pPr>
            <a:r>
              <a:rPr lang="ja-JP" altLang="en-US" sz="3000" dirty="0">
                <a:latin typeface="UD デジタル 教科書体 N-R" panose="02020400000000000000" pitchFamily="17" charset="-128"/>
                <a:ea typeface="UD デジタル 教科書体 N-R" panose="02020400000000000000" pitchFamily="17" charset="-128"/>
              </a:rPr>
              <a:t>単漢字の知識と語の知識</a:t>
            </a:r>
            <a:endParaRPr lang="en-US" altLang="ja-JP" sz="3000" dirty="0">
              <a:latin typeface="UD デジタル 教科書体 N-R" panose="02020400000000000000" pitchFamily="17" charset="-128"/>
              <a:ea typeface="UD デジタル 教科書体 N-R" panose="02020400000000000000" pitchFamily="17" charset="-128"/>
            </a:endParaRPr>
          </a:p>
          <a:p>
            <a:r>
              <a:rPr lang="ja-JP" altLang="en-US" sz="3000" dirty="0">
                <a:latin typeface="UD デジタル 教科書体 N-R" panose="02020400000000000000" pitchFamily="17" charset="-128"/>
                <a:ea typeface="UD デジタル 教科書体 N-R" panose="02020400000000000000" pitchFamily="17" charset="-128"/>
              </a:rPr>
              <a:t>１字漢字語では一致（例：「愛」「味」）</a:t>
            </a:r>
            <a:endParaRPr lang="en-US" altLang="ja-JP" sz="3000" dirty="0">
              <a:latin typeface="UD デジタル 教科書体 N-R" panose="02020400000000000000" pitchFamily="17" charset="-128"/>
              <a:ea typeface="UD デジタル 教科書体 N-R" panose="02020400000000000000" pitchFamily="17" charset="-128"/>
            </a:endParaRPr>
          </a:p>
          <a:p>
            <a:r>
              <a:rPr lang="ja-JP" altLang="en-US" sz="3000" dirty="0">
                <a:latin typeface="UD デジタル 教科書体 N-R" panose="02020400000000000000" pitchFamily="17" charset="-128"/>
                <a:ea typeface="UD デジタル 教科書体 N-R" panose="02020400000000000000" pitchFamily="17" charset="-128"/>
              </a:rPr>
              <a:t>多くの漢字は語構成要素として働く（例：「気」「亜」）</a:t>
            </a:r>
            <a:endParaRPr lang="en-US" altLang="ja-JP" sz="3000" dirty="0">
              <a:latin typeface="UD デジタル 教科書体 N-R" panose="02020400000000000000" pitchFamily="17" charset="-128"/>
              <a:ea typeface="UD デジタル 教科書体 N-R" panose="02020400000000000000" pitchFamily="17" charset="-128"/>
            </a:endParaRPr>
          </a:p>
          <a:p>
            <a:r>
              <a:rPr lang="ja-JP" altLang="en-US" sz="3000" dirty="0">
                <a:latin typeface="UD デジタル 教科書体 N-R" panose="02020400000000000000" pitchFamily="17" charset="-128"/>
                <a:ea typeface="UD デジタル 教科書体 N-R" panose="02020400000000000000" pitchFamily="17" charset="-128"/>
              </a:rPr>
              <a:t>訓読みでは語、音読みでは語構成要素にしかならない漢字多数</a:t>
            </a:r>
            <a:endParaRPr lang="en-US" altLang="ja-JP" sz="30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3000" dirty="0">
                <a:latin typeface="UD デジタル 教科書体 N-R" panose="02020400000000000000" pitchFamily="17" charset="-128"/>
                <a:ea typeface="UD デジタル 教科書体 N-R" panose="02020400000000000000" pitchFamily="17" charset="-128"/>
              </a:rPr>
              <a:t>　「塩</a:t>
            </a:r>
            <a:r>
              <a:rPr lang="ja-JP" altLang="en-US" sz="3000" u="sng" dirty="0">
                <a:latin typeface="UD デジタル 教科書体 N-R" panose="02020400000000000000" pitchFamily="17" charset="-128"/>
                <a:ea typeface="UD デジタル 教科書体 N-R" panose="02020400000000000000" pitchFamily="17" charset="-128"/>
              </a:rPr>
              <a:t>味</a:t>
            </a:r>
            <a:r>
              <a:rPr lang="ja-JP" altLang="en-US" sz="3000" dirty="0">
                <a:latin typeface="UD デジタル 教科書体 N-R" panose="02020400000000000000" pitchFamily="17" charset="-128"/>
                <a:ea typeface="UD デジタル 教科書体 N-R" panose="02020400000000000000" pitchFamily="17" charset="-128"/>
              </a:rPr>
              <a:t>（あじ）」</a:t>
            </a:r>
            <a:r>
              <a:rPr lang="en-US" altLang="ja-JP" sz="3000" dirty="0">
                <a:latin typeface="UD デジタル 教科書体 N-R" panose="02020400000000000000" pitchFamily="17" charset="-128"/>
                <a:ea typeface="UD デジタル 教科書体 N-R" panose="02020400000000000000" pitchFamily="17" charset="-128"/>
              </a:rPr>
              <a:t>  </a:t>
            </a:r>
            <a:r>
              <a:rPr lang="ja-JP" altLang="en-US" sz="3000" dirty="0">
                <a:latin typeface="UD デジタル 教科書体 N-R" panose="02020400000000000000" pitchFamily="17" charset="-128"/>
                <a:ea typeface="UD デジタル 教科書体 N-R" panose="02020400000000000000" pitchFamily="17" charset="-128"/>
              </a:rPr>
              <a:t>⇄　「甘</a:t>
            </a:r>
            <a:r>
              <a:rPr lang="ja-JP" altLang="en-US" sz="3000" u="sng" dirty="0">
                <a:latin typeface="UD デジタル 教科書体 N-R" panose="02020400000000000000" pitchFamily="17" charset="-128"/>
                <a:ea typeface="UD デジタル 教科書体 N-R" panose="02020400000000000000" pitchFamily="17" charset="-128"/>
              </a:rPr>
              <a:t>味</a:t>
            </a:r>
            <a:r>
              <a:rPr lang="ja-JP" altLang="en-US" sz="3000" dirty="0">
                <a:latin typeface="UD デジタル 教科書体 N-R" panose="02020400000000000000" pitchFamily="17" charset="-128"/>
                <a:ea typeface="UD デジタル 教科書体 N-R" panose="02020400000000000000" pitchFamily="17" charset="-128"/>
              </a:rPr>
              <a:t>（み）」</a:t>
            </a:r>
            <a:endParaRPr lang="en-US" altLang="ja-JP" sz="30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r>
              <a:rPr lang="ja-JP" altLang="en-US" sz="3000" dirty="0">
                <a:latin typeface="UD デジタル 教科書体 N-R" panose="02020400000000000000" pitchFamily="17" charset="-128"/>
                <a:ea typeface="UD デジタル 教科書体 N-R" panose="02020400000000000000" pitchFamily="17" charset="-128"/>
              </a:rPr>
              <a:t>「蒸</a:t>
            </a:r>
            <a:r>
              <a:rPr lang="ja-JP" altLang="en-US" sz="3000" b="1" dirty="0">
                <a:latin typeface="UD デジタル 教科書体 N-B" panose="02020700000000000000" pitchFamily="17" charset="-128"/>
                <a:ea typeface="UD デジタル 教科書体 N-B" panose="02020700000000000000" pitchFamily="17" charset="-128"/>
              </a:rPr>
              <a:t>気</a:t>
            </a:r>
            <a:r>
              <a:rPr lang="ja-JP" altLang="en-US" sz="3000" dirty="0">
                <a:latin typeface="UD デジタル 教科書体 N-R" panose="02020400000000000000" pitchFamily="17" charset="-128"/>
                <a:ea typeface="UD デジタル 教科書体 N-R" panose="02020400000000000000" pitchFamily="17" charset="-128"/>
              </a:rPr>
              <a:t>」「</a:t>
            </a:r>
            <a:r>
              <a:rPr lang="ja-JP" altLang="en-US" sz="3000" b="1" dirty="0">
                <a:latin typeface="UD デジタル 教科書体 N-B" panose="02020700000000000000" pitchFamily="17" charset="-128"/>
                <a:ea typeface="UD デジタル 教科書体 N-B" panose="02020700000000000000" pitchFamily="17" charset="-128"/>
              </a:rPr>
              <a:t>気</a:t>
            </a:r>
            <a:r>
              <a:rPr lang="ja-JP" altLang="en-US" sz="3000" dirty="0">
                <a:latin typeface="UD デジタル 教科書体 N-R" panose="02020400000000000000" pitchFamily="17" charset="-128"/>
                <a:ea typeface="UD デジタル 教科書体 N-R" panose="02020400000000000000" pitchFamily="17" charset="-128"/>
              </a:rPr>
              <a:t>分」「</a:t>
            </a:r>
            <a:r>
              <a:rPr lang="ja-JP" altLang="en-US" sz="3000" b="1" dirty="0">
                <a:latin typeface="UD デジタル 教科書体 N-B" panose="02020700000000000000" pitchFamily="17" charset="-128"/>
                <a:ea typeface="UD デジタル 教科書体 N-B" panose="02020700000000000000" pitchFamily="17" charset="-128"/>
              </a:rPr>
              <a:t>亜</a:t>
            </a:r>
            <a:r>
              <a:rPr lang="ja-JP" altLang="en-US" sz="3000" dirty="0">
                <a:latin typeface="UD デジタル 教科書体 N-R" panose="02020400000000000000" pitchFamily="17" charset="-128"/>
                <a:ea typeface="UD デジタル 教科書体 N-R" panose="02020400000000000000" pitchFamily="17" charset="-128"/>
              </a:rPr>
              <a:t>流」「東</a:t>
            </a:r>
            <a:r>
              <a:rPr lang="ja-JP" altLang="en-US" sz="3000" b="1" dirty="0">
                <a:latin typeface="UD デジタル 教科書体 N-B" panose="02020700000000000000" pitchFamily="17" charset="-128"/>
                <a:ea typeface="UD デジタル 教科書体 N-B" panose="02020700000000000000" pitchFamily="17" charset="-128"/>
              </a:rPr>
              <a:t>亜</a:t>
            </a:r>
            <a:r>
              <a:rPr lang="ja-JP" altLang="en-US" sz="3000" dirty="0">
                <a:latin typeface="UD デジタル 教科書体 N-R" panose="02020400000000000000" pitchFamily="17" charset="-128"/>
                <a:ea typeface="UD デジタル 教科書体 N-R" panose="02020400000000000000" pitchFamily="17" charset="-128"/>
              </a:rPr>
              <a:t>」→</a:t>
            </a:r>
            <a:r>
              <a:rPr lang="en-US" altLang="ja-JP" sz="3000" dirty="0">
                <a:latin typeface="UD デジタル 教科書体 N-R" panose="02020400000000000000" pitchFamily="17" charset="-128"/>
                <a:ea typeface="UD デジタル 教科書体 N-R" panose="02020400000000000000" pitchFamily="17" charset="-128"/>
              </a:rPr>
              <a:t> </a:t>
            </a:r>
            <a:r>
              <a:rPr lang="ja-JP" altLang="en-US" sz="3000" dirty="0">
                <a:latin typeface="UD デジタル 教科書体 N-R" panose="02020400000000000000" pitchFamily="17" charset="-128"/>
                <a:ea typeface="UD デジタル 教科書体 N-R" panose="02020400000000000000" pitchFamily="17" charset="-128"/>
              </a:rPr>
              <a:t>微妙な意味の違い</a:t>
            </a:r>
            <a:endParaRPr lang="en-US" altLang="ja-JP" sz="30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1300" dirty="0">
                <a:latin typeface="UD デジタル 教科書体 N-R" panose="02020400000000000000" pitchFamily="17" charset="-128"/>
                <a:ea typeface="UD デジタル 教科書体 N-R" panose="02020400000000000000" pitchFamily="17" charset="-128"/>
              </a:rPr>
              <a:t>　</a:t>
            </a:r>
            <a:endParaRPr lang="en-US" altLang="ja-JP" sz="1300" dirty="0">
              <a:latin typeface="UD デジタル 教科書体 N-R" panose="02020400000000000000" pitchFamily="17" charset="-128"/>
              <a:ea typeface="UD デジタル 教科書体 N-R" panose="02020400000000000000" pitchFamily="17" charset="-128"/>
            </a:endParaRPr>
          </a:p>
          <a:p>
            <a:pPr marL="0" indent="0">
              <a:buNone/>
            </a:pPr>
            <a:r>
              <a:rPr lang="ja-JP" altLang="en-US" sz="3000" dirty="0">
                <a:solidFill>
                  <a:schemeClr val="accent1"/>
                </a:solidFill>
                <a:latin typeface="UD デジタル 教科書体 N-R" panose="02020400000000000000" pitchFamily="17" charset="-128"/>
                <a:ea typeface="UD デジタル 教科書体 N-R" panose="02020400000000000000" pitchFamily="17" charset="-128"/>
              </a:rPr>
              <a:t>漢字と語という異なる“層”</a:t>
            </a:r>
            <a:r>
              <a:rPr lang="ja-JP" altLang="en-US" sz="3000" dirty="0">
                <a:latin typeface="UD デジタル 教科書体 N-R" panose="02020400000000000000" pitchFamily="17" charset="-128"/>
                <a:ea typeface="UD デジタル 教科書体 N-R" panose="02020400000000000000" pitchFamily="17" charset="-128"/>
              </a:rPr>
              <a:t>のそれぞれに</a:t>
            </a:r>
            <a:r>
              <a:rPr lang="ja-JP" altLang="en-US" sz="3000" dirty="0">
                <a:solidFill>
                  <a:srgbClr val="F38D00"/>
                </a:solidFill>
                <a:latin typeface="UD デジタル 教科書体 N-R" panose="02020400000000000000" pitchFamily="17" charset="-128"/>
                <a:ea typeface="UD デジタル 教科書体 N-R" panose="02020400000000000000" pitchFamily="17" charset="-128"/>
              </a:rPr>
              <a:t>音声形態</a:t>
            </a:r>
            <a:r>
              <a:rPr lang="en-US" altLang="ja-JP" sz="3000" dirty="0">
                <a:solidFill>
                  <a:srgbClr val="F38D00"/>
                </a:solidFill>
                <a:latin typeface="UD デジタル 教科書体 N-R" panose="02020400000000000000" pitchFamily="17" charset="-128"/>
                <a:ea typeface="UD デジタル 教科書体 N-R" panose="02020400000000000000" pitchFamily="17" charset="-128"/>
              </a:rPr>
              <a:t>,</a:t>
            </a:r>
            <a:r>
              <a:rPr lang="ja-JP" altLang="en-US" sz="3000" dirty="0">
                <a:solidFill>
                  <a:srgbClr val="F38D00"/>
                </a:solidFill>
                <a:latin typeface="UD デジタル 教科書体 N-R" panose="02020400000000000000" pitchFamily="17" charset="-128"/>
                <a:ea typeface="UD デジタル 教科書体 N-R" panose="02020400000000000000" pitchFamily="17" charset="-128"/>
              </a:rPr>
              <a:t>文字表記</a:t>
            </a:r>
            <a:r>
              <a:rPr lang="en-US" altLang="ja-JP" sz="3000" dirty="0">
                <a:solidFill>
                  <a:srgbClr val="F38D00"/>
                </a:solidFill>
                <a:latin typeface="UD デジタル 教科書体 N-R" panose="02020400000000000000" pitchFamily="17" charset="-128"/>
                <a:ea typeface="UD デジタル 教科書体 N-R" panose="02020400000000000000" pitchFamily="17" charset="-128"/>
              </a:rPr>
              <a:t>,</a:t>
            </a:r>
          </a:p>
          <a:p>
            <a:pPr marL="0" indent="0">
              <a:buNone/>
            </a:pPr>
            <a:r>
              <a:rPr lang="ja-JP" altLang="en-US" sz="3000" dirty="0">
                <a:solidFill>
                  <a:srgbClr val="F38D00"/>
                </a:solidFill>
                <a:latin typeface="UD デジタル 教科書体 N-R" panose="02020400000000000000" pitchFamily="17" charset="-128"/>
                <a:ea typeface="UD デジタル 教科書体 N-R" panose="02020400000000000000" pitchFamily="17" charset="-128"/>
              </a:rPr>
              <a:t>意味</a:t>
            </a:r>
            <a:r>
              <a:rPr lang="ja-JP" altLang="en-US" sz="3000" dirty="0">
                <a:latin typeface="UD デジタル 教科書体 N-R" panose="02020400000000000000" pitchFamily="17" charset="-128"/>
                <a:ea typeface="UD デジタル 教科書体 N-R" panose="02020400000000000000" pitchFamily="17" charset="-128"/>
              </a:rPr>
              <a:t>があり</a:t>
            </a:r>
            <a:r>
              <a:rPr lang="en-US" altLang="ja-JP" sz="3000" dirty="0">
                <a:latin typeface="UD デジタル 教科書体 N-R" panose="02020400000000000000" pitchFamily="17" charset="-128"/>
                <a:ea typeface="UD デジタル 教科書体 N-R" panose="02020400000000000000" pitchFamily="17" charset="-128"/>
              </a:rPr>
              <a:t>,</a:t>
            </a:r>
            <a:r>
              <a:rPr lang="ja-JP" altLang="en-US" sz="3000" dirty="0">
                <a:latin typeface="UD デジタル 教科書体 N-R" panose="02020400000000000000" pitchFamily="17" charset="-128"/>
                <a:ea typeface="UD デジタル 教科書体 N-R" panose="02020400000000000000" pitchFamily="17" charset="-128"/>
              </a:rPr>
              <a:t>その三者間で複雑な対応関係がある</a:t>
            </a:r>
          </a:p>
        </p:txBody>
      </p:sp>
      <p:sp>
        <p:nvSpPr>
          <p:cNvPr id="4" name="直角三角形 3">
            <a:extLst>
              <a:ext uri="{FF2B5EF4-FFF2-40B4-BE49-F238E27FC236}">
                <a16:creationId xmlns:a16="http://schemas.microsoft.com/office/drawing/2014/main" id="{B864BFD8-99D0-D24E-8C27-AC30270A107A}"/>
              </a:ext>
            </a:extLst>
          </p:cNvPr>
          <p:cNvSpPr/>
          <p:nvPr/>
        </p:nvSpPr>
        <p:spPr>
          <a:xfrm rot="10800000">
            <a:off x="11353800" y="0"/>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直角三角形 4">
            <a:extLst>
              <a:ext uri="{FF2B5EF4-FFF2-40B4-BE49-F238E27FC236}">
                <a16:creationId xmlns:a16="http://schemas.microsoft.com/office/drawing/2014/main" id="{8E484500-C766-074B-8D33-0E6C6DEAE115}"/>
              </a:ext>
            </a:extLst>
          </p:cNvPr>
          <p:cNvSpPr/>
          <p:nvPr/>
        </p:nvSpPr>
        <p:spPr>
          <a:xfrm>
            <a:off x="0" y="6064473"/>
            <a:ext cx="838200" cy="793527"/>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606766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1452</TotalTime>
  <Words>4925</Words>
  <Application>Microsoft Office PowerPoint</Application>
  <PresentationFormat>ワイド画面</PresentationFormat>
  <Paragraphs>480</Paragraphs>
  <Slides>43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43</vt:i4>
      </vt:variant>
    </vt:vector>
  </HeadingPairs>
  <TitlesOfParts>
    <vt:vector size="50" baseType="lpstr">
      <vt:lpstr>BIZ UDPゴシック</vt:lpstr>
      <vt:lpstr>UD デジタル 教科書体 N-B</vt:lpstr>
      <vt:lpstr>UD デジタル 教科書体 N-R</vt:lpstr>
      <vt:lpstr>Arial</vt:lpstr>
      <vt:lpstr>Calibri</vt:lpstr>
      <vt:lpstr>Wingdings</vt:lpstr>
      <vt:lpstr>Office テーマ</vt:lpstr>
      <vt:lpstr>漢字学習と語彙学習はどうあるべきか ―コーパス、データベース、テストの分析から考える― 　 How Should Kanji Learning and Vocabulary Learning Be? Thoughts from the Analysis of Corpora , Databases, and Tests </vt:lpstr>
      <vt:lpstr>1. はじめに</vt:lpstr>
      <vt:lpstr>１．はじめに　　（目次：予稿集に対応）</vt:lpstr>
      <vt:lpstr>2. 漢字力と語彙力の関係</vt:lpstr>
      <vt:lpstr>2.1　漢字知識,語彙知識の諸側面</vt:lpstr>
      <vt:lpstr>2.1　漢字知識,語彙知識の諸側面</vt:lpstr>
      <vt:lpstr>2.1　漢字知識,語彙知識の諸側面</vt:lpstr>
      <vt:lpstr>2.1　漢字知識,語彙知識の諸側面</vt:lpstr>
      <vt:lpstr>2.2　漢字知識は語彙知識の一部</vt:lpstr>
      <vt:lpstr>2.2　漢字知識は語彙知識の一部</vt:lpstr>
      <vt:lpstr>2.3　漢字テストと語彙テストの得点の相関</vt:lpstr>
      <vt:lpstr>2.3　漢字テストと語彙テストの得点の相関</vt:lpstr>
      <vt:lpstr>KCT, VSTRJ の問題例（松下ほか, 2021）</vt:lpstr>
      <vt:lpstr>2.4　漢字レベルと語彙レベルの対応</vt:lpstr>
      <vt:lpstr>2.4　漢字レベルと語彙レベルの対応</vt:lpstr>
      <vt:lpstr>2.4　漢字レベルと語彙レベルの対応</vt:lpstr>
      <vt:lpstr>2.4　漢字レベルと語彙レベルの対応</vt:lpstr>
      <vt:lpstr>2.4　漢字レベルと語彙レベルの対応</vt:lpstr>
      <vt:lpstr>2.4　漢字レベルと語彙レベルの対応</vt:lpstr>
      <vt:lpstr>2.4　漢字レベルと語彙レベルの対応</vt:lpstr>
      <vt:lpstr>2.4　漢字レベルと語彙レベルの対応</vt:lpstr>
      <vt:lpstr>2.5　中級の語彙学習をどう構想するか</vt:lpstr>
      <vt:lpstr>2.5　中級の語彙学習をどう構想するか</vt:lpstr>
      <vt:lpstr>2.5　中級の語彙学習をどう構想するか</vt:lpstr>
      <vt:lpstr>2.5　中級の語彙学習をどう構想するか</vt:lpstr>
      <vt:lpstr>2.5　中級の語彙学習をどう構想するか</vt:lpstr>
      <vt:lpstr>2.5　中級の語彙学習をどう構想するか</vt:lpstr>
      <vt:lpstr>3. 日本語語彙学習への 　 学習者言語の影響</vt:lpstr>
      <vt:lpstr>3.1　学習者のL1で語種の相対難度はどう異なるか</vt:lpstr>
      <vt:lpstr>3.1　学習者のL1で語種の相対難度はどう異なるか</vt:lpstr>
      <vt:lpstr>3.1　学習者のL1で語種の相対難度はどう異なるか</vt:lpstr>
      <vt:lpstr>3.2　漢語（や外来語）の学習へのL1の効果</vt:lpstr>
      <vt:lpstr>3.2　漢語（や外来語）の学習へのL1の効果</vt:lpstr>
      <vt:lpstr>3.2　学習・教育のあり方の提案①</vt:lpstr>
      <vt:lpstr>3.2　学習・教育のあり方の提案②</vt:lpstr>
      <vt:lpstr>3.2　学習・教育のあり方の提案③</vt:lpstr>
      <vt:lpstr>4. まとめと今後の課題</vt:lpstr>
      <vt:lpstr>4. まとめ</vt:lpstr>
      <vt:lpstr>4. まとめ</vt:lpstr>
      <vt:lpstr>4. 今後の課題</vt:lpstr>
      <vt:lpstr>ご静聴ありがとうございました  </vt:lpstr>
      <vt:lpstr> 参考文献</vt:lpstr>
      <vt:lpstr> 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松下 達彦</dc:creator>
  <cp:lastModifiedBy>松下 達彦</cp:lastModifiedBy>
  <cp:revision>92</cp:revision>
  <dcterms:created xsi:type="dcterms:W3CDTF">2021-10-04T08:17:02Z</dcterms:created>
  <dcterms:modified xsi:type="dcterms:W3CDTF">2021-12-12T07:35:26Z</dcterms:modified>
</cp:coreProperties>
</file>