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comments/comment1.xml" ContentType="application/vnd.openxmlformats-officedocument.presentationml.comments+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 id="2147483816" r:id="rId2"/>
  </p:sldMasterIdLst>
  <p:notesMasterIdLst>
    <p:notesMasterId r:id="rId32"/>
  </p:notesMasterIdLst>
  <p:sldIdLst>
    <p:sldId id="256" r:id="rId3"/>
    <p:sldId id="257" r:id="rId4"/>
    <p:sldId id="258" r:id="rId5"/>
    <p:sldId id="296" r:id="rId6"/>
    <p:sldId id="265" r:id="rId7"/>
    <p:sldId id="266" r:id="rId8"/>
    <p:sldId id="259" r:id="rId9"/>
    <p:sldId id="268" r:id="rId10"/>
    <p:sldId id="260" r:id="rId11"/>
    <p:sldId id="294" r:id="rId12"/>
    <p:sldId id="272" r:id="rId13"/>
    <p:sldId id="293" r:id="rId14"/>
    <p:sldId id="270" r:id="rId15"/>
    <p:sldId id="271" r:id="rId16"/>
    <p:sldId id="288" r:id="rId17"/>
    <p:sldId id="289" r:id="rId18"/>
    <p:sldId id="290" r:id="rId19"/>
    <p:sldId id="291" r:id="rId20"/>
    <p:sldId id="292" r:id="rId21"/>
    <p:sldId id="262" r:id="rId22"/>
    <p:sldId id="295" r:id="rId23"/>
    <p:sldId id="267" r:id="rId24"/>
    <p:sldId id="269" r:id="rId25"/>
    <p:sldId id="263" r:id="rId26"/>
    <p:sldId id="299" r:id="rId27"/>
    <p:sldId id="264" r:id="rId28"/>
    <p:sldId id="274" r:id="rId29"/>
    <p:sldId id="275" r:id="rId30"/>
    <p:sldId id="276" r:id="rId31"/>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atsu" initials="T"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6912" autoAdjust="0"/>
    <p:restoredTop sz="97843" autoAdjust="0"/>
  </p:normalViewPr>
  <p:slideViewPr>
    <p:cSldViewPr>
      <p:cViewPr varScale="1">
        <p:scale>
          <a:sx n="67" d="100"/>
          <a:sy n="67" d="100"/>
        </p:scale>
        <p:origin x="-1158"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1-06-27T03:20:58.441" idx="1">
    <p:pos x="2106" y="1237"/>
    <p:text>書籍中心のテキストで、機能語を含めて計算すると73％になる。（松下2010）</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758F72-30C1-40E4-B39F-4651C6B9B2E5}" type="datetimeFigureOut">
              <a:rPr kumimoji="1" lang="ja-JP" altLang="en-US" smtClean="0"/>
              <a:pPr/>
              <a:t>2011/7/6</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190D67-2BAF-43D7-986D-C62B7059A282}" type="slidenum">
              <a:rPr kumimoji="1" lang="ja-JP" altLang="en-US" smtClean="0"/>
              <a:pPr/>
              <a:t>‹#›</a:t>
            </a:fld>
            <a:endParaRPr kumimoji="1" lang="ja-JP" altLang="en-US"/>
          </a:p>
        </p:txBody>
      </p:sp>
    </p:spTree>
    <p:extLst>
      <p:ext uri="{BB962C8B-B14F-4D97-AF65-F5344CB8AC3E}">
        <p14:creationId xmlns:p14="http://schemas.microsoft.com/office/powerpoint/2010/main" val="345298403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3000" y="685800"/>
            <a:ext cx="4572000" cy="34290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C190D67-2BAF-43D7-986D-C62B7059A282}" type="slidenum">
              <a:rPr kumimoji="1" lang="ja-JP" altLang="en-US" smtClean="0"/>
              <a:pPr/>
              <a:t>2</a:t>
            </a:fld>
            <a:endParaRPr kumimoji="1" lang="ja-JP" altLang="en-US"/>
          </a:p>
        </p:txBody>
      </p:sp>
    </p:spTree>
    <p:extLst>
      <p:ext uri="{BB962C8B-B14F-4D97-AF65-F5344CB8AC3E}">
        <p14:creationId xmlns:p14="http://schemas.microsoft.com/office/powerpoint/2010/main" val="14982964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1"/>
            <a:ext cx="7848600" cy="1927225"/>
          </a:xfrm>
        </p:spPr>
        <p:txBody>
          <a:bodyPr anchor="b">
            <a:noAutofit/>
          </a:bodyPr>
          <a:lstStyle>
            <a:lvl1pPr>
              <a:defRPr sz="5400" cap="all" baseline="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709B1C2A-F7F5-4FBE-99BE-D0BCD396479A}" type="datetimeFigureOut">
              <a:rPr kumimoji="1" lang="ja-JP" altLang="en-US" smtClean="0"/>
              <a:pPr/>
              <a:t>2011/7/6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E049411-8B95-4613-8A04-413732D571D1}" type="slidenum">
              <a:rPr kumimoji="1" lang="ja-JP" altLang="en-US" smtClean="0"/>
              <a:pPr/>
              <a:t>‹#›</a:t>
            </a:fld>
            <a:endParaRPr kumimoji="1" lang="ja-JP" alt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Date Placeholder 3"/>
          <p:cNvSpPr>
            <a:spLocks noGrp="1"/>
          </p:cNvSpPr>
          <p:nvPr>
            <p:ph type="dt" sz="half" idx="10"/>
          </p:nvPr>
        </p:nvSpPr>
        <p:spPr/>
        <p:txBody>
          <a:bodyPr/>
          <a:lstStyle/>
          <a:p>
            <a:fld id="{709B1C2A-F7F5-4FBE-99BE-D0BCD396479A}" type="datetimeFigureOut">
              <a:rPr kumimoji="1" lang="ja-JP" altLang="en-US" smtClean="0"/>
              <a:pPr/>
              <a:t>2011/7/6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E049411-8B95-4613-8A04-413732D571D1}"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709B1C2A-F7F5-4FBE-99BE-D0BCD396479A}" type="datetimeFigureOut">
              <a:rPr kumimoji="1" lang="ja-JP" altLang="en-US" smtClean="0"/>
              <a:pPr/>
              <a:t>2011/7/6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E049411-8B95-4613-8A04-413732D571D1}" type="slidenum">
              <a:rPr kumimoji="1" lang="ja-JP" altLang="en-US" smtClean="0"/>
              <a:pPr/>
              <a:t>‹#›</a:t>
            </a:fld>
            <a:endParaRPr kumimoji="1"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bg>
      <p:bgRef idx="1003">
        <a:schemeClr val="bg2"/>
      </p:bgRef>
    </p:bg>
    <p:spTree>
      <p:nvGrpSpPr>
        <p:cNvPr id="1" name=""/>
        <p:cNvGrpSpPr/>
        <p:nvPr/>
      </p:nvGrpSpPr>
      <p:grpSpPr>
        <a:xfrm>
          <a:off x="0" y="0"/>
          <a:ext cx="0" cy="0"/>
          <a:chOff x="0" y="0"/>
          <a:chExt cx="0" cy="0"/>
        </a:xfrm>
      </p:grpSpPr>
      <p:sp>
        <p:nvSpPr>
          <p:cNvPr id="21" name="フリーフォーム 20"/>
          <p:cNvSpPr>
            <a:spLocks/>
          </p:cNvSpPr>
          <p:nvPr/>
        </p:nvSpPr>
        <p:spPr bwMode="auto">
          <a:xfrm>
            <a:off x="0" y="4039613"/>
            <a:ext cx="9134856" cy="491331"/>
          </a:xfrm>
          <a:custGeom>
            <a:avLst/>
            <a:gdLst/>
            <a:ahLst/>
            <a:cxnLst>
              <a:cxn ang="0">
                <a:pos x="0" y="340"/>
              </a:cxn>
              <a:cxn ang="0">
                <a:pos x="332" y="365"/>
              </a:cxn>
              <a:cxn ang="0">
                <a:pos x="713" y="382"/>
              </a:cxn>
              <a:cxn ang="0">
                <a:pos x="1186" y="390"/>
              </a:cxn>
              <a:cxn ang="0">
                <a:pos x="1742" y="398"/>
              </a:cxn>
              <a:cxn ang="0">
                <a:pos x="2365" y="390"/>
              </a:cxn>
              <a:cxn ang="0">
                <a:pos x="2689" y="382"/>
              </a:cxn>
              <a:cxn ang="0">
                <a:pos x="3020" y="373"/>
              </a:cxn>
              <a:cxn ang="0">
                <a:pos x="3344" y="348"/>
              </a:cxn>
              <a:cxn ang="0">
                <a:pos x="3676" y="324"/>
              </a:cxn>
              <a:cxn ang="0">
                <a:pos x="4058" y="257"/>
              </a:cxn>
              <a:cxn ang="0">
                <a:pos x="4481" y="199"/>
              </a:cxn>
              <a:cxn ang="0">
                <a:pos x="4996" y="133"/>
              </a:cxn>
              <a:cxn ang="0">
                <a:pos x="5535" y="66"/>
              </a:cxn>
              <a:cxn ang="0">
                <a:pos x="6075" y="25"/>
              </a:cxn>
              <a:cxn ang="0">
                <a:pos x="6332" y="8"/>
              </a:cxn>
              <a:cxn ang="0">
                <a:pos x="6564" y="0"/>
              </a:cxn>
              <a:cxn ang="0">
                <a:pos x="6763" y="0"/>
              </a:cxn>
              <a:cxn ang="0">
                <a:pos x="6946" y="17"/>
              </a:cxn>
              <a:cxn ang="0">
                <a:pos x="7137" y="41"/>
              </a:cxn>
              <a:cxn ang="0">
                <a:pos x="7295" y="58"/>
              </a:cxn>
              <a:cxn ang="0">
                <a:pos x="7411" y="66"/>
              </a:cxn>
            </a:cxnLst>
            <a:rect l="0" t="0" r="0" b="0"/>
            <a:pathLst>
              <a:path w="7411" h="398">
                <a:moveTo>
                  <a:pt x="0" y="340"/>
                </a:moveTo>
                <a:lnTo>
                  <a:pt x="332" y="365"/>
                </a:lnTo>
                <a:lnTo>
                  <a:pt x="713" y="382"/>
                </a:lnTo>
                <a:lnTo>
                  <a:pt x="1186" y="390"/>
                </a:lnTo>
                <a:lnTo>
                  <a:pt x="1742" y="398"/>
                </a:lnTo>
                <a:lnTo>
                  <a:pt x="2365" y="390"/>
                </a:lnTo>
                <a:lnTo>
                  <a:pt x="2689" y="382"/>
                </a:lnTo>
                <a:lnTo>
                  <a:pt x="3020" y="373"/>
                </a:lnTo>
                <a:lnTo>
                  <a:pt x="3344" y="348"/>
                </a:lnTo>
                <a:lnTo>
                  <a:pt x="3676" y="324"/>
                </a:lnTo>
                <a:lnTo>
                  <a:pt x="4058" y="257"/>
                </a:lnTo>
                <a:lnTo>
                  <a:pt x="4481" y="199"/>
                </a:lnTo>
                <a:lnTo>
                  <a:pt x="4996" y="133"/>
                </a:lnTo>
                <a:lnTo>
                  <a:pt x="5535" y="66"/>
                </a:lnTo>
                <a:lnTo>
                  <a:pt x="6075" y="25"/>
                </a:lnTo>
                <a:lnTo>
                  <a:pt x="6332" y="8"/>
                </a:lnTo>
                <a:lnTo>
                  <a:pt x="6564" y="0"/>
                </a:lnTo>
                <a:lnTo>
                  <a:pt x="6763" y="0"/>
                </a:lnTo>
                <a:lnTo>
                  <a:pt x="6946" y="17"/>
                </a:lnTo>
                <a:lnTo>
                  <a:pt x="7137" y="41"/>
                </a:lnTo>
                <a:lnTo>
                  <a:pt x="7295" y="58"/>
                </a:lnTo>
                <a:lnTo>
                  <a:pt x="7411" y="66"/>
                </a:lnTo>
              </a:path>
            </a:pathLst>
          </a:custGeom>
          <a:noFill/>
          <a:ln w="9525" cap="flat" cmpd="sng" algn="ctr">
            <a:solidFill>
              <a:schemeClr val="accent1">
                <a:lumMod val="20000"/>
                <a:lumOff val="8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9" name="タイトル 28"/>
          <p:cNvSpPr>
            <a:spLocks noGrp="1"/>
          </p:cNvSpPr>
          <p:nvPr>
            <p:ph type="ctrTitle"/>
          </p:nvPr>
        </p:nvSpPr>
        <p:spPr>
          <a:xfrm>
            <a:off x="857224" y="1214426"/>
            <a:ext cx="7358115" cy="1470025"/>
          </a:xfrm>
        </p:spPr>
        <p:txBody>
          <a:bodyPr>
            <a:normAutofit/>
          </a:bodyPr>
          <a:lstStyle>
            <a:lvl1pPr>
              <a:defRPr sz="4300">
                <a:solidFill>
                  <a:schemeClr val="tx2"/>
                </a:solidFill>
                <a:effectLst>
                  <a:glow rad="101600">
                    <a:schemeClr val="bg2">
                      <a:tint val="20000"/>
                      <a:alpha val="60000"/>
                    </a:schemeClr>
                  </a:glow>
                  <a:outerShdw blurRad="50800" dist="50800" dir="2700000" algn="tl" rotWithShape="0">
                    <a:srgbClr val="000000">
                      <a:alpha val="43137"/>
                    </a:srgbClr>
                  </a:outerShdw>
                </a:effectLst>
              </a:defRPr>
            </a:lvl1pPr>
          </a:lstStyle>
          <a:p>
            <a:r>
              <a:rPr kumimoji="0" lang="ja-JP" altLang="en-US" smtClean="0"/>
              <a:t>マスター タイトルの書式設定</a:t>
            </a:r>
            <a:endParaRPr kumimoji="0" lang="en-US"/>
          </a:p>
        </p:txBody>
      </p:sp>
      <p:sp>
        <p:nvSpPr>
          <p:cNvPr id="13" name="サブタイトル 12"/>
          <p:cNvSpPr>
            <a:spLocks noGrp="1"/>
          </p:cNvSpPr>
          <p:nvPr>
            <p:ph type="subTitle" idx="1"/>
          </p:nvPr>
        </p:nvSpPr>
        <p:spPr>
          <a:xfrm>
            <a:off x="857224" y="2708272"/>
            <a:ext cx="7358115" cy="928694"/>
          </a:xfrm>
        </p:spPr>
        <p:txBody>
          <a:bodyPr/>
          <a:lstStyle>
            <a:lvl1pPr marL="0" indent="0" algn="ctr">
              <a:buNone/>
              <a:defRPr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ja-JP" altLang="en-US" smtClean="0"/>
              <a:t>マスター サブタイトルの書式設定</a:t>
            </a:r>
            <a:endParaRPr kumimoji="0" lang="en-US"/>
          </a:p>
        </p:txBody>
      </p:sp>
      <p:sp>
        <p:nvSpPr>
          <p:cNvPr id="25" name="日付プレースホルダー 24"/>
          <p:cNvSpPr>
            <a:spLocks noGrp="1"/>
          </p:cNvSpPr>
          <p:nvPr>
            <p:ph type="dt" sz="half" idx="10"/>
          </p:nvPr>
        </p:nvSpPr>
        <p:spPr>
          <a:xfrm>
            <a:off x="0" y="0"/>
            <a:ext cx="2134800" cy="360000"/>
          </a:xfrm>
        </p:spPr>
        <p:txBody>
          <a:bodyPr/>
          <a:lstStyle/>
          <a:p>
            <a:fld id="{709B1C2A-F7F5-4FBE-99BE-D0BCD396479A}" type="datetimeFigureOut">
              <a:rPr kumimoji="1" lang="ja-JP" altLang="en-US" smtClean="0"/>
              <a:pPr/>
              <a:t>2011/7/6</a:t>
            </a:fld>
            <a:endParaRPr kumimoji="1" lang="ja-JP" altLang="en-US"/>
          </a:p>
        </p:txBody>
      </p:sp>
      <p:sp>
        <p:nvSpPr>
          <p:cNvPr id="4" name="フッター プレースホルダー 3"/>
          <p:cNvSpPr>
            <a:spLocks noGrp="1"/>
          </p:cNvSpPr>
          <p:nvPr>
            <p:ph type="ftr" sz="quarter" idx="11"/>
          </p:nvPr>
        </p:nvSpPr>
        <p:spPr>
          <a:xfrm>
            <a:off x="2199600" y="0"/>
            <a:ext cx="4500000" cy="360000"/>
          </a:xfrm>
        </p:spPr>
        <p:txBody>
          <a:bodyPr/>
          <a:lstStyle/>
          <a:p>
            <a:endParaRPr kumimoji="1" lang="ja-JP" altLang="en-US"/>
          </a:p>
        </p:txBody>
      </p:sp>
      <p:sp>
        <p:nvSpPr>
          <p:cNvPr id="28" name="スライド番号プレースホルダー 27"/>
          <p:cNvSpPr>
            <a:spLocks noGrp="1"/>
          </p:cNvSpPr>
          <p:nvPr>
            <p:ph type="sldNum" sz="quarter" idx="12"/>
          </p:nvPr>
        </p:nvSpPr>
        <p:spPr>
          <a:xfrm>
            <a:off x="7714800" y="0"/>
            <a:ext cx="1429200" cy="360000"/>
          </a:xfrm>
        </p:spPr>
        <p:txBody>
          <a:bodyPr/>
          <a:lstStyle>
            <a:lvl1pPr algn="ctr">
              <a:defRPr/>
            </a:lvl1pPr>
          </a:lstStyle>
          <a:p>
            <a:fld id="{8E049411-8B95-4613-8A04-413732D571D1}" type="slidenum">
              <a:rPr kumimoji="1" lang="ja-JP" altLang="en-US" smtClean="0"/>
              <a:pPr/>
              <a:t>‹#›</a:t>
            </a:fld>
            <a:endParaRPr kumimoji="1" lang="ja-JP" altLang="en-US"/>
          </a:p>
        </p:txBody>
      </p:sp>
      <p:sp>
        <p:nvSpPr>
          <p:cNvPr id="36" name="フリーフォーム 35"/>
          <p:cNvSpPr>
            <a:spLocks/>
          </p:cNvSpPr>
          <p:nvPr/>
        </p:nvSpPr>
        <p:spPr bwMode="auto">
          <a:xfrm>
            <a:off x="0" y="3071811"/>
            <a:ext cx="9144000" cy="1115989"/>
          </a:xfrm>
          <a:custGeom>
            <a:avLst/>
            <a:gdLst/>
            <a:ahLst/>
            <a:cxnLst>
              <a:cxn ang="0">
                <a:pos x="0" y="887"/>
              </a:cxn>
              <a:cxn ang="0">
                <a:pos x="240" y="896"/>
              </a:cxn>
              <a:cxn ang="0">
                <a:pos x="888" y="904"/>
              </a:cxn>
              <a:cxn ang="0">
                <a:pos x="1327" y="896"/>
              </a:cxn>
              <a:cxn ang="0">
                <a:pos x="1817" y="887"/>
              </a:cxn>
              <a:cxn ang="0">
                <a:pos x="2381" y="879"/>
              </a:cxn>
              <a:cxn ang="0">
                <a:pos x="2971" y="846"/>
              </a:cxn>
              <a:cxn ang="0">
                <a:pos x="3585" y="804"/>
              </a:cxn>
              <a:cxn ang="0">
                <a:pos x="4199" y="755"/>
              </a:cxn>
              <a:cxn ang="0">
                <a:pos x="4821" y="680"/>
              </a:cxn>
              <a:cxn ang="0">
                <a:pos x="5128" y="638"/>
              </a:cxn>
              <a:cxn ang="0">
                <a:pos x="5427" y="589"/>
              </a:cxn>
              <a:cxn ang="0">
                <a:pos x="5718" y="539"/>
              </a:cxn>
              <a:cxn ang="0">
                <a:pos x="6000" y="481"/>
              </a:cxn>
              <a:cxn ang="0">
                <a:pos x="6274" y="414"/>
              </a:cxn>
              <a:cxn ang="0">
                <a:pos x="6531" y="340"/>
              </a:cxn>
              <a:cxn ang="0">
                <a:pos x="6780" y="257"/>
              </a:cxn>
              <a:cxn ang="0">
                <a:pos x="7004" y="190"/>
              </a:cxn>
              <a:cxn ang="0">
                <a:pos x="7220" y="91"/>
              </a:cxn>
              <a:cxn ang="0">
                <a:pos x="7411" y="0"/>
              </a:cxn>
            </a:cxnLst>
            <a:rect l="0" t="0" r="0" b="0"/>
            <a:pathLst>
              <a:path w="7411" h="904">
                <a:moveTo>
                  <a:pt x="0" y="887"/>
                </a:moveTo>
                <a:lnTo>
                  <a:pt x="240" y="896"/>
                </a:lnTo>
                <a:lnTo>
                  <a:pt x="888" y="904"/>
                </a:lnTo>
                <a:lnTo>
                  <a:pt x="1327" y="896"/>
                </a:lnTo>
                <a:lnTo>
                  <a:pt x="1817" y="887"/>
                </a:lnTo>
                <a:lnTo>
                  <a:pt x="2381" y="879"/>
                </a:lnTo>
                <a:lnTo>
                  <a:pt x="2971" y="846"/>
                </a:lnTo>
                <a:lnTo>
                  <a:pt x="3585" y="804"/>
                </a:lnTo>
                <a:lnTo>
                  <a:pt x="4199" y="755"/>
                </a:lnTo>
                <a:lnTo>
                  <a:pt x="4821" y="680"/>
                </a:lnTo>
                <a:lnTo>
                  <a:pt x="5128" y="638"/>
                </a:lnTo>
                <a:lnTo>
                  <a:pt x="5427" y="589"/>
                </a:lnTo>
                <a:lnTo>
                  <a:pt x="5718" y="539"/>
                </a:lnTo>
                <a:lnTo>
                  <a:pt x="6000" y="481"/>
                </a:lnTo>
                <a:lnTo>
                  <a:pt x="6274" y="414"/>
                </a:lnTo>
                <a:lnTo>
                  <a:pt x="6531" y="340"/>
                </a:lnTo>
                <a:lnTo>
                  <a:pt x="6780" y="257"/>
                </a:lnTo>
                <a:lnTo>
                  <a:pt x="7004" y="190"/>
                </a:lnTo>
                <a:lnTo>
                  <a:pt x="7220" y="91"/>
                </a:lnTo>
                <a:lnTo>
                  <a:pt x="7411" y="0"/>
                </a:lnTo>
              </a:path>
            </a:pathLst>
          </a:custGeom>
          <a:noFill/>
          <a:ln w="12700" cap="flat" cmpd="sng" algn="ctr">
            <a:solidFill>
              <a:schemeClr val="tx2">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8" name="フリーフォーム 37"/>
          <p:cNvSpPr>
            <a:spLocks/>
          </p:cNvSpPr>
          <p:nvPr/>
        </p:nvSpPr>
        <p:spPr bwMode="auto">
          <a:xfrm>
            <a:off x="0" y="3952662"/>
            <a:ext cx="9144000" cy="369116"/>
          </a:xfrm>
          <a:custGeom>
            <a:avLst/>
            <a:gdLst/>
            <a:ahLst/>
            <a:cxnLst>
              <a:cxn ang="0">
                <a:pos x="0" y="17"/>
              </a:cxn>
              <a:cxn ang="0">
                <a:pos x="581" y="33"/>
              </a:cxn>
              <a:cxn ang="0">
                <a:pos x="1933" y="75"/>
              </a:cxn>
              <a:cxn ang="0">
                <a:pos x="2747" y="116"/>
              </a:cxn>
              <a:cxn ang="0">
                <a:pos x="3552" y="141"/>
              </a:cxn>
              <a:cxn ang="0">
                <a:pos x="4265" y="182"/>
              </a:cxn>
              <a:cxn ang="0">
                <a:pos x="4581" y="216"/>
              </a:cxn>
              <a:cxn ang="0">
                <a:pos x="4838" y="241"/>
              </a:cxn>
              <a:cxn ang="0">
                <a:pos x="5145" y="274"/>
              </a:cxn>
              <a:cxn ang="0">
                <a:pos x="5477" y="290"/>
              </a:cxn>
              <a:cxn ang="0">
                <a:pos x="5875" y="299"/>
              </a:cxn>
              <a:cxn ang="0">
                <a:pos x="6083" y="299"/>
              </a:cxn>
              <a:cxn ang="0">
                <a:pos x="6290" y="290"/>
              </a:cxn>
              <a:cxn ang="0">
                <a:pos x="6514" y="265"/>
              </a:cxn>
              <a:cxn ang="0">
                <a:pos x="6722" y="232"/>
              </a:cxn>
              <a:cxn ang="0">
                <a:pos x="6921" y="199"/>
              </a:cxn>
              <a:cxn ang="0">
                <a:pos x="7104" y="141"/>
              </a:cxn>
              <a:cxn ang="0">
                <a:pos x="7187" y="116"/>
              </a:cxn>
              <a:cxn ang="0">
                <a:pos x="7270" y="83"/>
              </a:cxn>
              <a:cxn ang="0">
                <a:pos x="7344" y="41"/>
              </a:cxn>
              <a:cxn ang="0">
                <a:pos x="7411" y="0"/>
              </a:cxn>
            </a:cxnLst>
            <a:rect l="0" t="0" r="0" b="0"/>
            <a:pathLst>
              <a:path w="7411" h="299">
                <a:moveTo>
                  <a:pt x="0" y="17"/>
                </a:moveTo>
                <a:lnTo>
                  <a:pt x="581" y="33"/>
                </a:lnTo>
                <a:lnTo>
                  <a:pt x="1933" y="75"/>
                </a:lnTo>
                <a:lnTo>
                  <a:pt x="2747" y="116"/>
                </a:lnTo>
                <a:lnTo>
                  <a:pt x="3552" y="141"/>
                </a:lnTo>
                <a:lnTo>
                  <a:pt x="4265" y="182"/>
                </a:lnTo>
                <a:lnTo>
                  <a:pt x="4581" y="216"/>
                </a:lnTo>
                <a:lnTo>
                  <a:pt x="4838" y="241"/>
                </a:lnTo>
                <a:lnTo>
                  <a:pt x="5145" y="274"/>
                </a:lnTo>
                <a:lnTo>
                  <a:pt x="5477" y="290"/>
                </a:lnTo>
                <a:lnTo>
                  <a:pt x="5875" y="299"/>
                </a:lnTo>
                <a:lnTo>
                  <a:pt x="6083" y="299"/>
                </a:lnTo>
                <a:lnTo>
                  <a:pt x="6290" y="290"/>
                </a:lnTo>
                <a:lnTo>
                  <a:pt x="6514" y="265"/>
                </a:lnTo>
                <a:lnTo>
                  <a:pt x="6722" y="232"/>
                </a:lnTo>
                <a:lnTo>
                  <a:pt x="6921" y="199"/>
                </a:lnTo>
                <a:lnTo>
                  <a:pt x="7104" y="141"/>
                </a:lnTo>
                <a:lnTo>
                  <a:pt x="7187" y="116"/>
                </a:lnTo>
                <a:lnTo>
                  <a:pt x="7270" y="83"/>
                </a:lnTo>
                <a:lnTo>
                  <a:pt x="7344" y="41"/>
                </a:lnTo>
                <a:lnTo>
                  <a:pt x="7411" y="0"/>
                </a:lnTo>
              </a:path>
            </a:pathLst>
          </a:custGeom>
          <a:noFill/>
          <a:ln w="9525" cap="flat" cmpd="sng" algn="ctr">
            <a:solidFill>
              <a:schemeClr val="accent1">
                <a:lumMod val="40000"/>
                <a:lumOff val="6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9" name="フリーフォーム 38"/>
          <p:cNvSpPr>
            <a:spLocks/>
          </p:cNvSpPr>
          <p:nvPr/>
        </p:nvSpPr>
        <p:spPr bwMode="auto">
          <a:xfrm>
            <a:off x="0" y="3809785"/>
            <a:ext cx="9144000" cy="491331"/>
          </a:xfrm>
          <a:custGeom>
            <a:avLst/>
            <a:gdLst/>
            <a:ahLst/>
            <a:cxnLst>
              <a:cxn ang="0">
                <a:pos x="0" y="340"/>
              </a:cxn>
              <a:cxn ang="0">
                <a:pos x="332" y="365"/>
              </a:cxn>
              <a:cxn ang="0">
                <a:pos x="713" y="382"/>
              </a:cxn>
              <a:cxn ang="0">
                <a:pos x="1186" y="390"/>
              </a:cxn>
              <a:cxn ang="0">
                <a:pos x="1742" y="398"/>
              </a:cxn>
              <a:cxn ang="0">
                <a:pos x="2365" y="390"/>
              </a:cxn>
              <a:cxn ang="0">
                <a:pos x="2689" y="382"/>
              </a:cxn>
              <a:cxn ang="0">
                <a:pos x="3020" y="373"/>
              </a:cxn>
              <a:cxn ang="0">
                <a:pos x="3344" y="348"/>
              </a:cxn>
              <a:cxn ang="0">
                <a:pos x="3676" y="324"/>
              </a:cxn>
              <a:cxn ang="0">
                <a:pos x="4058" y="257"/>
              </a:cxn>
              <a:cxn ang="0">
                <a:pos x="4481" y="199"/>
              </a:cxn>
              <a:cxn ang="0">
                <a:pos x="4996" y="133"/>
              </a:cxn>
              <a:cxn ang="0">
                <a:pos x="5535" y="66"/>
              </a:cxn>
              <a:cxn ang="0">
                <a:pos x="6075" y="25"/>
              </a:cxn>
              <a:cxn ang="0">
                <a:pos x="6332" y="8"/>
              </a:cxn>
              <a:cxn ang="0">
                <a:pos x="6564" y="0"/>
              </a:cxn>
              <a:cxn ang="0">
                <a:pos x="6763" y="0"/>
              </a:cxn>
              <a:cxn ang="0">
                <a:pos x="6946" y="17"/>
              </a:cxn>
              <a:cxn ang="0">
                <a:pos x="7137" y="41"/>
              </a:cxn>
              <a:cxn ang="0">
                <a:pos x="7295" y="58"/>
              </a:cxn>
              <a:cxn ang="0">
                <a:pos x="7411" y="66"/>
              </a:cxn>
            </a:cxnLst>
            <a:rect l="0" t="0" r="0" b="0"/>
            <a:pathLst>
              <a:path w="7411" h="398">
                <a:moveTo>
                  <a:pt x="0" y="340"/>
                </a:moveTo>
                <a:lnTo>
                  <a:pt x="332" y="365"/>
                </a:lnTo>
                <a:lnTo>
                  <a:pt x="713" y="382"/>
                </a:lnTo>
                <a:lnTo>
                  <a:pt x="1186" y="390"/>
                </a:lnTo>
                <a:lnTo>
                  <a:pt x="1742" y="398"/>
                </a:lnTo>
                <a:lnTo>
                  <a:pt x="2365" y="390"/>
                </a:lnTo>
                <a:lnTo>
                  <a:pt x="2689" y="382"/>
                </a:lnTo>
                <a:lnTo>
                  <a:pt x="3020" y="373"/>
                </a:lnTo>
                <a:lnTo>
                  <a:pt x="3344" y="348"/>
                </a:lnTo>
                <a:lnTo>
                  <a:pt x="3676" y="324"/>
                </a:lnTo>
                <a:lnTo>
                  <a:pt x="4058" y="257"/>
                </a:lnTo>
                <a:lnTo>
                  <a:pt x="4481" y="199"/>
                </a:lnTo>
                <a:lnTo>
                  <a:pt x="4996" y="133"/>
                </a:lnTo>
                <a:lnTo>
                  <a:pt x="5535" y="66"/>
                </a:lnTo>
                <a:lnTo>
                  <a:pt x="6075" y="25"/>
                </a:lnTo>
                <a:lnTo>
                  <a:pt x="6332" y="8"/>
                </a:lnTo>
                <a:lnTo>
                  <a:pt x="6564" y="0"/>
                </a:lnTo>
                <a:lnTo>
                  <a:pt x="6763" y="0"/>
                </a:lnTo>
                <a:lnTo>
                  <a:pt x="6946" y="17"/>
                </a:lnTo>
                <a:lnTo>
                  <a:pt x="7137" y="41"/>
                </a:lnTo>
                <a:lnTo>
                  <a:pt x="7295" y="58"/>
                </a:lnTo>
                <a:lnTo>
                  <a:pt x="7411" y="66"/>
                </a:lnTo>
              </a:path>
            </a:pathLst>
          </a:custGeom>
          <a:noFill/>
          <a:ln w="952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0" name="フリーフォーム 39"/>
          <p:cNvSpPr>
            <a:spLocks/>
          </p:cNvSpPr>
          <p:nvPr/>
        </p:nvSpPr>
        <p:spPr bwMode="auto">
          <a:xfrm>
            <a:off x="0" y="4090553"/>
            <a:ext cx="9144000" cy="481455"/>
          </a:xfrm>
          <a:custGeom>
            <a:avLst/>
            <a:gdLst/>
            <a:ahLst/>
            <a:cxnLst>
              <a:cxn ang="0">
                <a:pos x="0" y="92"/>
              </a:cxn>
              <a:cxn ang="0">
                <a:pos x="265" y="141"/>
              </a:cxn>
              <a:cxn ang="0">
                <a:pos x="589" y="191"/>
              </a:cxn>
              <a:cxn ang="0">
                <a:pos x="1029" y="249"/>
              </a:cxn>
              <a:cxn ang="0">
                <a:pos x="1585" y="307"/>
              </a:cxn>
              <a:cxn ang="0">
                <a:pos x="1883" y="332"/>
              </a:cxn>
              <a:cxn ang="0">
                <a:pos x="2224" y="349"/>
              </a:cxn>
              <a:cxn ang="0">
                <a:pos x="2589" y="374"/>
              </a:cxn>
              <a:cxn ang="0">
                <a:pos x="2979" y="382"/>
              </a:cxn>
              <a:cxn ang="0">
                <a:pos x="3386" y="390"/>
              </a:cxn>
              <a:cxn ang="0">
                <a:pos x="3809" y="390"/>
              </a:cxn>
              <a:cxn ang="0">
                <a:pos x="4199" y="382"/>
              </a:cxn>
              <a:cxn ang="0">
                <a:pos x="5120" y="349"/>
              </a:cxn>
              <a:cxn ang="0">
                <a:pos x="5651" y="332"/>
              </a:cxn>
              <a:cxn ang="0">
                <a:pos x="6174" y="299"/>
              </a:cxn>
              <a:cxn ang="0">
                <a:pos x="6639" y="258"/>
              </a:cxn>
              <a:cxn ang="0">
                <a:pos x="6830" y="233"/>
              </a:cxn>
              <a:cxn ang="0">
                <a:pos x="6987" y="216"/>
              </a:cxn>
              <a:cxn ang="0">
                <a:pos x="7046" y="191"/>
              </a:cxn>
              <a:cxn ang="0">
                <a:pos x="7178" y="141"/>
              </a:cxn>
              <a:cxn ang="0">
                <a:pos x="7253" y="108"/>
              </a:cxn>
              <a:cxn ang="0">
                <a:pos x="7319" y="67"/>
              </a:cxn>
              <a:cxn ang="0">
                <a:pos x="7378" y="34"/>
              </a:cxn>
              <a:cxn ang="0">
                <a:pos x="7411" y="0"/>
              </a:cxn>
            </a:cxnLst>
            <a:rect l="0" t="0" r="0" b="0"/>
            <a:pathLst>
              <a:path w="7411" h="390">
                <a:moveTo>
                  <a:pt x="0" y="92"/>
                </a:moveTo>
                <a:lnTo>
                  <a:pt x="265" y="141"/>
                </a:lnTo>
                <a:lnTo>
                  <a:pt x="589" y="191"/>
                </a:lnTo>
                <a:lnTo>
                  <a:pt x="1029" y="249"/>
                </a:lnTo>
                <a:lnTo>
                  <a:pt x="1585" y="307"/>
                </a:lnTo>
                <a:lnTo>
                  <a:pt x="1883" y="332"/>
                </a:lnTo>
                <a:lnTo>
                  <a:pt x="2224" y="349"/>
                </a:lnTo>
                <a:lnTo>
                  <a:pt x="2589" y="374"/>
                </a:lnTo>
                <a:lnTo>
                  <a:pt x="2979" y="382"/>
                </a:lnTo>
                <a:lnTo>
                  <a:pt x="3386" y="390"/>
                </a:lnTo>
                <a:lnTo>
                  <a:pt x="3809" y="390"/>
                </a:lnTo>
                <a:lnTo>
                  <a:pt x="4199" y="382"/>
                </a:lnTo>
                <a:lnTo>
                  <a:pt x="5120" y="349"/>
                </a:lnTo>
                <a:lnTo>
                  <a:pt x="5651" y="332"/>
                </a:lnTo>
                <a:lnTo>
                  <a:pt x="6174" y="299"/>
                </a:lnTo>
                <a:lnTo>
                  <a:pt x="6639" y="258"/>
                </a:lnTo>
                <a:lnTo>
                  <a:pt x="6830" y="233"/>
                </a:lnTo>
                <a:lnTo>
                  <a:pt x="6987" y="216"/>
                </a:lnTo>
                <a:lnTo>
                  <a:pt x="7046" y="191"/>
                </a:lnTo>
                <a:lnTo>
                  <a:pt x="7178" y="141"/>
                </a:lnTo>
                <a:lnTo>
                  <a:pt x="7253" y="108"/>
                </a:lnTo>
                <a:lnTo>
                  <a:pt x="7319" y="67"/>
                </a:lnTo>
                <a:lnTo>
                  <a:pt x="7378" y="34"/>
                </a:lnTo>
                <a:lnTo>
                  <a:pt x="7411" y="0"/>
                </a:lnTo>
              </a:path>
            </a:pathLst>
          </a:custGeom>
          <a:noFill/>
          <a:ln w="952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1" name="フリーフォーム 40"/>
          <p:cNvSpPr>
            <a:spLocks/>
          </p:cNvSpPr>
          <p:nvPr/>
        </p:nvSpPr>
        <p:spPr bwMode="auto">
          <a:xfrm>
            <a:off x="0" y="4325364"/>
            <a:ext cx="9144000" cy="553056"/>
          </a:xfrm>
          <a:custGeom>
            <a:avLst/>
            <a:gdLst/>
            <a:ahLst/>
            <a:cxnLst>
              <a:cxn ang="0">
                <a:pos x="0" y="448"/>
              </a:cxn>
              <a:cxn ang="0">
                <a:pos x="896" y="349"/>
              </a:cxn>
              <a:cxn ang="0">
                <a:pos x="1850" y="258"/>
              </a:cxn>
              <a:cxn ang="0">
                <a:pos x="3012" y="150"/>
              </a:cxn>
              <a:cxn ang="0">
                <a:pos x="3635" y="108"/>
              </a:cxn>
              <a:cxn ang="0">
                <a:pos x="4257" y="67"/>
              </a:cxn>
              <a:cxn ang="0">
                <a:pos x="4879" y="34"/>
              </a:cxn>
              <a:cxn ang="0">
                <a:pos x="5477" y="9"/>
              </a:cxn>
              <a:cxn ang="0">
                <a:pos x="6050" y="0"/>
              </a:cxn>
              <a:cxn ang="0">
                <a:pos x="6572" y="9"/>
              </a:cxn>
              <a:cxn ang="0">
                <a:pos x="6813" y="17"/>
              </a:cxn>
              <a:cxn ang="0">
                <a:pos x="7029" y="34"/>
              </a:cxn>
              <a:cxn ang="0">
                <a:pos x="7228" y="50"/>
              </a:cxn>
              <a:cxn ang="0">
                <a:pos x="7411" y="83"/>
              </a:cxn>
            </a:cxnLst>
            <a:rect l="0" t="0" r="0" b="0"/>
            <a:pathLst>
              <a:path w="7411" h="448">
                <a:moveTo>
                  <a:pt x="0" y="448"/>
                </a:moveTo>
                <a:lnTo>
                  <a:pt x="896" y="349"/>
                </a:lnTo>
                <a:lnTo>
                  <a:pt x="1850" y="258"/>
                </a:lnTo>
                <a:lnTo>
                  <a:pt x="3012" y="150"/>
                </a:lnTo>
                <a:lnTo>
                  <a:pt x="3635" y="108"/>
                </a:lnTo>
                <a:lnTo>
                  <a:pt x="4257" y="67"/>
                </a:lnTo>
                <a:lnTo>
                  <a:pt x="4879" y="34"/>
                </a:lnTo>
                <a:lnTo>
                  <a:pt x="5477" y="9"/>
                </a:lnTo>
                <a:lnTo>
                  <a:pt x="6050" y="0"/>
                </a:lnTo>
                <a:lnTo>
                  <a:pt x="6572" y="9"/>
                </a:lnTo>
                <a:lnTo>
                  <a:pt x="6813" y="17"/>
                </a:lnTo>
                <a:lnTo>
                  <a:pt x="7029" y="34"/>
                </a:lnTo>
                <a:lnTo>
                  <a:pt x="7228" y="50"/>
                </a:lnTo>
                <a:lnTo>
                  <a:pt x="7411" y="83"/>
                </a:lnTo>
              </a:path>
            </a:pathLst>
          </a:custGeom>
          <a:noFill/>
          <a:ln w="12700"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2" name="フリーフォーム 21"/>
          <p:cNvSpPr>
            <a:spLocks/>
          </p:cNvSpPr>
          <p:nvPr/>
        </p:nvSpPr>
        <p:spPr bwMode="auto">
          <a:xfrm>
            <a:off x="143256" y="4071944"/>
            <a:ext cx="9000744" cy="491331"/>
          </a:xfrm>
          <a:custGeom>
            <a:avLst/>
            <a:gdLst/>
            <a:ahLst/>
            <a:cxnLst>
              <a:cxn ang="0">
                <a:pos x="0" y="340"/>
              </a:cxn>
              <a:cxn ang="0">
                <a:pos x="332" y="365"/>
              </a:cxn>
              <a:cxn ang="0">
                <a:pos x="713" y="382"/>
              </a:cxn>
              <a:cxn ang="0">
                <a:pos x="1186" y="390"/>
              </a:cxn>
              <a:cxn ang="0">
                <a:pos x="1742" y="398"/>
              </a:cxn>
              <a:cxn ang="0">
                <a:pos x="2365" y="390"/>
              </a:cxn>
              <a:cxn ang="0">
                <a:pos x="2689" y="382"/>
              </a:cxn>
              <a:cxn ang="0">
                <a:pos x="3020" y="373"/>
              </a:cxn>
              <a:cxn ang="0">
                <a:pos x="3344" y="348"/>
              </a:cxn>
              <a:cxn ang="0">
                <a:pos x="3676" y="324"/>
              </a:cxn>
              <a:cxn ang="0">
                <a:pos x="4058" y="257"/>
              </a:cxn>
              <a:cxn ang="0">
                <a:pos x="4481" y="199"/>
              </a:cxn>
              <a:cxn ang="0">
                <a:pos x="4996" y="133"/>
              </a:cxn>
              <a:cxn ang="0">
                <a:pos x="5535" y="66"/>
              </a:cxn>
              <a:cxn ang="0">
                <a:pos x="6075" y="25"/>
              </a:cxn>
              <a:cxn ang="0">
                <a:pos x="6332" y="8"/>
              </a:cxn>
              <a:cxn ang="0">
                <a:pos x="6564" y="0"/>
              </a:cxn>
              <a:cxn ang="0">
                <a:pos x="6763" y="0"/>
              </a:cxn>
              <a:cxn ang="0">
                <a:pos x="6946" y="17"/>
              </a:cxn>
              <a:cxn ang="0">
                <a:pos x="7137" y="41"/>
              </a:cxn>
              <a:cxn ang="0">
                <a:pos x="7295" y="58"/>
              </a:cxn>
              <a:cxn ang="0">
                <a:pos x="7411" y="66"/>
              </a:cxn>
            </a:cxnLst>
            <a:rect l="0" t="0" r="0" b="0"/>
            <a:pathLst>
              <a:path w="7411" h="398">
                <a:moveTo>
                  <a:pt x="0" y="340"/>
                </a:moveTo>
                <a:lnTo>
                  <a:pt x="332" y="365"/>
                </a:lnTo>
                <a:lnTo>
                  <a:pt x="713" y="382"/>
                </a:lnTo>
                <a:lnTo>
                  <a:pt x="1186" y="390"/>
                </a:lnTo>
                <a:lnTo>
                  <a:pt x="1742" y="398"/>
                </a:lnTo>
                <a:lnTo>
                  <a:pt x="2365" y="390"/>
                </a:lnTo>
                <a:lnTo>
                  <a:pt x="2689" y="382"/>
                </a:lnTo>
                <a:lnTo>
                  <a:pt x="3020" y="373"/>
                </a:lnTo>
                <a:lnTo>
                  <a:pt x="3344" y="348"/>
                </a:lnTo>
                <a:lnTo>
                  <a:pt x="3676" y="324"/>
                </a:lnTo>
                <a:lnTo>
                  <a:pt x="4058" y="257"/>
                </a:lnTo>
                <a:lnTo>
                  <a:pt x="4481" y="199"/>
                </a:lnTo>
                <a:lnTo>
                  <a:pt x="4996" y="133"/>
                </a:lnTo>
                <a:lnTo>
                  <a:pt x="5535" y="66"/>
                </a:lnTo>
                <a:lnTo>
                  <a:pt x="6075" y="25"/>
                </a:lnTo>
                <a:lnTo>
                  <a:pt x="6332" y="8"/>
                </a:lnTo>
                <a:lnTo>
                  <a:pt x="6564" y="0"/>
                </a:lnTo>
                <a:lnTo>
                  <a:pt x="6763" y="0"/>
                </a:lnTo>
                <a:lnTo>
                  <a:pt x="6946" y="17"/>
                </a:lnTo>
                <a:lnTo>
                  <a:pt x="7137" y="41"/>
                </a:lnTo>
                <a:lnTo>
                  <a:pt x="7295" y="58"/>
                </a:lnTo>
                <a:lnTo>
                  <a:pt x="7411" y="66"/>
                </a:lnTo>
              </a:path>
            </a:pathLst>
          </a:custGeom>
          <a:noFill/>
          <a:ln w="952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4" name="フリーフォーム 23"/>
          <p:cNvSpPr>
            <a:spLocks/>
          </p:cNvSpPr>
          <p:nvPr/>
        </p:nvSpPr>
        <p:spPr bwMode="auto">
          <a:xfrm>
            <a:off x="152400" y="4019116"/>
            <a:ext cx="8991600" cy="481455"/>
          </a:xfrm>
          <a:custGeom>
            <a:avLst/>
            <a:gdLst/>
            <a:ahLst/>
            <a:cxnLst>
              <a:cxn ang="0">
                <a:pos x="0" y="92"/>
              </a:cxn>
              <a:cxn ang="0">
                <a:pos x="265" y="141"/>
              </a:cxn>
              <a:cxn ang="0">
                <a:pos x="589" y="191"/>
              </a:cxn>
              <a:cxn ang="0">
                <a:pos x="1029" y="249"/>
              </a:cxn>
              <a:cxn ang="0">
                <a:pos x="1585" y="307"/>
              </a:cxn>
              <a:cxn ang="0">
                <a:pos x="1883" y="332"/>
              </a:cxn>
              <a:cxn ang="0">
                <a:pos x="2224" y="349"/>
              </a:cxn>
              <a:cxn ang="0">
                <a:pos x="2589" y="374"/>
              </a:cxn>
              <a:cxn ang="0">
                <a:pos x="2979" y="382"/>
              </a:cxn>
              <a:cxn ang="0">
                <a:pos x="3386" y="390"/>
              </a:cxn>
              <a:cxn ang="0">
                <a:pos x="3809" y="390"/>
              </a:cxn>
              <a:cxn ang="0">
                <a:pos x="4199" y="382"/>
              </a:cxn>
              <a:cxn ang="0">
                <a:pos x="5120" y="349"/>
              </a:cxn>
              <a:cxn ang="0">
                <a:pos x="5651" y="332"/>
              </a:cxn>
              <a:cxn ang="0">
                <a:pos x="6174" y="299"/>
              </a:cxn>
              <a:cxn ang="0">
                <a:pos x="6639" y="258"/>
              </a:cxn>
              <a:cxn ang="0">
                <a:pos x="6830" y="233"/>
              </a:cxn>
              <a:cxn ang="0">
                <a:pos x="6987" y="216"/>
              </a:cxn>
              <a:cxn ang="0">
                <a:pos x="7046" y="191"/>
              </a:cxn>
              <a:cxn ang="0">
                <a:pos x="7178" y="141"/>
              </a:cxn>
              <a:cxn ang="0">
                <a:pos x="7253" y="108"/>
              </a:cxn>
              <a:cxn ang="0">
                <a:pos x="7319" y="67"/>
              </a:cxn>
              <a:cxn ang="0">
                <a:pos x="7378" y="34"/>
              </a:cxn>
              <a:cxn ang="0">
                <a:pos x="7411" y="0"/>
              </a:cxn>
            </a:cxnLst>
            <a:rect l="0" t="0" r="0" b="0"/>
            <a:pathLst>
              <a:path w="7411" h="390">
                <a:moveTo>
                  <a:pt x="0" y="92"/>
                </a:moveTo>
                <a:lnTo>
                  <a:pt x="265" y="141"/>
                </a:lnTo>
                <a:lnTo>
                  <a:pt x="589" y="191"/>
                </a:lnTo>
                <a:lnTo>
                  <a:pt x="1029" y="249"/>
                </a:lnTo>
                <a:lnTo>
                  <a:pt x="1585" y="307"/>
                </a:lnTo>
                <a:lnTo>
                  <a:pt x="1883" y="332"/>
                </a:lnTo>
                <a:lnTo>
                  <a:pt x="2224" y="349"/>
                </a:lnTo>
                <a:lnTo>
                  <a:pt x="2589" y="374"/>
                </a:lnTo>
                <a:lnTo>
                  <a:pt x="2979" y="382"/>
                </a:lnTo>
                <a:lnTo>
                  <a:pt x="3386" y="390"/>
                </a:lnTo>
                <a:lnTo>
                  <a:pt x="3809" y="390"/>
                </a:lnTo>
                <a:lnTo>
                  <a:pt x="4199" y="382"/>
                </a:lnTo>
                <a:lnTo>
                  <a:pt x="5120" y="349"/>
                </a:lnTo>
                <a:lnTo>
                  <a:pt x="5651" y="332"/>
                </a:lnTo>
                <a:lnTo>
                  <a:pt x="6174" y="299"/>
                </a:lnTo>
                <a:lnTo>
                  <a:pt x="6639" y="258"/>
                </a:lnTo>
                <a:lnTo>
                  <a:pt x="6830" y="233"/>
                </a:lnTo>
                <a:lnTo>
                  <a:pt x="6987" y="216"/>
                </a:lnTo>
                <a:lnTo>
                  <a:pt x="7046" y="191"/>
                </a:lnTo>
                <a:lnTo>
                  <a:pt x="7178" y="141"/>
                </a:lnTo>
                <a:lnTo>
                  <a:pt x="7253" y="108"/>
                </a:lnTo>
                <a:lnTo>
                  <a:pt x="7319" y="67"/>
                </a:lnTo>
                <a:lnTo>
                  <a:pt x="7378" y="34"/>
                </a:lnTo>
                <a:lnTo>
                  <a:pt x="7411" y="0"/>
                </a:lnTo>
              </a:path>
            </a:pathLst>
          </a:custGeom>
          <a:noFill/>
          <a:ln w="9525" cap="flat" cmpd="sng" algn="ctr">
            <a:solidFill>
              <a:schemeClr val="accent1">
                <a:lumMod val="20000"/>
                <a:lumOff val="8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6" name="フリーフォーム 25"/>
          <p:cNvSpPr>
            <a:spLocks/>
          </p:cNvSpPr>
          <p:nvPr/>
        </p:nvSpPr>
        <p:spPr bwMode="auto">
          <a:xfrm>
            <a:off x="143256" y="3714754"/>
            <a:ext cx="9000744" cy="491331"/>
          </a:xfrm>
          <a:custGeom>
            <a:avLst/>
            <a:gdLst/>
            <a:ahLst/>
            <a:cxnLst>
              <a:cxn ang="0">
                <a:pos x="0" y="340"/>
              </a:cxn>
              <a:cxn ang="0">
                <a:pos x="332" y="365"/>
              </a:cxn>
              <a:cxn ang="0">
                <a:pos x="713" y="382"/>
              </a:cxn>
              <a:cxn ang="0">
                <a:pos x="1186" y="390"/>
              </a:cxn>
              <a:cxn ang="0">
                <a:pos x="1742" y="398"/>
              </a:cxn>
              <a:cxn ang="0">
                <a:pos x="2365" y="390"/>
              </a:cxn>
              <a:cxn ang="0">
                <a:pos x="2689" y="382"/>
              </a:cxn>
              <a:cxn ang="0">
                <a:pos x="3020" y="373"/>
              </a:cxn>
              <a:cxn ang="0">
                <a:pos x="3344" y="348"/>
              </a:cxn>
              <a:cxn ang="0">
                <a:pos x="3676" y="324"/>
              </a:cxn>
              <a:cxn ang="0">
                <a:pos x="4058" y="257"/>
              </a:cxn>
              <a:cxn ang="0">
                <a:pos x="4481" y="199"/>
              </a:cxn>
              <a:cxn ang="0">
                <a:pos x="4996" y="133"/>
              </a:cxn>
              <a:cxn ang="0">
                <a:pos x="5535" y="66"/>
              </a:cxn>
              <a:cxn ang="0">
                <a:pos x="6075" y="25"/>
              </a:cxn>
              <a:cxn ang="0">
                <a:pos x="6332" y="8"/>
              </a:cxn>
              <a:cxn ang="0">
                <a:pos x="6564" y="0"/>
              </a:cxn>
              <a:cxn ang="0">
                <a:pos x="6763" y="0"/>
              </a:cxn>
              <a:cxn ang="0">
                <a:pos x="6946" y="17"/>
              </a:cxn>
              <a:cxn ang="0">
                <a:pos x="7137" y="41"/>
              </a:cxn>
              <a:cxn ang="0">
                <a:pos x="7295" y="58"/>
              </a:cxn>
              <a:cxn ang="0">
                <a:pos x="7411" y="66"/>
              </a:cxn>
            </a:cxnLst>
            <a:rect l="0" t="0" r="0" b="0"/>
            <a:pathLst>
              <a:path w="7411" h="398">
                <a:moveTo>
                  <a:pt x="0" y="340"/>
                </a:moveTo>
                <a:lnTo>
                  <a:pt x="332" y="365"/>
                </a:lnTo>
                <a:lnTo>
                  <a:pt x="713" y="382"/>
                </a:lnTo>
                <a:lnTo>
                  <a:pt x="1186" y="390"/>
                </a:lnTo>
                <a:lnTo>
                  <a:pt x="1742" y="398"/>
                </a:lnTo>
                <a:lnTo>
                  <a:pt x="2365" y="390"/>
                </a:lnTo>
                <a:lnTo>
                  <a:pt x="2689" y="382"/>
                </a:lnTo>
                <a:lnTo>
                  <a:pt x="3020" y="373"/>
                </a:lnTo>
                <a:lnTo>
                  <a:pt x="3344" y="348"/>
                </a:lnTo>
                <a:lnTo>
                  <a:pt x="3676" y="324"/>
                </a:lnTo>
                <a:lnTo>
                  <a:pt x="4058" y="257"/>
                </a:lnTo>
                <a:lnTo>
                  <a:pt x="4481" y="199"/>
                </a:lnTo>
                <a:lnTo>
                  <a:pt x="4996" y="133"/>
                </a:lnTo>
                <a:lnTo>
                  <a:pt x="5535" y="66"/>
                </a:lnTo>
                <a:lnTo>
                  <a:pt x="6075" y="25"/>
                </a:lnTo>
                <a:lnTo>
                  <a:pt x="6332" y="8"/>
                </a:lnTo>
                <a:lnTo>
                  <a:pt x="6564" y="0"/>
                </a:lnTo>
                <a:lnTo>
                  <a:pt x="6763" y="0"/>
                </a:lnTo>
                <a:lnTo>
                  <a:pt x="6946" y="17"/>
                </a:lnTo>
                <a:lnTo>
                  <a:pt x="7137" y="41"/>
                </a:lnTo>
                <a:lnTo>
                  <a:pt x="7295" y="58"/>
                </a:lnTo>
                <a:lnTo>
                  <a:pt x="7411" y="66"/>
                </a:lnTo>
              </a:path>
            </a:pathLst>
          </a:custGeom>
          <a:noFill/>
          <a:ln w="9525" cap="flat" cmpd="sng" algn="ctr">
            <a:solidFill>
              <a:schemeClr val="accent1">
                <a:lumMod val="20000"/>
                <a:lumOff val="8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7" name="フリーフォーム 26"/>
          <p:cNvSpPr>
            <a:spLocks/>
          </p:cNvSpPr>
          <p:nvPr/>
        </p:nvSpPr>
        <p:spPr bwMode="auto">
          <a:xfrm>
            <a:off x="152400" y="3881225"/>
            <a:ext cx="8991600" cy="481455"/>
          </a:xfrm>
          <a:custGeom>
            <a:avLst/>
            <a:gdLst/>
            <a:ahLst/>
            <a:cxnLst>
              <a:cxn ang="0">
                <a:pos x="0" y="92"/>
              </a:cxn>
              <a:cxn ang="0">
                <a:pos x="265" y="141"/>
              </a:cxn>
              <a:cxn ang="0">
                <a:pos x="589" y="191"/>
              </a:cxn>
              <a:cxn ang="0">
                <a:pos x="1029" y="249"/>
              </a:cxn>
              <a:cxn ang="0">
                <a:pos x="1585" y="307"/>
              </a:cxn>
              <a:cxn ang="0">
                <a:pos x="1883" y="332"/>
              </a:cxn>
              <a:cxn ang="0">
                <a:pos x="2224" y="349"/>
              </a:cxn>
              <a:cxn ang="0">
                <a:pos x="2589" y="374"/>
              </a:cxn>
              <a:cxn ang="0">
                <a:pos x="2979" y="382"/>
              </a:cxn>
              <a:cxn ang="0">
                <a:pos x="3386" y="390"/>
              </a:cxn>
              <a:cxn ang="0">
                <a:pos x="3809" y="390"/>
              </a:cxn>
              <a:cxn ang="0">
                <a:pos x="4199" y="382"/>
              </a:cxn>
              <a:cxn ang="0">
                <a:pos x="5120" y="349"/>
              </a:cxn>
              <a:cxn ang="0">
                <a:pos x="5651" y="332"/>
              </a:cxn>
              <a:cxn ang="0">
                <a:pos x="6174" y="299"/>
              </a:cxn>
              <a:cxn ang="0">
                <a:pos x="6639" y="258"/>
              </a:cxn>
              <a:cxn ang="0">
                <a:pos x="6830" y="233"/>
              </a:cxn>
              <a:cxn ang="0">
                <a:pos x="6987" y="216"/>
              </a:cxn>
              <a:cxn ang="0">
                <a:pos x="7046" y="191"/>
              </a:cxn>
              <a:cxn ang="0">
                <a:pos x="7178" y="141"/>
              </a:cxn>
              <a:cxn ang="0">
                <a:pos x="7253" y="108"/>
              </a:cxn>
              <a:cxn ang="0">
                <a:pos x="7319" y="67"/>
              </a:cxn>
              <a:cxn ang="0">
                <a:pos x="7378" y="34"/>
              </a:cxn>
              <a:cxn ang="0">
                <a:pos x="7411" y="0"/>
              </a:cxn>
            </a:cxnLst>
            <a:rect l="0" t="0" r="0" b="0"/>
            <a:pathLst>
              <a:path w="7411" h="390">
                <a:moveTo>
                  <a:pt x="0" y="92"/>
                </a:moveTo>
                <a:lnTo>
                  <a:pt x="265" y="141"/>
                </a:lnTo>
                <a:lnTo>
                  <a:pt x="589" y="191"/>
                </a:lnTo>
                <a:lnTo>
                  <a:pt x="1029" y="249"/>
                </a:lnTo>
                <a:lnTo>
                  <a:pt x="1585" y="307"/>
                </a:lnTo>
                <a:lnTo>
                  <a:pt x="1883" y="332"/>
                </a:lnTo>
                <a:lnTo>
                  <a:pt x="2224" y="349"/>
                </a:lnTo>
                <a:lnTo>
                  <a:pt x="2589" y="374"/>
                </a:lnTo>
                <a:lnTo>
                  <a:pt x="2979" y="382"/>
                </a:lnTo>
                <a:lnTo>
                  <a:pt x="3386" y="390"/>
                </a:lnTo>
                <a:lnTo>
                  <a:pt x="3809" y="390"/>
                </a:lnTo>
                <a:lnTo>
                  <a:pt x="4199" y="382"/>
                </a:lnTo>
                <a:lnTo>
                  <a:pt x="5120" y="349"/>
                </a:lnTo>
                <a:lnTo>
                  <a:pt x="5651" y="332"/>
                </a:lnTo>
                <a:lnTo>
                  <a:pt x="6174" y="299"/>
                </a:lnTo>
                <a:lnTo>
                  <a:pt x="6639" y="258"/>
                </a:lnTo>
                <a:lnTo>
                  <a:pt x="6830" y="233"/>
                </a:lnTo>
                <a:lnTo>
                  <a:pt x="6987" y="216"/>
                </a:lnTo>
                <a:lnTo>
                  <a:pt x="7046" y="191"/>
                </a:lnTo>
                <a:lnTo>
                  <a:pt x="7178" y="141"/>
                </a:lnTo>
                <a:lnTo>
                  <a:pt x="7253" y="108"/>
                </a:lnTo>
                <a:lnTo>
                  <a:pt x="7319" y="67"/>
                </a:lnTo>
                <a:lnTo>
                  <a:pt x="7378" y="34"/>
                </a:lnTo>
                <a:lnTo>
                  <a:pt x="7411" y="0"/>
                </a:lnTo>
              </a:path>
            </a:pathLst>
          </a:custGeom>
          <a:noFill/>
          <a:ln w="952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nvGrpSpPr>
          <p:cNvPr id="2" name="グループ化 1"/>
          <p:cNvGrpSpPr/>
          <p:nvPr/>
        </p:nvGrpSpPr>
        <p:grpSpPr>
          <a:xfrm>
            <a:off x="7530771" y="3871494"/>
            <a:ext cx="1541824" cy="1424221"/>
            <a:chOff x="7286645" y="3871493"/>
            <a:chExt cx="1541824" cy="1424221"/>
          </a:xfrm>
          <a:gradFill>
            <a:gsLst>
              <a:gs pos="0">
                <a:schemeClr val="accent1">
                  <a:alpha val="20000"/>
                </a:schemeClr>
              </a:gs>
              <a:gs pos="100000">
                <a:schemeClr val="accent1"/>
              </a:gs>
            </a:gsLst>
            <a:lin ang="5400000" scaled="1"/>
          </a:gradFill>
        </p:grpSpPr>
        <p:sp>
          <p:nvSpPr>
            <p:cNvPr id="18" name="フリーフォーム 17"/>
            <p:cNvSpPr>
              <a:spLocks/>
            </p:cNvSpPr>
            <p:nvPr/>
          </p:nvSpPr>
          <p:spPr bwMode="auto">
            <a:xfrm>
              <a:off x="7286645" y="3890348"/>
              <a:ext cx="908413" cy="891012"/>
            </a:xfrm>
            <a:custGeom>
              <a:avLst/>
              <a:gdLst>
                <a:gd name="T0" fmla="*/ 530225 w 507"/>
                <a:gd name="T1" fmla="*/ 0 h 501"/>
                <a:gd name="T2" fmla="*/ 692150 w 507"/>
                <a:gd name="T3" fmla="*/ 0 h 501"/>
                <a:gd name="T4" fmla="*/ 758825 w 507"/>
                <a:gd name="T5" fmla="*/ 0 h 501"/>
                <a:gd name="T6" fmla="*/ 804863 w 507"/>
                <a:gd name="T7" fmla="*/ 20638 h 501"/>
                <a:gd name="T8" fmla="*/ 804863 w 507"/>
                <a:gd name="T9" fmla="*/ 33338 h 501"/>
                <a:gd name="T10" fmla="*/ 738188 w 507"/>
                <a:gd name="T11" fmla="*/ 11113 h 501"/>
                <a:gd name="T12" fmla="*/ 701675 w 507"/>
                <a:gd name="T13" fmla="*/ 0 h 501"/>
                <a:gd name="T14" fmla="*/ 655638 w 507"/>
                <a:gd name="T15" fmla="*/ 0 h 501"/>
                <a:gd name="T16" fmla="*/ 552450 w 507"/>
                <a:gd name="T17" fmla="*/ 33338 h 501"/>
                <a:gd name="T18" fmla="*/ 460375 w 507"/>
                <a:gd name="T19" fmla="*/ 79375 h 501"/>
                <a:gd name="T20" fmla="*/ 414338 w 507"/>
                <a:gd name="T21" fmla="*/ 115888 h 501"/>
                <a:gd name="T22" fmla="*/ 493713 w 507"/>
                <a:gd name="T23" fmla="*/ 79375 h 501"/>
                <a:gd name="T24" fmla="*/ 542925 w 507"/>
                <a:gd name="T25" fmla="*/ 66675 h 501"/>
                <a:gd name="T26" fmla="*/ 563563 w 507"/>
                <a:gd name="T27" fmla="*/ 66675 h 501"/>
                <a:gd name="T28" fmla="*/ 460375 w 507"/>
                <a:gd name="T29" fmla="*/ 115888 h 501"/>
                <a:gd name="T30" fmla="*/ 403225 w 507"/>
                <a:gd name="T31" fmla="*/ 160338 h 501"/>
                <a:gd name="T32" fmla="*/ 334963 w 507"/>
                <a:gd name="T33" fmla="*/ 206375 h 501"/>
                <a:gd name="T34" fmla="*/ 277813 w 507"/>
                <a:gd name="T35" fmla="*/ 252413 h 501"/>
                <a:gd name="T36" fmla="*/ 219075 w 507"/>
                <a:gd name="T37" fmla="*/ 309563 h 501"/>
                <a:gd name="T38" fmla="*/ 182563 w 507"/>
                <a:gd name="T39" fmla="*/ 355600 h 501"/>
                <a:gd name="T40" fmla="*/ 161925 w 507"/>
                <a:gd name="T41" fmla="*/ 425450 h 501"/>
                <a:gd name="T42" fmla="*/ 138113 w 507"/>
                <a:gd name="T43" fmla="*/ 550863 h 501"/>
                <a:gd name="T44" fmla="*/ 128588 w 507"/>
                <a:gd name="T45" fmla="*/ 769938 h 501"/>
                <a:gd name="T46" fmla="*/ 115888 w 507"/>
                <a:gd name="T47" fmla="*/ 633413 h 501"/>
                <a:gd name="T48" fmla="*/ 103188 w 507"/>
                <a:gd name="T49" fmla="*/ 530225 h 501"/>
                <a:gd name="T50" fmla="*/ 92075 w 507"/>
                <a:gd name="T51" fmla="*/ 493713 h 501"/>
                <a:gd name="T52" fmla="*/ 69850 w 507"/>
                <a:gd name="T53" fmla="*/ 541338 h 501"/>
                <a:gd name="T54" fmla="*/ 58738 w 507"/>
                <a:gd name="T55" fmla="*/ 608013 h 501"/>
                <a:gd name="T56" fmla="*/ 46038 w 507"/>
                <a:gd name="T57" fmla="*/ 795338 h 501"/>
                <a:gd name="T58" fmla="*/ 33338 w 507"/>
                <a:gd name="T59" fmla="*/ 679450 h 501"/>
                <a:gd name="T60" fmla="*/ 25400 w 507"/>
                <a:gd name="T61" fmla="*/ 620713 h 501"/>
                <a:gd name="T62" fmla="*/ 12700 w 507"/>
                <a:gd name="T63" fmla="*/ 633413 h 501"/>
                <a:gd name="T64" fmla="*/ 0 w 507"/>
                <a:gd name="T65" fmla="*/ 646113 h 501"/>
                <a:gd name="T66" fmla="*/ 0 w 507"/>
                <a:gd name="T67" fmla="*/ 574675 h 501"/>
                <a:gd name="T68" fmla="*/ 12700 w 507"/>
                <a:gd name="T69" fmla="*/ 517525 h 501"/>
                <a:gd name="T70" fmla="*/ 25400 w 507"/>
                <a:gd name="T71" fmla="*/ 458788 h 501"/>
                <a:gd name="T72" fmla="*/ 82550 w 507"/>
                <a:gd name="T73" fmla="*/ 331788 h 501"/>
                <a:gd name="T74" fmla="*/ 149225 w 507"/>
                <a:gd name="T75" fmla="*/ 219075 h 501"/>
                <a:gd name="T76" fmla="*/ 231775 w 507"/>
                <a:gd name="T77" fmla="*/ 123825 h 501"/>
                <a:gd name="T78" fmla="*/ 311150 w 507"/>
                <a:gd name="T79" fmla="*/ 57150 h 501"/>
                <a:gd name="T80" fmla="*/ 403225 w 507"/>
                <a:gd name="T81" fmla="*/ 20638 h 501"/>
                <a:gd name="T82" fmla="*/ 519113 w 507"/>
                <a:gd name="T83" fmla="*/ 0 h 501"/>
                <a:gd name="T84" fmla="*/ 530225 w 507"/>
                <a:gd name="T85" fmla="*/ 0 h 501"/>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w 507"/>
                <a:gd name="T130" fmla="*/ 0 h 501"/>
                <a:gd name="T131" fmla="*/ 0 w 507"/>
                <a:gd name="T132" fmla="*/ 0 h 50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507" h="501">
                  <a:moveTo>
                    <a:pt x="334" y="0"/>
                  </a:moveTo>
                  <a:lnTo>
                    <a:pt x="436" y="0"/>
                  </a:lnTo>
                  <a:lnTo>
                    <a:pt x="478" y="0"/>
                  </a:lnTo>
                  <a:lnTo>
                    <a:pt x="507" y="13"/>
                  </a:lnTo>
                  <a:lnTo>
                    <a:pt x="507" y="21"/>
                  </a:lnTo>
                  <a:lnTo>
                    <a:pt x="465" y="7"/>
                  </a:lnTo>
                  <a:lnTo>
                    <a:pt x="442" y="0"/>
                  </a:lnTo>
                  <a:lnTo>
                    <a:pt x="413" y="0"/>
                  </a:lnTo>
                  <a:lnTo>
                    <a:pt x="348" y="21"/>
                  </a:lnTo>
                  <a:lnTo>
                    <a:pt x="290" y="50"/>
                  </a:lnTo>
                  <a:lnTo>
                    <a:pt x="261" y="73"/>
                  </a:lnTo>
                  <a:lnTo>
                    <a:pt x="311" y="50"/>
                  </a:lnTo>
                  <a:lnTo>
                    <a:pt x="342" y="42"/>
                  </a:lnTo>
                  <a:lnTo>
                    <a:pt x="355" y="42"/>
                  </a:lnTo>
                  <a:lnTo>
                    <a:pt x="290" y="73"/>
                  </a:lnTo>
                  <a:lnTo>
                    <a:pt x="254" y="101"/>
                  </a:lnTo>
                  <a:lnTo>
                    <a:pt x="211" y="130"/>
                  </a:lnTo>
                  <a:lnTo>
                    <a:pt x="175" y="159"/>
                  </a:lnTo>
                  <a:lnTo>
                    <a:pt x="138" y="195"/>
                  </a:lnTo>
                  <a:lnTo>
                    <a:pt x="115" y="224"/>
                  </a:lnTo>
                  <a:lnTo>
                    <a:pt x="102" y="268"/>
                  </a:lnTo>
                  <a:lnTo>
                    <a:pt x="87" y="347"/>
                  </a:lnTo>
                  <a:lnTo>
                    <a:pt x="81" y="485"/>
                  </a:lnTo>
                  <a:lnTo>
                    <a:pt x="73" y="399"/>
                  </a:lnTo>
                  <a:lnTo>
                    <a:pt x="65" y="334"/>
                  </a:lnTo>
                  <a:lnTo>
                    <a:pt x="58" y="311"/>
                  </a:lnTo>
                  <a:lnTo>
                    <a:pt x="44" y="341"/>
                  </a:lnTo>
                  <a:lnTo>
                    <a:pt x="37" y="383"/>
                  </a:lnTo>
                  <a:lnTo>
                    <a:pt x="29" y="501"/>
                  </a:lnTo>
                  <a:lnTo>
                    <a:pt x="21" y="428"/>
                  </a:lnTo>
                  <a:lnTo>
                    <a:pt x="16" y="391"/>
                  </a:lnTo>
                  <a:lnTo>
                    <a:pt x="8" y="399"/>
                  </a:lnTo>
                  <a:lnTo>
                    <a:pt x="0" y="407"/>
                  </a:lnTo>
                  <a:lnTo>
                    <a:pt x="0" y="362"/>
                  </a:lnTo>
                  <a:lnTo>
                    <a:pt x="8" y="326"/>
                  </a:lnTo>
                  <a:lnTo>
                    <a:pt x="16" y="289"/>
                  </a:lnTo>
                  <a:lnTo>
                    <a:pt x="52" y="209"/>
                  </a:lnTo>
                  <a:lnTo>
                    <a:pt x="94" y="138"/>
                  </a:lnTo>
                  <a:lnTo>
                    <a:pt x="146" y="78"/>
                  </a:lnTo>
                  <a:lnTo>
                    <a:pt x="196" y="36"/>
                  </a:lnTo>
                  <a:lnTo>
                    <a:pt x="254" y="13"/>
                  </a:lnTo>
                  <a:lnTo>
                    <a:pt x="327" y="0"/>
                  </a:lnTo>
                  <a:lnTo>
                    <a:pt x="334" y="0"/>
                  </a:lnTo>
                  <a:close/>
                </a:path>
              </a:pathLst>
            </a:custGeom>
            <a:grp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19" name="フリーフォーム 18"/>
            <p:cNvSpPr>
              <a:spLocks/>
            </p:cNvSpPr>
            <p:nvPr/>
          </p:nvSpPr>
          <p:spPr bwMode="auto">
            <a:xfrm>
              <a:off x="7421610" y="3871493"/>
              <a:ext cx="1406859" cy="1424221"/>
            </a:xfrm>
            <a:custGeom>
              <a:avLst/>
              <a:gdLst>
                <a:gd name="T0" fmla="*/ 1276350 w 804"/>
                <a:gd name="T1" fmla="*/ 795338 h 820"/>
                <a:gd name="T2" fmla="*/ 1209675 w 804"/>
                <a:gd name="T3" fmla="*/ 449263 h 820"/>
                <a:gd name="T4" fmla="*/ 1003300 w 804"/>
                <a:gd name="T5" fmla="*/ 149225 h 820"/>
                <a:gd name="T6" fmla="*/ 828675 w 804"/>
                <a:gd name="T7" fmla="*/ 46038 h 820"/>
                <a:gd name="T8" fmla="*/ 1003300 w 804"/>
                <a:gd name="T9" fmla="*/ 241300 h 820"/>
                <a:gd name="T10" fmla="*/ 758825 w 804"/>
                <a:gd name="T11" fmla="*/ 92075 h 820"/>
                <a:gd name="T12" fmla="*/ 506413 w 804"/>
                <a:gd name="T13" fmla="*/ 46038 h 820"/>
                <a:gd name="T14" fmla="*/ 401638 w 804"/>
                <a:gd name="T15" fmla="*/ 79375 h 820"/>
                <a:gd name="T16" fmla="*/ 149225 w 804"/>
                <a:gd name="T17" fmla="*/ 220663 h 820"/>
                <a:gd name="T18" fmla="*/ 33338 w 804"/>
                <a:gd name="T19" fmla="*/ 427038 h 820"/>
                <a:gd name="T20" fmla="*/ 33338 w 804"/>
                <a:gd name="T21" fmla="*/ 817563 h 820"/>
                <a:gd name="T22" fmla="*/ 241300 w 804"/>
                <a:gd name="T23" fmla="*/ 1119188 h 820"/>
                <a:gd name="T24" fmla="*/ 206375 w 804"/>
                <a:gd name="T25" fmla="*/ 1165225 h 820"/>
                <a:gd name="T26" fmla="*/ 473075 w 804"/>
                <a:gd name="T27" fmla="*/ 1243013 h 820"/>
                <a:gd name="T28" fmla="*/ 642938 w 804"/>
                <a:gd name="T29" fmla="*/ 1255713 h 820"/>
                <a:gd name="T30" fmla="*/ 252413 w 804"/>
                <a:gd name="T31" fmla="*/ 1268413 h 820"/>
                <a:gd name="T32" fmla="*/ 539750 w 804"/>
                <a:gd name="T33" fmla="*/ 1301750 h 820"/>
                <a:gd name="T34" fmla="*/ 841375 w 804"/>
                <a:gd name="T35" fmla="*/ 1255713 h 820"/>
                <a:gd name="T36" fmla="*/ 1047750 w 804"/>
                <a:gd name="T37" fmla="*/ 1139825 h 820"/>
                <a:gd name="T38" fmla="*/ 1160463 w 804"/>
                <a:gd name="T39" fmla="*/ 977900 h 820"/>
                <a:gd name="T40" fmla="*/ 1160463 w 804"/>
                <a:gd name="T41" fmla="*/ 795338 h 820"/>
                <a:gd name="T42" fmla="*/ 1173163 w 804"/>
                <a:gd name="T43" fmla="*/ 725488 h 820"/>
                <a:gd name="T44" fmla="*/ 1219200 w 804"/>
                <a:gd name="T45" fmla="*/ 784225 h 820"/>
                <a:gd name="T46" fmla="*/ 1160463 w 804"/>
                <a:gd name="T47" fmla="*/ 635000 h 820"/>
                <a:gd name="T48" fmla="*/ 1209675 w 804"/>
                <a:gd name="T49" fmla="*/ 646113 h 820"/>
                <a:gd name="T50" fmla="*/ 1255713 w 804"/>
                <a:gd name="T51" fmla="*/ 795338 h 820"/>
                <a:gd name="T52" fmla="*/ 1231900 w 804"/>
                <a:gd name="T53" fmla="*/ 1003300 h 820"/>
                <a:gd name="T54" fmla="*/ 815975 w 804"/>
                <a:gd name="T55" fmla="*/ 887413 h 820"/>
                <a:gd name="T56" fmla="*/ 633413 w 804"/>
                <a:gd name="T57" fmla="*/ 1016000 h 820"/>
                <a:gd name="T58" fmla="*/ 344488 w 804"/>
                <a:gd name="T59" fmla="*/ 920750 h 820"/>
                <a:gd name="T60" fmla="*/ 219075 w 804"/>
                <a:gd name="T61" fmla="*/ 738188 h 820"/>
                <a:gd name="T62" fmla="*/ 206375 w 804"/>
                <a:gd name="T63" fmla="*/ 530225 h 820"/>
                <a:gd name="T64" fmla="*/ 265113 w 804"/>
                <a:gd name="T65" fmla="*/ 381000 h 820"/>
                <a:gd name="T66" fmla="*/ 473075 w 804"/>
                <a:gd name="T67" fmla="*/ 254000 h 820"/>
                <a:gd name="T68" fmla="*/ 311150 w 804"/>
                <a:gd name="T69" fmla="*/ 311150 h 820"/>
                <a:gd name="T70" fmla="*/ 182563 w 804"/>
                <a:gd name="T71" fmla="*/ 439738 h 820"/>
                <a:gd name="T72" fmla="*/ 252413 w 804"/>
                <a:gd name="T73" fmla="*/ 300038 h 820"/>
                <a:gd name="T74" fmla="*/ 434975 w 804"/>
                <a:gd name="T75" fmla="*/ 195263 h 820"/>
                <a:gd name="T76" fmla="*/ 587375 w 804"/>
                <a:gd name="T77" fmla="*/ 149225 h 820"/>
                <a:gd name="T78" fmla="*/ 493713 w 804"/>
                <a:gd name="T79" fmla="*/ 115888 h 820"/>
                <a:gd name="T80" fmla="*/ 655638 w 804"/>
                <a:gd name="T81" fmla="*/ 104775 h 820"/>
                <a:gd name="T82" fmla="*/ 758825 w 804"/>
                <a:gd name="T83" fmla="*/ 231775 h 820"/>
                <a:gd name="T84" fmla="*/ 804863 w 804"/>
                <a:gd name="T85" fmla="*/ 287338 h 820"/>
                <a:gd name="T86" fmla="*/ 758825 w 804"/>
                <a:gd name="T87" fmla="*/ 381000 h 820"/>
                <a:gd name="T88" fmla="*/ 815975 w 804"/>
                <a:gd name="T89" fmla="*/ 403225 h 820"/>
                <a:gd name="T90" fmla="*/ 862013 w 804"/>
                <a:gd name="T91" fmla="*/ 427038 h 820"/>
                <a:gd name="T92" fmla="*/ 898525 w 804"/>
                <a:gd name="T93" fmla="*/ 601663 h 820"/>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w 804"/>
                <a:gd name="T142" fmla="*/ 0 h 820"/>
                <a:gd name="T143" fmla="*/ 0 w 804"/>
                <a:gd name="T144" fmla="*/ 0 h 82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804" h="820">
                  <a:moveTo>
                    <a:pt x="776" y="632"/>
                  </a:moveTo>
                  <a:lnTo>
                    <a:pt x="797" y="559"/>
                  </a:lnTo>
                  <a:lnTo>
                    <a:pt x="804" y="501"/>
                  </a:lnTo>
                  <a:lnTo>
                    <a:pt x="804" y="444"/>
                  </a:lnTo>
                  <a:lnTo>
                    <a:pt x="791" y="379"/>
                  </a:lnTo>
                  <a:lnTo>
                    <a:pt x="762" y="283"/>
                  </a:lnTo>
                  <a:lnTo>
                    <a:pt x="710" y="204"/>
                  </a:lnTo>
                  <a:lnTo>
                    <a:pt x="660" y="123"/>
                  </a:lnTo>
                  <a:lnTo>
                    <a:pt x="632" y="94"/>
                  </a:lnTo>
                  <a:lnTo>
                    <a:pt x="595" y="66"/>
                  </a:lnTo>
                  <a:lnTo>
                    <a:pt x="559" y="50"/>
                  </a:lnTo>
                  <a:lnTo>
                    <a:pt x="522" y="29"/>
                  </a:lnTo>
                  <a:lnTo>
                    <a:pt x="442" y="0"/>
                  </a:lnTo>
                  <a:lnTo>
                    <a:pt x="543" y="73"/>
                  </a:lnTo>
                  <a:lnTo>
                    <a:pt x="632" y="152"/>
                  </a:lnTo>
                  <a:lnTo>
                    <a:pt x="551" y="102"/>
                  </a:lnTo>
                  <a:lnTo>
                    <a:pt x="478" y="50"/>
                  </a:lnTo>
                  <a:lnTo>
                    <a:pt x="478" y="58"/>
                  </a:lnTo>
                  <a:lnTo>
                    <a:pt x="478" y="73"/>
                  </a:lnTo>
                  <a:lnTo>
                    <a:pt x="376" y="45"/>
                  </a:lnTo>
                  <a:lnTo>
                    <a:pt x="319" y="29"/>
                  </a:lnTo>
                  <a:lnTo>
                    <a:pt x="246" y="29"/>
                  </a:lnTo>
                  <a:lnTo>
                    <a:pt x="246" y="45"/>
                  </a:lnTo>
                  <a:lnTo>
                    <a:pt x="253" y="50"/>
                  </a:lnTo>
                  <a:lnTo>
                    <a:pt x="188" y="81"/>
                  </a:lnTo>
                  <a:lnTo>
                    <a:pt x="138" y="102"/>
                  </a:lnTo>
                  <a:lnTo>
                    <a:pt x="94" y="139"/>
                  </a:lnTo>
                  <a:lnTo>
                    <a:pt x="58" y="189"/>
                  </a:lnTo>
                  <a:lnTo>
                    <a:pt x="36" y="233"/>
                  </a:lnTo>
                  <a:lnTo>
                    <a:pt x="21" y="269"/>
                  </a:lnTo>
                  <a:lnTo>
                    <a:pt x="0" y="348"/>
                  </a:lnTo>
                  <a:lnTo>
                    <a:pt x="0" y="436"/>
                  </a:lnTo>
                  <a:lnTo>
                    <a:pt x="21" y="515"/>
                  </a:lnTo>
                  <a:lnTo>
                    <a:pt x="50" y="588"/>
                  </a:lnTo>
                  <a:lnTo>
                    <a:pt x="102" y="653"/>
                  </a:lnTo>
                  <a:lnTo>
                    <a:pt x="152" y="705"/>
                  </a:lnTo>
                  <a:lnTo>
                    <a:pt x="217" y="741"/>
                  </a:lnTo>
                  <a:lnTo>
                    <a:pt x="180" y="741"/>
                  </a:lnTo>
                  <a:lnTo>
                    <a:pt x="130" y="734"/>
                  </a:lnTo>
                  <a:lnTo>
                    <a:pt x="175" y="755"/>
                  </a:lnTo>
                  <a:lnTo>
                    <a:pt x="217" y="770"/>
                  </a:lnTo>
                  <a:lnTo>
                    <a:pt x="298" y="783"/>
                  </a:lnTo>
                  <a:lnTo>
                    <a:pt x="370" y="783"/>
                  </a:lnTo>
                  <a:lnTo>
                    <a:pt x="457" y="770"/>
                  </a:lnTo>
                  <a:lnTo>
                    <a:pt x="405" y="791"/>
                  </a:lnTo>
                  <a:lnTo>
                    <a:pt x="355" y="806"/>
                  </a:lnTo>
                  <a:lnTo>
                    <a:pt x="274" y="806"/>
                  </a:lnTo>
                  <a:lnTo>
                    <a:pt x="159" y="799"/>
                  </a:lnTo>
                  <a:lnTo>
                    <a:pt x="196" y="814"/>
                  </a:lnTo>
                  <a:lnTo>
                    <a:pt x="240" y="820"/>
                  </a:lnTo>
                  <a:lnTo>
                    <a:pt x="340" y="820"/>
                  </a:lnTo>
                  <a:lnTo>
                    <a:pt x="405" y="820"/>
                  </a:lnTo>
                  <a:lnTo>
                    <a:pt x="470" y="806"/>
                  </a:lnTo>
                  <a:lnTo>
                    <a:pt x="530" y="791"/>
                  </a:lnTo>
                  <a:lnTo>
                    <a:pt x="572" y="770"/>
                  </a:lnTo>
                  <a:lnTo>
                    <a:pt x="624" y="755"/>
                  </a:lnTo>
                  <a:lnTo>
                    <a:pt x="660" y="718"/>
                  </a:lnTo>
                  <a:lnTo>
                    <a:pt x="697" y="682"/>
                  </a:lnTo>
                  <a:lnTo>
                    <a:pt x="726" y="640"/>
                  </a:lnTo>
                  <a:lnTo>
                    <a:pt x="731" y="616"/>
                  </a:lnTo>
                  <a:lnTo>
                    <a:pt x="739" y="574"/>
                  </a:lnTo>
                  <a:lnTo>
                    <a:pt x="739" y="522"/>
                  </a:lnTo>
                  <a:lnTo>
                    <a:pt x="731" y="501"/>
                  </a:lnTo>
                  <a:lnTo>
                    <a:pt x="726" y="480"/>
                  </a:lnTo>
                  <a:lnTo>
                    <a:pt x="726" y="450"/>
                  </a:lnTo>
                  <a:lnTo>
                    <a:pt x="739" y="457"/>
                  </a:lnTo>
                  <a:lnTo>
                    <a:pt x="747" y="465"/>
                  </a:lnTo>
                  <a:lnTo>
                    <a:pt x="762" y="538"/>
                  </a:lnTo>
                  <a:lnTo>
                    <a:pt x="768" y="494"/>
                  </a:lnTo>
                  <a:lnTo>
                    <a:pt x="762" y="450"/>
                  </a:lnTo>
                  <a:lnTo>
                    <a:pt x="747" y="421"/>
                  </a:lnTo>
                  <a:lnTo>
                    <a:pt x="731" y="400"/>
                  </a:lnTo>
                  <a:lnTo>
                    <a:pt x="731" y="392"/>
                  </a:lnTo>
                  <a:lnTo>
                    <a:pt x="739" y="400"/>
                  </a:lnTo>
                  <a:lnTo>
                    <a:pt x="762" y="407"/>
                  </a:lnTo>
                  <a:lnTo>
                    <a:pt x="768" y="421"/>
                  </a:lnTo>
                  <a:lnTo>
                    <a:pt x="783" y="457"/>
                  </a:lnTo>
                  <a:lnTo>
                    <a:pt x="791" y="501"/>
                  </a:lnTo>
                  <a:lnTo>
                    <a:pt x="783" y="545"/>
                  </a:lnTo>
                  <a:lnTo>
                    <a:pt x="783" y="632"/>
                  </a:lnTo>
                  <a:lnTo>
                    <a:pt x="776" y="632"/>
                  </a:lnTo>
                  <a:lnTo>
                    <a:pt x="559" y="421"/>
                  </a:lnTo>
                  <a:lnTo>
                    <a:pt x="543" y="501"/>
                  </a:lnTo>
                  <a:lnTo>
                    <a:pt x="514" y="559"/>
                  </a:lnTo>
                  <a:lnTo>
                    <a:pt x="501" y="580"/>
                  </a:lnTo>
                  <a:lnTo>
                    <a:pt x="470" y="603"/>
                  </a:lnTo>
                  <a:lnTo>
                    <a:pt x="399" y="640"/>
                  </a:lnTo>
                  <a:lnTo>
                    <a:pt x="334" y="632"/>
                  </a:lnTo>
                  <a:lnTo>
                    <a:pt x="269" y="611"/>
                  </a:lnTo>
                  <a:lnTo>
                    <a:pt x="217" y="580"/>
                  </a:lnTo>
                  <a:lnTo>
                    <a:pt x="180" y="545"/>
                  </a:lnTo>
                  <a:lnTo>
                    <a:pt x="159" y="501"/>
                  </a:lnTo>
                  <a:lnTo>
                    <a:pt x="138" y="465"/>
                  </a:lnTo>
                  <a:lnTo>
                    <a:pt x="130" y="428"/>
                  </a:lnTo>
                  <a:lnTo>
                    <a:pt x="130" y="392"/>
                  </a:lnTo>
                  <a:lnTo>
                    <a:pt x="130" y="334"/>
                  </a:lnTo>
                  <a:lnTo>
                    <a:pt x="138" y="298"/>
                  </a:lnTo>
                  <a:lnTo>
                    <a:pt x="152" y="261"/>
                  </a:lnTo>
                  <a:lnTo>
                    <a:pt x="167" y="240"/>
                  </a:lnTo>
                  <a:lnTo>
                    <a:pt x="217" y="204"/>
                  </a:lnTo>
                  <a:lnTo>
                    <a:pt x="282" y="160"/>
                  </a:lnTo>
                  <a:lnTo>
                    <a:pt x="298" y="160"/>
                  </a:lnTo>
                  <a:lnTo>
                    <a:pt x="298" y="152"/>
                  </a:lnTo>
                  <a:lnTo>
                    <a:pt x="240" y="167"/>
                  </a:lnTo>
                  <a:lnTo>
                    <a:pt x="196" y="196"/>
                  </a:lnTo>
                  <a:lnTo>
                    <a:pt x="152" y="233"/>
                  </a:lnTo>
                  <a:lnTo>
                    <a:pt x="115" y="269"/>
                  </a:lnTo>
                  <a:lnTo>
                    <a:pt x="115" y="277"/>
                  </a:lnTo>
                  <a:lnTo>
                    <a:pt x="109" y="277"/>
                  </a:lnTo>
                  <a:lnTo>
                    <a:pt x="130" y="233"/>
                  </a:lnTo>
                  <a:lnTo>
                    <a:pt x="159" y="189"/>
                  </a:lnTo>
                  <a:lnTo>
                    <a:pt x="196" y="160"/>
                  </a:lnTo>
                  <a:lnTo>
                    <a:pt x="240" y="139"/>
                  </a:lnTo>
                  <a:lnTo>
                    <a:pt x="274" y="123"/>
                  </a:lnTo>
                  <a:lnTo>
                    <a:pt x="319" y="110"/>
                  </a:lnTo>
                  <a:lnTo>
                    <a:pt x="376" y="102"/>
                  </a:lnTo>
                  <a:lnTo>
                    <a:pt x="370" y="94"/>
                  </a:lnTo>
                  <a:lnTo>
                    <a:pt x="347" y="87"/>
                  </a:lnTo>
                  <a:lnTo>
                    <a:pt x="326" y="81"/>
                  </a:lnTo>
                  <a:lnTo>
                    <a:pt x="311" y="73"/>
                  </a:lnTo>
                  <a:lnTo>
                    <a:pt x="340" y="66"/>
                  </a:lnTo>
                  <a:lnTo>
                    <a:pt x="370" y="58"/>
                  </a:lnTo>
                  <a:lnTo>
                    <a:pt x="413" y="66"/>
                  </a:lnTo>
                  <a:lnTo>
                    <a:pt x="493" y="94"/>
                  </a:lnTo>
                  <a:lnTo>
                    <a:pt x="486" y="123"/>
                  </a:lnTo>
                  <a:lnTo>
                    <a:pt x="478" y="146"/>
                  </a:lnTo>
                  <a:lnTo>
                    <a:pt x="478" y="181"/>
                  </a:lnTo>
                  <a:lnTo>
                    <a:pt x="501" y="175"/>
                  </a:lnTo>
                  <a:lnTo>
                    <a:pt x="507" y="181"/>
                  </a:lnTo>
                  <a:lnTo>
                    <a:pt x="478" y="212"/>
                  </a:lnTo>
                  <a:lnTo>
                    <a:pt x="449" y="233"/>
                  </a:lnTo>
                  <a:lnTo>
                    <a:pt x="478" y="240"/>
                  </a:lnTo>
                  <a:lnTo>
                    <a:pt x="501" y="240"/>
                  </a:lnTo>
                  <a:lnTo>
                    <a:pt x="514" y="248"/>
                  </a:lnTo>
                  <a:lnTo>
                    <a:pt x="514" y="254"/>
                  </a:lnTo>
                  <a:lnTo>
                    <a:pt x="522" y="261"/>
                  </a:lnTo>
                  <a:lnTo>
                    <a:pt x="530" y="261"/>
                  </a:lnTo>
                  <a:lnTo>
                    <a:pt x="543" y="269"/>
                  </a:lnTo>
                  <a:lnTo>
                    <a:pt x="551" y="290"/>
                  </a:lnTo>
                  <a:lnTo>
                    <a:pt x="566" y="327"/>
                  </a:lnTo>
                  <a:lnTo>
                    <a:pt x="566" y="379"/>
                  </a:lnTo>
                  <a:lnTo>
                    <a:pt x="559" y="421"/>
                  </a:lnTo>
                  <a:lnTo>
                    <a:pt x="776" y="632"/>
                  </a:lnTo>
                  <a:close/>
                </a:path>
              </a:pathLst>
            </a:custGeom>
            <a:grp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20" name="フリーフォーム 19"/>
            <p:cNvSpPr>
              <a:spLocks/>
            </p:cNvSpPr>
            <p:nvPr/>
          </p:nvSpPr>
          <p:spPr bwMode="auto">
            <a:xfrm>
              <a:off x="7358082" y="4714884"/>
              <a:ext cx="251974" cy="453319"/>
            </a:xfrm>
            <a:custGeom>
              <a:avLst/>
              <a:gdLst>
                <a:gd name="T0" fmla="*/ 0 w 144"/>
                <a:gd name="T1" fmla="*/ 0 h 261"/>
                <a:gd name="T2" fmla="*/ 66675 w 144"/>
                <a:gd name="T3" fmla="*/ 149225 h 261"/>
                <a:gd name="T4" fmla="*/ 138113 w 144"/>
                <a:gd name="T5" fmla="*/ 274638 h 261"/>
                <a:gd name="T6" fmla="*/ 207963 w 144"/>
                <a:gd name="T7" fmla="*/ 357188 h 261"/>
                <a:gd name="T8" fmla="*/ 228600 w 144"/>
                <a:gd name="T9" fmla="*/ 414338 h 261"/>
                <a:gd name="T10" fmla="*/ 125413 w 144"/>
                <a:gd name="T11" fmla="*/ 331788 h 261"/>
                <a:gd name="T12" fmla="*/ 92075 w 144"/>
                <a:gd name="T13" fmla="*/ 274638 h 261"/>
                <a:gd name="T14" fmla="*/ 46038 w 144"/>
                <a:gd name="T15" fmla="*/ 195263 h 261"/>
                <a:gd name="T16" fmla="*/ 12700 w 144"/>
                <a:gd name="T17" fmla="*/ 103188 h 261"/>
                <a:gd name="T18" fmla="*/ 12700 w 144"/>
                <a:gd name="T19" fmla="*/ 0 h 261"/>
                <a:gd name="T20" fmla="*/ 0 w 144"/>
                <a:gd name="T21" fmla="*/ 0 h 261"/>
                <a:gd name="T22" fmla="*/ 0 1 256"/>
                <a:gd name="T23" fmla="*/ 0 1 256"/>
                <a:gd name="T24" fmla="*/ 0 1 256"/>
                <a:gd name="T25" fmla="*/ 0 1 256"/>
                <a:gd name="T26" fmla="*/ 0 1 256"/>
                <a:gd name="T27" fmla="*/ 0 1 256"/>
                <a:gd name="T28" fmla="*/ 0 1 256"/>
                <a:gd name="T29" fmla="*/ 0 1 256"/>
                <a:gd name="T30" fmla="*/ 0 1 256"/>
                <a:gd name="T31" fmla="*/ 0 1 256"/>
                <a:gd name="T32" fmla="*/ 0 1 256"/>
                <a:gd name="T33" fmla="*/ 0 w 144"/>
                <a:gd name="T34" fmla="*/ 0 h 261"/>
                <a:gd name="T35" fmla="*/ 0 w 144"/>
                <a:gd name="T36" fmla="*/ 0 h 26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44" h="261">
                  <a:moveTo>
                    <a:pt x="0" y="0"/>
                  </a:moveTo>
                  <a:lnTo>
                    <a:pt x="42" y="94"/>
                  </a:lnTo>
                  <a:lnTo>
                    <a:pt x="87" y="173"/>
                  </a:lnTo>
                  <a:lnTo>
                    <a:pt x="131" y="225"/>
                  </a:lnTo>
                  <a:lnTo>
                    <a:pt x="144" y="261"/>
                  </a:lnTo>
                  <a:lnTo>
                    <a:pt x="79" y="209"/>
                  </a:lnTo>
                  <a:lnTo>
                    <a:pt x="58" y="173"/>
                  </a:lnTo>
                  <a:lnTo>
                    <a:pt x="29" y="123"/>
                  </a:lnTo>
                  <a:lnTo>
                    <a:pt x="8" y="65"/>
                  </a:lnTo>
                  <a:lnTo>
                    <a:pt x="8" y="0"/>
                  </a:lnTo>
                  <a:lnTo>
                    <a:pt x="0" y="0"/>
                  </a:lnTo>
                  <a:close/>
                </a:path>
              </a:pathLst>
            </a:custGeom>
            <a:grp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grpSp>
    </p:spTree>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428604"/>
            <a:ext cx="8229600" cy="1143000"/>
          </a:xfrm>
        </p:spPr>
        <p:txBody>
          <a:bodyPr/>
          <a:lstStyle/>
          <a:p>
            <a:r>
              <a:rPr kumimoji="0" lang="ja-JP" altLang="en-US" smtClean="0"/>
              <a:t>マスター タイトルの書式設定</a:t>
            </a:r>
            <a:endParaRPr kumimoji="0" lang="en-US"/>
          </a:p>
        </p:txBody>
      </p:sp>
      <p:sp>
        <p:nvSpPr>
          <p:cNvPr id="3" name="コンテンツ プレースホルダー 2"/>
          <p:cNvSpPr>
            <a:spLocks noGrp="1"/>
          </p:cNvSpPr>
          <p:nvPr>
            <p:ph idx="1"/>
          </p:nvPr>
        </p:nvSpPr>
        <p:spPr>
          <a:xfrm>
            <a:off x="428596" y="1614477"/>
            <a:ext cx="8229600" cy="4687200"/>
          </a:xfrm>
        </p:spPr>
        <p:txBody>
          <a:body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a:xfrm>
            <a:off x="0" y="0"/>
            <a:ext cx="2133600" cy="360000"/>
          </a:xfrm>
        </p:spPr>
        <p:txBody>
          <a:bodyPr/>
          <a:lstStyle/>
          <a:p>
            <a:fld id="{709B1C2A-F7F5-4FBE-99BE-D0BCD396479A}" type="datetimeFigureOut">
              <a:rPr kumimoji="1" lang="ja-JP" altLang="en-US" smtClean="0"/>
              <a:pPr/>
              <a:t>2011/7/6</a:t>
            </a:fld>
            <a:endParaRPr kumimoji="1" lang="ja-JP" altLang="en-US"/>
          </a:p>
        </p:txBody>
      </p:sp>
      <p:sp>
        <p:nvSpPr>
          <p:cNvPr id="5" name="フッター プレースホルダー 4"/>
          <p:cNvSpPr>
            <a:spLocks noGrp="1"/>
          </p:cNvSpPr>
          <p:nvPr>
            <p:ph type="ftr" sz="quarter" idx="11"/>
          </p:nvPr>
        </p:nvSpPr>
        <p:spPr>
          <a:xfrm>
            <a:off x="2199599" y="0"/>
            <a:ext cx="4500000" cy="360000"/>
          </a:xfrm>
        </p:spPr>
        <p:txBody>
          <a:bodyPr/>
          <a:lstStyle/>
          <a:p>
            <a:endParaRPr kumimoji="1" lang="ja-JP" altLang="en-US"/>
          </a:p>
        </p:txBody>
      </p:sp>
      <p:sp>
        <p:nvSpPr>
          <p:cNvPr id="6" name="スライド番号プレースホルダー 5"/>
          <p:cNvSpPr>
            <a:spLocks noGrp="1"/>
          </p:cNvSpPr>
          <p:nvPr>
            <p:ph type="sldNum" sz="quarter" idx="12"/>
          </p:nvPr>
        </p:nvSpPr>
        <p:spPr>
          <a:xfrm>
            <a:off x="7714800" y="0"/>
            <a:ext cx="1429200" cy="360000"/>
          </a:xfrm>
        </p:spPr>
        <p:txBody>
          <a:bodyPr/>
          <a:lstStyle>
            <a:lvl1pPr algn="ctr">
              <a:defRPr/>
            </a:lvl1pPr>
          </a:lstStyle>
          <a:p>
            <a:fld id="{8E049411-8B95-4613-8A04-413732D571D1}" type="slidenum">
              <a:rPr kumimoji="1" lang="ja-JP" altLang="en-US" smtClean="0"/>
              <a:pPr/>
              <a:t>‹#›</a:t>
            </a:fld>
            <a:endParaRPr kumimoji="1" lang="ja-JP"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3">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82544" y="2698741"/>
            <a:ext cx="7772400" cy="1362075"/>
          </a:xfrm>
        </p:spPr>
        <p:txBody>
          <a:bodyPr anchor="t"/>
          <a:lstStyle>
            <a:lvl1pPr algn="l">
              <a:defRPr sz="4000" b="1" cap="all"/>
            </a:lvl1pPr>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1"/>
          </p:nvPr>
        </p:nvSpPr>
        <p:spPr>
          <a:xfrm>
            <a:off x="482544" y="1176323"/>
            <a:ext cx="7772400" cy="1500187"/>
          </a:xfrm>
        </p:spPr>
        <p:txBody>
          <a:bodyPr anchor="b"/>
          <a:lstStyle>
            <a:lvl1pPr marL="0" indent="0">
              <a:buNone/>
              <a:defRPr sz="2000" baseline="0">
                <a:solidFill>
                  <a:schemeClr val="tx2"/>
                </a:solidFill>
              </a:defRPr>
            </a:lvl1pPr>
            <a:lvl2pPr marL="457200" indent="0">
              <a:buNone/>
              <a:defRPr sz="1800">
                <a:solidFill>
                  <a:schemeClr val="tx2"/>
                </a:solidFill>
              </a:defRPr>
            </a:lvl2pPr>
            <a:lvl3pPr marL="914400" indent="0">
              <a:buNone/>
              <a:defRPr sz="1600">
                <a:solidFill>
                  <a:schemeClr val="tx2"/>
                </a:solidFill>
              </a:defRPr>
            </a:lvl3pPr>
            <a:lvl4pPr marL="1371600" indent="0">
              <a:buNone/>
              <a:defRPr sz="1400">
                <a:solidFill>
                  <a:schemeClr val="tx2"/>
                </a:solidFill>
              </a:defRPr>
            </a:lvl4pPr>
            <a:lvl5pPr marL="1828800" indent="0">
              <a:buNone/>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a:xfrm>
            <a:off x="0" y="0"/>
            <a:ext cx="2133600" cy="360000"/>
          </a:xfrm>
        </p:spPr>
        <p:txBody>
          <a:bodyPr/>
          <a:lstStyle/>
          <a:p>
            <a:fld id="{709B1C2A-F7F5-4FBE-99BE-D0BCD396479A}" type="datetimeFigureOut">
              <a:rPr kumimoji="1" lang="ja-JP" altLang="en-US" smtClean="0"/>
              <a:pPr/>
              <a:t>2011/7/6</a:t>
            </a:fld>
            <a:endParaRPr kumimoji="1" lang="ja-JP" altLang="en-US"/>
          </a:p>
        </p:txBody>
      </p:sp>
      <p:sp>
        <p:nvSpPr>
          <p:cNvPr id="5" name="フッター プレースホルダー 4"/>
          <p:cNvSpPr>
            <a:spLocks noGrp="1"/>
          </p:cNvSpPr>
          <p:nvPr>
            <p:ph type="ftr" sz="quarter" idx="11"/>
          </p:nvPr>
        </p:nvSpPr>
        <p:spPr>
          <a:xfrm>
            <a:off x="2199600" y="0"/>
            <a:ext cx="4500000" cy="360000"/>
          </a:xfrm>
        </p:spPr>
        <p:txBody>
          <a:bodyPr/>
          <a:lstStyle/>
          <a:p>
            <a:endParaRPr kumimoji="1" lang="ja-JP" altLang="en-US"/>
          </a:p>
        </p:txBody>
      </p:sp>
      <p:sp>
        <p:nvSpPr>
          <p:cNvPr id="6" name="スライド番号プレースホルダー 5"/>
          <p:cNvSpPr>
            <a:spLocks noGrp="1"/>
          </p:cNvSpPr>
          <p:nvPr>
            <p:ph type="sldNum" sz="quarter" idx="12"/>
          </p:nvPr>
        </p:nvSpPr>
        <p:spPr>
          <a:xfrm>
            <a:off x="7714800" y="0"/>
            <a:ext cx="1429200" cy="360000"/>
          </a:xfrm>
        </p:spPr>
        <p:txBody>
          <a:bodyPr/>
          <a:lstStyle>
            <a:lvl1pPr algn="ctr">
              <a:defRPr/>
            </a:lvl1pPr>
          </a:lstStyle>
          <a:p>
            <a:fld id="{8E049411-8B95-4613-8A04-413732D571D1}" type="slidenum">
              <a:rPr kumimoji="1" lang="ja-JP" altLang="en-US" smtClean="0"/>
              <a:pPr/>
              <a:t>‹#›</a:t>
            </a:fld>
            <a:endParaRPr kumimoji="1" lang="ja-JP" altLang="en-US"/>
          </a:p>
        </p:txBody>
      </p:sp>
      <p:grpSp>
        <p:nvGrpSpPr>
          <p:cNvPr id="7" name="グループ化 6"/>
          <p:cNvGrpSpPr>
            <a:grpSpLocks/>
          </p:cNvGrpSpPr>
          <p:nvPr/>
        </p:nvGrpSpPr>
        <p:grpSpPr bwMode="auto">
          <a:xfrm>
            <a:off x="-16016" y="0"/>
            <a:ext cx="9144000" cy="6858024"/>
            <a:chOff x="-129" y="-42"/>
            <a:chExt cx="6177" cy="4355"/>
          </a:xfrm>
        </p:grpSpPr>
        <p:sp>
          <p:nvSpPr>
            <p:cNvPr id="24" name="フリーフォーム 23"/>
            <p:cNvSpPr>
              <a:spLocks/>
            </p:cNvSpPr>
            <p:nvPr/>
          </p:nvSpPr>
          <p:spPr bwMode="auto">
            <a:xfrm>
              <a:off x="-122" y="-42"/>
              <a:ext cx="5811" cy="4091"/>
            </a:xfrm>
            <a:custGeom>
              <a:avLst/>
              <a:gdLst/>
              <a:ahLst/>
              <a:cxnLst>
                <a:cxn ang="0">
                  <a:pos x="0" y="4069"/>
                </a:cxn>
                <a:cxn ang="0">
                  <a:pos x="161" y="4084"/>
                </a:cxn>
                <a:cxn ang="0">
                  <a:pos x="344" y="4084"/>
                </a:cxn>
                <a:cxn ang="0">
                  <a:pos x="593" y="4091"/>
                </a:cxn>
                <a:cxn ang="0">
                  <a:pos x="893" y="4084"/>
                </a:cxn>
                <a:cxn ang="0">
                  <a:pos x="1230" y="4069"/>
                </a:cxn>
                <a:cxn ang="0">
                  <a:pos x="1588" y="4033"/>
                </a:cxn>
                <a:cxn ang="0">
                  <a:pos x="1991" y="3996"/>
                </a:cxn>
                <a:cxn ang="0">
                  <a:pos x="2196" y="3959"/>
                </a:cxn>
                <a:cxn ang="0">
                  <a:pos x="2408" y="3923"/>
                </a:cxn>
                <a:cxn ang="0">
                  <a:pos x="2613" y="3879"/>
                </a:cxn>
                <a:cxn ang="0">
                  <a:pos x="2832" y="3828"/>
                </a:cxn>
                <a:cxn ang="0">
                  <a:pos x="3052" y="3776"/>
                </a:cxn>
                <a:cxn ang="0">
                  <a:pos x="3257" y="3718"/>
                </a:cxn>
                <a:cxn ang="0">
                  <a:pos x="3469" y="3645"/>
                </a:cxn>
                <a:cxn ang="0">
                  <a:pos x="3681" y="3572"/>
                </a:cxn>
                <a:cxn ang="0">
                  <a:pos x="3886" y="3484"/>
                </a:cxn>
                <a:cxn ang="0">
                  <a:pos x="4084" y="3381"/>
                </a:cxn>
                <a:cxn ang="0">
                  <a:pos x="4274" y="3279"/>
                </a:cxn>
                <a:cxn ang="0">
                  <a:pos x="4465" y="3169"/>
                </a:cxn>
                <a:cxn ang="0">
                  <a:pos x="4648" y="3037"/>
                </a:cxn>
                <a:cxn ang="0">
                  <a:pos x="4816" y="2898"/>
                </a:cxn>
                <a:cxn ang="0">
                  <a:pos x="4970" y="2759"/>
                </a:cxn>
                <a:cxn ang="0">
                  <a:pos x="5123" y="2591"/>
                </a:cxn>
                <a:cxn ang="0">
                  <a:pos x="5189" y="2510"/>
                </a:cxn>
                <a:cxn ang="0">
                  <a:pos x="5262" y="2415"/>
                </a:cxn>
                <a:cxn ang="0">
                  <a:pos x="5350" y="2269"/>
                </a:cxn>
                <a:cxn ang="0">
                  <a:pos x="5453" y="2093"/>
                </a:cxn>
                <a:cxn ang="0">
                  <a:pos x="5555" y="1873"/>
                </a:cxn>
                <a:cxn ang="0">
                  <a:pos x="5606" y="1756"/>
                </a:cxn>
                <a:cxn ang="0">
                  <a:pos x="5658" y="1625"/>
                </a:cxn>
                <a:cxn ang="0">
                  <a:pos x="5709" y="1485"/>
                </a:cxn>
                <a:cxn ang="0">
                  <a:pos x="5745" y="1332"/>
                </a:cxn>
                <a:cxn ang="0">
                  <a:pos x="5775" y="1207"/>
                </a:cxn>
                <a:cxn ang="0">
                  <a:pos x="5789" y="1068"/>
                </a:cxn>
                <a:cxn ang="0">
                  <a:pos x="5804" y="893"/>
                </a:cxn>
                <a:cxn ang="0">
                  <a:pos x="5811" y="790"/>
                </a:cxn>
                <a:cxn ang="0">
                  <a:pos x="5804" y="695"/>
                </a:cxn>
                <a:cxn ang="0">
                  <a:pos x="5797" y="578"/>
                </a:cxn>
                <a:cxn ang="0">
                  <a:pos x="5782" y="461"/>
                </a:cxn>
                <a:cxn ang="0">
                  <a:pos x="5760" y="344"/>
                </a:cxn>
                <a:cxn ang="0">
                  <a:pos x="5738" y="227"/>
                </a:cxn>
                <a:cxn ang="0">
                  <a:pos x="5694" y="109"/>
                </a:cxn>
                <a:cxn ang="0">
                  <a:pos x="5643" y="0"/>
                </a:cxn>
              </a:cxnLst>
              <a:rect l="0" t="0" r="0" b="0"/>
              <a:pathLst>
                <a:path w="5811" h="4091">
                  <a:moveTo>
                    <a:pt x="0" y="4069"/>
                  </a:moveTo>
                  <a:lnTo>
                    <a:pt x="161" y="4084"/>
                  </a:lnTo>
                  <a:lnTo>
                    <a:pt x="344" y="4084"/>
                  </a:lnTo>
                  <a:lnTo>
                    <a:pt x="593" y="4091"/>
                  </a:lnTo>
                  <a:lnTo>
                    <a:pt x="893" y="4084"/>
                  </a:lnTo>
                  <a:lnTo>
                    <a:pt x="1230" y="4069"/>
                  </a:lnTo>
                  <a:lnTo>
                    <a:pt x="1588" y="4033"/>
                  </a:lnTo>
                  <a:lnTo>
                    <a:pt x="1991" y="3996"/>
                  </a:lnTo>
                  <a:lnTo>
                    <a:pt x="2196" y="3959"/>
                  </a:lnTo>
                  <a:lnTo>
                    <a:pt x="2408" y="3923"/>
                  </a:lnTo>
                  <a:lnTo>
                    <a:pt x="2613" y="3879"/>
                  </a:lnTo>
                  <a:lnTo>
                    <a:pt x="2832" y="3828"/>
                  </a:lnTo>
                  <a:lnTo>
                    <a:pt x="3052" y="3776"/>
                  </a:lnTo>
                  <a:lnTo>
                    <a:pt x="3257" y="3718"/>
                  </a:lnTo>
                  <a:lnTo>
                    <a:pt x="3469" y="3645"/>
                  </a:lnTo>
                  <a:lnTo>
                    <a:pt x="3681" y="3572"/>
                  </a:lnTo>
                  <a:lnTo>
                    <a:pt x="3886" y="3484"/>
                  </a:lnTo>
                  <a:lnTo>
                    <a:pt x="4084" y="3381"/>
                  </a:lnTo>
                  <a:lnTo>
                    <a:pt x="4274" y="3279"/>
                  </a:lnTo>
                  <a:lnTo>
                    <a:pt x="4465" y="3169"/>
                  </a:lnTo>
                  <a:lnTo>
                    <a:pt x="4648" y="3037"/>
                  </a:lnTo>
                  <a:lnTo>
                    <a:pt x="4816" y="2898"/>
                  </a:lnTo>
                  <a:lnTo>
                    <a:pt x="4970" y="2759"/>
                  </a:lnTo>
                  <a:lnTo>
                    <a:pt x="5123" y="2591"/>
                  </a:lnTo>
                  <a:lnTo>
                    <a:pt x="5189" y="2510"/>
                  </a:lnTo>
                  <a:lnTo>
                    <a:pt x="5262" y="2415"/>
                  </a:lnTo>
                  <a:lnTo>
                    <a:pt x="5350" y="2269"/>
                  </a:lnTo>
                  <a:lnTo>
                    <a:pt x="5453" y="2093"/>
                  </a:lnTo>
                  <a:lnTo>
                    <a:pt x="5555" y="1873"/>
                  </a:lnTo>
                  <a:lnTo>
                    <a:pt x="5606" y="1756"/>
                  </a:lnTo>
                  <a:lnTo>
                    <a:pt x="5658" y="1625"/>
                  </a:lnTo>
                  <a:lnTo>
                    <a:pt x="5709" y="1485"/>
                  </a:lnTo>
                  <a:lnTo>
                    <a:pt x="5745" y="1332"/>
                  </a:lnTo>
                  <a:lnTo>
                    <a:pt x="5775" y="1207"/>
                  </a:lnTo>
                  <a:lnTo>
                    <a:pt x="5789" y="1068"/>
                  </a:lnTo>
                  <a:lnTo>
                    <a:pt x="5804" y="893"/>
                  </a:lnTo>
                  <a:lnTo>
                    <a:pt x="5811" y="790"/>
                  </a:lnTo>
                  <a:lnTo>
                    <a:pt x="5804" y="695"/>
                  </a:lnTo>
                  <a:lnTo>
                    <a:pt x="5797" y="578"/>
                  </a:lnTo>
                  <a:lnTo>
                    <a:pt x="5782" y="461"/>
                  </a:lnTo>
                  <a:lnTo>
                    <a:pt x="5760" y="344"/>
                  </a:lnTo>
                  <a:lnTo>
                    <a:pt x="5738" y="227"/>
                  </a:lnTo>
                  <a:lnTo>
                    <a:pt x="5694" y="109"/>
                  </a:lnTo>
                  <a:lnTo>
                    <a:pt x="5643" y="0"/>
                  </a:lnTo>
                </a:path>
              </a:pathLst>
            </a:custGeom>
            <a:noFill/>
            <a:ln w="317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5" name="フリーフォーム 24"/>
            <p:cNvSpPr>
              <a:spLocks/>
            </p:cNvSpPr>
            <p:nvPr/>
          </p:nvSpPr>
          <p:spPr bwMode="auto">
            <a:xfrm>
              <a:off x="-129" y="-42"/>
              <a:ext cx="6177" cy="4245"/>
            </a:xfrm>
            <a:custGeom>
              <a:avLst/>
              <a:gdLst/>
              <a:ahLst/>
              <a:cxnLst>
                <a:cxn ang="0">
                  <a:pos x="0" y="4238"/>
                </a:cxn>
                <a:cxn ang="0">
                  <a:pos x="161" y="4245"/>
                </a:cxn>
                <a:cxn ang="0">
                  <a:pos x="607" y="4245"/>
                </a:cxn>
                <a:cxn ang="0">
                  <a:pos x="915" y="4238"/>
                </a:cxn>
                <a:cxn ang="0">
                  <a:pos x="1266" y="4223"/>
                </a:cxn>
                <a:cxn ang="0">
                  <a:pos x="1632" y="4208"/>
                </a:cxn>
                <a:cxn ang="0">
                  <a:pos x="2034" y="4172"/>
                </a:cxn>
                <a:cxn ang="0">
                  <a:pos x="2459" y="4135"/>
                </a:cxn>
                <a:cxn ang="0">
                  <a:pos x="2891" y="4069"/>
                </a:cxn>
                <a:cxn ang="0">
                  <a:pos x="3096" y="4033"/>
                </a:cxn>
                <a:cxn ang="0">
                  <a:pos x="3308" y="4003"/>
                </a:cxn>
                <a:cxn ang="0">
                  <a:pos x="3513" y="3952"/>
                </a:cxn>
                <a:cxn ang="0">
                  <a:pos x="3718" y="3901"/>
                </a:cxn>
                <a:cxn ang="0">
                  <a:pos x="3915" y="3850"/>
                </a:cxn>
                <a:cxn ang="0">
                  <a:pos x="4098" y="3791"/>
                </a:cxn>
                <a:cxn ang="0">
                  <a:pos x="4289" y="3725"/>
                </a:cxn>
                <a:cxn ang="0">
                  <a:pos x="4464" y="3652"/>
                </a:cxn>
                <a:cxn ang="0">
                  <a:pos x="4625" y="3586"/>
                </a:cxn>
                <a:cxn ang="0">
                  <a:pos x="4779" y="3498"/>
                </a:cxn>
                <a:cxn ang="0">
                  <a:pos x="4925" y="3410"/>
                </a:cxn>
                <a:cxn ang="0">
                  <a:pos x="5050" y="3308"/>
                </a:cxn>
                <a:cxn ang="0">
                  <a:pos x="5094" y="3271"/>
                </a:cxn>
                <a:cxn ang="0">
                  <a:pos x="5204" y="3154"/>
                </a:cxn>
                <a:cxn ang="0">
                  <a:pos x="5372" y="2971"/>
                </a:cxn>
                <a:cxn ang="0">
                  <a:pos x="5467" y="2862"/>
                </a:cxn>
                <a:cxn ang="0">
                  <a:pos x="5562" y="2722"/>
                </a:cxn>
                <a:cxn ang="0">
                  <a:pos x="5665" y="2583"/>
                </a:cxn>
                <a:cxn ang="0">
                  <a:pos x="5760" y="2422"/>
                </a:cxn>
                <a:cxn ang="0">
                  <a:pos x="5855" y="2247"/>
                </a:cxn>
                <a:cxn ang="0">
                  <a:pos x="5943" y="2071"/>
                </a:cxn>
                <a:cxn ang="0">
                  <a:pos x="6023" y="1881"/>
                </a:cxn>
                <a:cxn ang="0">
                  <a:pos x="6089" y="1683"/>
                </a:cxn>
                <a:cxn ang="0">
                  <a:pos x="6118" y="1573"/>
                </a:cxn>
                <a:cxn ang="0">
                  <a:pos x="6140" y="1471"/>
                </a:cxn>
                <a:cxn ang="0">
                  <a:pos x="6162" y="1361"/>
                </a:cxn>
                <a:cxn ang="0">
                  <a:pos x="6170" y="1244"/>
                </a:cxn>
                <a:cxn ang="0">
                  <a:pos x="6177" y="1105"/>
                </a:cxn>
                <a:cxn ang="0">
                  <a:pos x="6177" y="944"/>
                </a:cxn>
                <a:cxn ang="0">
                  <a:pos x="6170" y="754"/>
                </a:cxn>
                <a:cxn ang="0">
                  <a:pos x="6155" y="658"/>
                </a:cxn>
                <a:cxn ang="0">
                  <a:pos x="6133" y="549"/>
                </a:cxn>
                <a:cxn ang="0">
                  <a:pos x="6104" y="446"/>
                </a:cxn>
                <a:cxn ang="0">
                  <a:pos x="6075" y="344"/>
                </a:cxn>
                <a:cxn ang="0">
                  <a:pos x="6031" y="241"/>
                </a:cxn>
                <a:cxn ang="0">
                  <a:pos x="5987" y="153"/>
                </a:cxn>
                <a:cxn ang="0">
                  <a:pos x="5928" y="73"/>
                </a:cxn>
                <a:cxn ang="0">
                  <a:pos x="5862" y="0"/>
                </a:cxn>
              </a:cxnLst>
              <a:rect l="0" t="0" r="0" b="0"/>
              <a:pathLst>
                <a:path w="6177" h="4245">
                  <a:moveTo>
                    <a:pt x="0" y="4238"/>
                  </a:moveTo>
                  <a:lnTo>
                    <a:pt x="161" y="4245"/>
                  </a:lnTo>
                  <a:lnTo>
                    <a:pt x="607" y="4245"/>
                  </a:lnTo>
                  <a:lnTo>
                    <a:pt x="915" y="4238"/>
                  </a:lnTo>
                  <a:lnTo>
                    <a:pt x="1266" y="4223"/>
                  </a:lnTo>
                  <a:lnTo>
                    <a:pt x="1632" y="4208"/>
                  </a:lnTo>
                  <a:lnTo>
                    <a:pt x="2034" y="4172"/>
                  </a:lnTo>
                  <a:lnTo>
                    <a:pt x="2459" y="4135"/>
                  </a:lnTo>
                  <a:lnTo>
                    <a:pt x="2891" y="4069"/>
                  </a:lnTo>
                  <a:lnTo>
                    <a:pt x="3096" y="4033"/>
                  </a:lnTo>
                  <a:lnTo>
                    <a:pt x="3308" y="4003"/>
                  </a:lnTo>
                  <a:lnTo>
                    <a:pt x="3513" y="3952"/>
                  </a:lnTo>
                  <a:lnTo>
                    <a:pt x="3718" y="3901"/>
                  </a:lnTo>
                  <a:lnTo>
                    <a:pt x="3915" y="3850"/>
                  </a:lnTo>
                  <a:lnTo>
                    <a:pt x="4098" y="3791"/>
                  </a:lnTo>
                  <a:lnTo>
                    <a:pt x="4289" y="3725"/>
                  </a:lnTo>
                  <a:lnTo>
                    <a:pt x="4464" y="3652"/>
                  </a:lnTo>
                  <a:lnTo>
                    <a:pt x="4625" y="3586"/>
                  </a:lnTo>
                  <a:lnTo>
                    <a:pt x="4779" y="3498"/>
                  </a:lnTo>
                  <a:lnTo>
                    <a:pt x="4925" y="3410"/>
                  </a:lnTo>
                  <a:lnTo>
                    <a:pt x="5050" y="3308"/>
                  </a:lnTo>
                  <a:lnTo>
                    <a:pt x="5094" y="3271"/>
                  </a:lnTo>
                  <a:lnTo>
                    <a:pt x="5204" y="3154"/>
                  </a:lnTo>
                  <a:lnTo>
                    <a:pt x="5372" y="2971"/>
                  </a:lnTo>
                  <a:lnTo>
                    <a:pt x="5467" y="2862"/>
                  </a:lnTo>
                  <a:lnTo>
                    <a:pt x="5562" y="2722"/>
                  </a:lnTo>
                  <a:lnTo>
                    <a:pt x="5665" y="2583"/>
                  </a:lnTo>
                  <a:lnTo>
                    <a:pt x="5760" y="2422"/>
                  </a:lnTo>
                  <a:lnTo>
                    <a:pt x="5855" y="2247"/>
                  </a:lnTo>
                  <a:lnTo>
                    <a:pt x="5943" y="2071"/>
                  </a:lnTo>
                  <a:lnTo>
                    <a:pt x="6023" y="1881"/>
                  </a:lnTo>
                  <a:lnTo>
                    <a:pt x="6089" y="1683"/>
                  </a:lnTo>
                  <a:lnTo>
                    <a:pt x="6118" y="1573"/>
                  </a:lnTo>
                  <a:lnTo>
                    <a:pt x="6140" y="1471"/>
                  </a:lnTo>
                  <a:lnTo>
                    <a:pt x="6162" y="1361"/>
                  </a:lnTo>
                  <a:lnTo>
                    <a:pt x="6170" y="1244"/>
                  </a:lnTo>
                  <a:lnTo>
                    <a:pt x="6177" y="1105"/>
                  </a:lnTo>
                  <a:lnTo>
                    <a:pt x="6177" y="944"/>
                  </a:lnTo>
                  <a:lnTo>
                    <a:pt x="6170" y="754"/>
                  </a:lnTo>
                  <a:lnTo>
                    <a:pt x="6155" y="658"/>
                  </a:lnTo>
                  <a:lnTo>
                    <a:pt x="6133" y="549"/>
                  </a:lnTo>
                  <a:lnTo>
                    <a:pt x="6104" y="446"/>
                  </a:lnTo>
                  <a:lnTo>
                    <a:pt x="6075" y="344"/>
                  </a:lnTo>
                  <a:lnTo>
                    <a:pt x="6031" y="241"/>
                  </a:lnTo>
                  <a:lnTo>
                    <a:pt x="5987" y="153"/>
                  </a:lnTo>
                  <a:lnTo>
                    <a:pt x="5928" y="73"/>
                  </a:lnTo>
                  <a:lnTo>
                    <a:pt x="5862" y="0"/>
                  </a:lnTo>
                </a:path>
              </a:pathLst>
            </a:custGeom>
            <a:noFill/>
            <a:ln w="317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6" name="フリーフォーム 25"/>
            <p:cNvSpPr>
              <a:spLocks/>
            </p:cNvSpPr>
            <p:nvPr/>
          </p:nvSpPr>
          <p:spPr bwMode="auto">
            <a:xfrm>
              <a:off x="-129" y="1692"/>
              <a:ext cx="6170" cy="2416"/>
            </a:xfrm>
            <a:custGeom>
              <a:avLst/>
              <a:gdLst/>
              <a:ahLst/>
              <a:cxnLst>
                <a:cxn ang="0">
                  <a:pos x="0" y="2203"/>
                </a:cxn>
                <a:cxn ang="0">
                  <a:pos x="161" y="2233"/>
                </a:cxn>
                <a:cxn ang="0">
                  <a:pos x="600" y="2299"/>
                </a:cxn>
                <a:cxn ang="0">
                  <a:pos x="907" y="2335"/>
                </a:cxn>
                <a:cxn ang="0">
                  <a:pos x="1251" y="2365"/>
                </a:cxn>
                <a:cxn ang="0">
                  <a:pos x="1624" y="2394"/>
                </a:cxn>
                <a:cxn ang="0">
                  <a:pos x="2034" y="2408"/>
                </a:cxn>
                <a:cxn ang="0">
                  <a:pos x="2452" y="2416"/>
                </a:cxn>
                <a:cxn ang="0">
                  <a:pos x="2671" y="2416"/>
                </a:cxn>
                <a:cxn ang="0">
                  <a:pos x="2883" y="2401"/>
                </a:cxn>
                <a:cxn ang="0">
                  <a:pos x="3096" y="2394"/>
                </a:cxn>
                <a:cxn ang="0">
                  <a:pos x="3308" y="2379"/>
                </a:cxn>
                <a:cxn ang="0">
                  <a:pos x="3520" y="2357"/>
                </a:cxn>
                <a:cxn ang="0">
                  <a:pos x="3725" y="2328"/>
                </a:cxn>
                <a:cxn ang="0">
                  <a:pos x="3930" y="2291"/>
                </a:cxn>
                <a:cxn ang="0">
                  <a:pos x="4128" y="2247"/>
                </a:cxn>
                <a:cxn ang="0">
                  <a:pos x="4318" y="2196"/>
                </a:cxn>
                <a:cxn ang="0">
                  <a:pos x="4501" y="2138"/>
                </a:cxn>
                <a:cxn ang="0">
                  <a:pos x="4677" y="2072"/>
                </a:cxn>
                <a:cxn ang="0">
                  <a:pos x="4838" y="1991"/>
                </a:cxn>
                <a:cxn ang="0">
                  <a:pos x="4991" y="1911"/>
                </a:cxn>
                <a:cxn ang="0">
                  <a:pos x="5130" y="1816"/>
                </a:cxn>
                <a:cxn ang="0">
                  <a:pos x="5167" y="1786"/>
                </a:cxn>
                <a:cxn ang="0">
                  <a:pos x="5269" y="1684"/>
                </a:cxn>
                <a:cxn ang="0">
                  <a:pos x="5430" y="1530"/>
                </a:cxn>
                <a:cxn ang="0">
                  <a:pos x="5511" y="1435"/>
                </a:cxn>
                <a:cxn ang="0">
                  <a:pos x="5613" y="1318"/>
                </a:cxn>
                <a:cxn ang="0">
                  <a:pos x="5701" y="1193"/>
                </a:cxn>
                <a:cxn ang="0">
                  <a:pos x="5789" y="1054"/>
                </a:cxn>
                <a:cxn ang="0">
                  <a:pos x="5884" y="908"/>
                </a:cxn>
                <a:cxn ang="0">
                  <a:pos x="5957" y="747"/>
                </a:cxn>
                <a:cxn ang="0">
                  <a:pos x="6031" y="571"/>
                </a:cxn>
                <a:cxn ang="0">
                  <a:pos x="6096" y="396"/>
                </a:cxn>
                <a:cxn ang="0">
                  <a:pos x="6140" y="205"/>
                </a:cxn>
                <a:cxn ang="0">
                  <a:pos x="6162" y="103"/>
                </a:cxn>
                <a:cxn ang="0">
                  <a:pos x="6170" y="0"/>
                </a:cxn>
              </a:cxnLst>
              <a:rect l="0" t="0" r="0" b="0"/>
              <a:pathLst>
                <a:path w="6170" h="2416">
                  <a:moveTo>
                    <a:pt x="0" y="2203"/>
                  </a:moveTo>
                  <a:lnTo>
                    <a:pt x="161" y="2233"/>
                  </a:lnTo>
                  <a:lnTo>
                    <a:pt x="600" y="2299"/>
                  </a:lnTo>
                  <a:lnTo>
                    <a:pt x="907" y="2335"/>
                  </a:lnTo>
                  <a:lnTo>
                    <a:pt x="1251" y="2365"/>
                  </a:lnTo>
                  <a:lnTo>
                    <a:pt x="1624" y="2394"/>
                  </a:lnTo>
                  <a:lnTo>
                    <a:pt x="2034" y="2408"/>
                  </a:lnTo>
                  <a:lnTo>
                    <a:pt x="2452" y="2416"/>
                  </a:lnTo>
                  <a:lnTo>
                    <a:pt x="2671" y="2416"/>
                  </a:lnTo>
                  <a:lnTo>
                    <a:pt x="2883" y="2401"/>
                  </a:lnTo>
                  <a:lnTo>
                    <a:pt x="3096" y="2394"/>
                  </a:lnTo>
                  <a:lnTo>
                    <a:pt x="3308" y="2379"/>
                  </a:lnTo>
                  <a:lnTo>
                    <a:pt x="3520" y="2357"/>
                  </a:lnTo>
                  <a:lnTo>
                    <a:pt x="3725" y="2328"/>
                  </a:lnTo>
                  <a:lnTo>
                    <a:pt x="3930" y="2291"/>
                  </a:lnTo>
                  <a:lnTo>
                    <a:pt x="4128" y="2247"/>
                  </a:lnTo>
                  <a:lnTo>
                    <a:pt x="4318" y="2196"/>
                  </a:lnTo>
                  <a:lnTo>
                    <a:pt x="4501" y="2138"/>
                  </a:lnTo>
                  <a:lnTo>
                    <a:pt x="4677" y="2072"/>
                  </a:lnTo>
                  <a:lnTo>
                    <a:pt x="4838" y="1991"/>
                  </a:lnTo>
                  <a:lnTo>
                    <a:pt x="4991" y="1911"/>
                  </a:lnTo>
                  <a:lnTo>
                    <a:pt x="5130" y="1816"/>
                  </a:lnTo>
                  <a:lnTo>
                    <a:pt x="5167" y="1786"/>
                  </a:lnTo>
                  <a:lnTo>
                    <a:pt x="5269" y="1684"/>
                  </a:lnTo>
                  <a:lnTo>
                    <a:pt x="5430" y="1530"/>
                  </a:lnTo>
                  <a:lnTo>
                    <a:pt x="5511" y="1435"/>
                  </a:lnTo>
                  <a:lnTo>
                    <a:pt x="5613" y="1318"/>
                  </a:lnTo>
                  <a:lnTo>
                    <a:pt x="5701" y="1193"/>
                  </a:lnTo>
                  <a:lnTo>
                    <a:pt x="5789" y="1054"/>
                  </a:lnTo>
                  <a:lnTo>
                    <a:pt x="5884" y="908"/>
                  </a:lnTo>
                  <a:lnTo>
                    <a:pt x="5957" y="747"/>
                  </a:lnTo>
                  <a:lnTo>
                    <a:pt x="6031" y="571"/>
                  </a:lnTo>
                  <a:lnTo>
                    <a:pt x="6096" y="396"/>
                  </a:lnTo>
                  <a:lnTo>
                    <a:pt x="6140" y="205"/>
                  </a:lnTo>
                  <a:lnTo>
                    <a:pt x="6162" y="103"/>
                  </a:lnTo>
                  <a:lnTo>
                    <a:pt x="6170" y="0"/>
                  </a:lnTo>
                </a:path>
              </a:pathLst>
            </a:custGeom>
            <a:noFill/>
            <a:ln w="317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7" name="フリーフォーム 26"/>
            <p:cNvSpPr>
              <a:spLocks/>
            </p:cNvSpPr>
            <p:nvPr/>
          </p:nvSpPr>
          <p:spPr bwMode="auto">
            <a:xfrm>
              <a:off x="3237" y="-42"/>
              <a:ext cx="2562" cy="4355"/>
            </a:xfrm>
            <a:custGeom>
              <a:avLst/>
              <a:gdLst/>
              <a:ahLst/>
              <a:cxnLst>
                <a:cxn ang="0">
                  <a:pos x="2108" y="0"/>
                </a:cxn>
                <a:cxn ang="0">
                  <a:pos x="2145" y="73"/>
                </a:cxn>
                <a:cxn ang="0">
                  <a:pos x="2196" y="175"/>
                </a:cxn>
                <a:cxn ang="0">
                  <a:pos x="2247" y="300"/>
                </a:cxn>
                <a:cxn ang="0">
                  <a:pos x="2321" y="453"/>
                </a:cxn>
                <a:cxn ang="0">
                  <a:pos x="2379" y="629"/>
                </a:cxn>
                <a:cxn ang="0">
                  <a:pos x="2438" y="827"/>
                </a:cxn>
                <a:cxn ang="0">
                  <a:pos x="2489" y="1054"/>
                </a:cxn>
                <a:cxn ang="0">
                  <a:pos x="2533" y="1288"/>
                </a:cxn>
                <a:cxn ang="0">
                  <a:pos x="2548" y="1412"/>
                </a:cxn>
                <a:cxn ang="0">
                  <a:pos x="2562" y="1537"/>
                </a:cxn>
                <a:cxn ang="0">
                  <a:pos x="2562" y="1668"/>
                </a:cxn>
                <a:cxn ang="0">
                  <a:pos x="2562" y="1793"/>
                </a:cxn>
                <a:cxn ang="0">
                  <a:pos x="2555" y="1932"/>
                </a:cxn>
                <a:cxn ang="0">
                  <a:pos x="2533" y="2064"/>
                </a:cxn>
                <a:cxn ang="0">
                  <a:pos x="2511" y="2195"/>
                </a:cxn>
                <a:cxn ang="0">
                  <a:pos x="2482" y="2327"/>
                </a:cxn>
                <a:cxn ang="0">
                  <a:pos x="2438" y="2459"/>
                </a:cxn>
                <a:cxn ang="0">
                  <a:pos x="2386" y="2591"/>
                </a:cxn>
                <a:cxn ang="0">
                  <a:pos x="2321" y="2730"/>
                </a:cxn>
                <a:cxn ang="0">
                  <a:pos x="2247" y="2862"/>
                </a:cxn>
                <a:cxn ang="0">
                  <a:pos x="2174" y="2993"/>
                </a:cxn>
                <a:cxn ang="0">
                  <a:pos x="2079" y="3118"/>
                </a:cxn>
                <a:cxn ang="0">
                  <a:pos x="2035" y="3169"/>
                </a:cxn>
                <a:cxn ang="0">
                  <a:pos x="1911" y="3293"/>
                </a:cxn>
                <a:cxn ang="0">
                  <a:pos x="1728" y="3484"/>
                </a:cxn>
                <a:cxn ang="0">
                  <a:pos x="1603" y="3586"/>
                </a:cxn>
                <a:cxn ang="0">
                  <a:pos x="1472" y="3689"/>
                </a:cxn>
                <a:cxn ang="0">
                  <a:pos x="1325" y="3791"/>
                </a:cxn>
                <a:cxn ang="0">
                  <a:pos x="1164" y="3908"/>
                </a:cxn>
                <a:cxn ang="0">
                  <a:pos x="996" y="4011"/>
                </a:cxn>
                <a:cxn ang="0">
                  <a:pos x="813" y="4106"/>
                </a:cxn>
                <a:cxn ang="0">
                  <a:pos x="623" y="4194"/>
                </a:cxn>
                <a:cxn ang="0">
                  <a:pos x="425" y="4267"/>
                </a:cxn>
                <a:cxn ang="0">
                  <a:pos x="322" y="4296"/>
                </a:cxn>
                <a:cxn ang="0">
                  <a:pos x="213" y="4318"/>
                </a:cxn>
                <a:cxn ang="0">
                  <a:pos x="110" y="4347"/>
                </a:cxn>
                <a:cxn ang="0">
                  <a:pos x="0" y="4355"/>
                </a:cxn>
              </a:cxnLst>
              <a:rect l="0" t="0" r="0" b="0"/>
              <a:pathLst>
                <a:path w="2562" h="4355">
                  <a:moveTo>
                    <a:pt x="2108" y="0"/>
                  </a:moveTo>
                  <a:lnTo>
                    <a:pt x="2145" y="73"/>
                  </a:lnTo>
                  <a:lnTo>
                    <a:pt x="2196" y="175"/>
                  </a:lnTo>
                  <a:lnTo>
                    <a:pt x="2247" y="300"/>
                  </a:lnTo>
                  <a:lnTo>
                    <a:pt x="2321" y="453"/>
                  </a:lnTo>
                  <a:lnTo>
                    <a:pt x="2379" y="629"/>
                  </a:lnTo>
                  <a:lnTo>
                    <a:pt x="2438" y="827"/>
                  </a:lnTo>
                  <a:lnTo>
                    <a:pt x="2489" y="1054"/>
                  </a:lnTo>
                  <a:lnTo>
                    <a:pt x="2533" y="1288"/>
                  </a:lnTo>
                  <a:lnTo>
                    <a:pt x="2548" y="1412"/>
                  </a:lnTo>
                  <a:lnTo>
                    <a:pt x="2562" y="1537"/>
                  </a:lnTo>
                  <a:lnTo>
                    <a:pt x="2562" y="1668"/>
                  </a:lnTo>
                  <a:lnTo>
                    <a:pt x="2562" y="1793"/>
                  </a:lnTo>
                  <a:lnTo>
                    <a:pt x="2555" y="1932"/>
                  </a:lnTo>
                  <a:lnTo>
                    <a:pt x="2533" y="2064"/>
                  </a:lnTo>
                  <a:lnTo>
                    <a:pt x="2511" y="2195"/>
                  </a:lnTo>
                  <a:lnTo>
                    <a:pt x="2482" y="2327"/>
                  </a:lnTo>
                  <a:lnTo>
                    <a:pt x="2438" y="2459"/>
                  </a:lnTo>
                  <a:lnTo>
                    <a:pt x="2386" y="2591"/>
                  </a:lnTo>
                  <a:lnTo>
                    <a:pt x="2321" y="2730"/>
                  </a:lnTo>
                  <a:lnTo>
                    <a:pt x="2247" y="2862"/>
                  </a:lnTo>
                  <a:lnTo>
                    <a:pt x="2174" y="2993"/>
                  </a:lnTo>
                  <a:lnTo>
                    <a:pt x="2079" y="3118"/>
                  </a:lnTo>
                  <a:lnTo>
                    <a:pt x="2035" y="3169"/>
                  </a:lnTo>
                  <a:lnTo>
                    <a:pt x="1911" y="3293"/>
                  </a:lnTo>
                  <a:lnTo>
                    <a:pt x="1728" y="3484"/>
                  </a:lnTo>
                  <a:lnTo>
                    <a:pt x="1603" y="3586"/>
                  </a:lnTo>
                  <a:lnTo>
                    <a:pt x="1472" y="3689"/>
                  </a:lnTo>
                  <a:lnTo>
                    <a:pt x="1325" y="3791"/>
                  </a:lnTo>
                  <a:lnTo>
                    <a:pt x="1164" y="3908"/>
                  </a:lnTo>
                  <a:lnTo>
                    <a:pt x="996" y="4011"/>
                  </a:lnTo>
                  <a:lnTo>
                    <a:pt x="813" y="4106"/>
                  </a:lnTo>
                  <a:lnTo>
                    <a:pt x="623" y="4194"/>
                  </a:lnTo>
                  <a:lnTo>
                    <a:pt x="425" y="4267"/>
                  </a:lnTo>
                  <a:lnTo>
                    <a:pt x="322" y="4296"/>
                  </a:lnTo>
                  <a:lnTo>
                    <a:pt x="213" y="4318"/>
                  </a:lnTo>
                  <a:lnTo>
                    <a:pt x="110" y="4347"/>
                  </a:lnTo>
                  <a:lnTo>
                    <a:pt x="0" y="4355"/>
                  </a:lnTo>
                </a:path>
              </a:pathLst>
            </a:custGeom>
            <a:noFill/>
            <a:ln w="317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8" name="フリーフォーム 27"/>
            <p:cNvSpPr>
              <a:spLocks/>
            </p:cNvSpPr>
            <p:nvPr/>
          </p:nvSpPr>
          <p:spPr bwMode="auto">
            <a:xfrm>
              <a:off x="4533" y="1949"/>
              <a:ext cx="1508" cy="2364"/>
            </a:xfrm>
            <a:custGeom>
              <a:avLst/>
              <a:gdLst/>
              <a:ahLst/>
              <a:cxnLst>
                <a:cxn ang="0">
                  <a:pos x="0" y="2364"/>
                </a:cxn>
                <a:cxn ang="0">
                  <a:pos x="58" y="2320"/>
                </a:cxn>
                <a:cxn ang="0">
                  <a:pos x="212" y="2181"/>
                </a:cxn>
                <a:cxn ang="0">
                  <a:pos x="322" y="2086"/>
                </a:cxn>
                <a:cxn ang="0">
                  <a:pos x="439" y="1976"/>
                </a:cxn>
                <a:cxn ang="0">
                  <a:pos x="564" y="1837"/>
                </a:cxn>
                <a:cxn ang="0">
                  <a:pos x="695" y="1683"/>
                </a:cxn>
                <a:cxn ang="0">
                  <a:pos x="827" y="1529"/>
                </a:cxn>
                <a:cxn ang="0">
                  <a:pos x="959" y="1339"/>
                </a:cxn>
                <a:cxn ang="0">
                  <a:pos x="1090" y="1149"/>
                </a:cxn>
                <a:cxn ang="0">
                  <a:pos x="1208" y="936"/>
                </a:cxn>
                <a:cxn ang="0">
                  <a:pos x="1266" y="827"/>
                </a:cxn>
                <a:cxn ang="0">
                  <a:pos x="1310" y="717"/>
                </a:cxn>
                <a:cxn ang="0">
                  <a:pos x="1361" y="600"/>
                </a:cxn>
                <a:cxn ang="0">
                  <a:pos x="1405" y="490"/>
                </a:cxn>
                <a:cxn ang="0">
                  <a:pos x="1434" y="365"/>
                </a:cxn>
                <a:cxn ang="0">
                  <a:pos x="1471" y="248"/>
                </a:cxn>
                <a:cxn ang="0">
                  <a:pos x="1493" y="124"/>
                </a:cxn>
                <a:cxn ang="0">
                  <a:pos x="1508" y="0"/>
                </a:cxn>
              </a:cxnLst>
              <a:rect l="0" t="0" r="0" b="0"/>
              <a:pathLst>
                <a:path w="1508" h="2364">
                  <a:moveTo>
                    <a:pt x="0" y="2364"/>
                  </a:moveTo>
                  <a:lnTo>
                    <a:pt x="58" y="2320"/>
                  </a:lnTo>
                  <a:lnTo>
                    <a:pt x="212" y="2181"/>
                  </a:lnTo>
                  <a:lnTo>
                    <a:pt x="322" y="2086"/>
                  </a:lnTo>
                  <a:lnTo>
                    <a:pt x="439" y="1976"/>
                  </a:lnTo>
                  <a:lnTo>
                    <a:pt x="564" y="1837"/>
                  </a:lnTo>
                  <a:lnTo>
                    <a:pt x="695" y="1683"/>
                  </a:lnTo>
                  <a:lnTo>
                    <a:pt x="827" y="1529"/>
                  </a:lnTo>
                  <a:lnTo>
                    <a:pt x="959" y="1339"/>
                  </a:lnTo>
                  <a:lnTo>
                    <a:pt x="1090" y="1149"/>
                  </a:lnTo>
                  <a:lnTo>
                    <a:pt x="1208" y="936"/>
                  </a:lnTo>
                  <a:lnTo>
                    <a:pt x="1266" y="827"/>
                  </a:lnTo>
                  <a:lnTo>
                    <a:pt x="1310" y="717"/>
                  </a:lnTo>
                  <a:lnTo>
                    <a:pt x="1361" y="600"/>
                  </a:lnTo>
                  <a:lnTo>
                    <a:pt x="1405" y="490"/>
                  </a:lnTo>
                  <a:lnTo>
                    <a:pt x="1434" y="365"/>
                  </a:lnTo>
                  <a:lnTo>
                    <a:pt x="1471" y="248"/>
                  </a:lnTo>
                  <a:lnTo>
                    <a:pt x="1493" y="124"/>
                  </a:lnTo>
                  <a:lnTo>
                    <a:pt x="1508" y="0"/>
                  </a:lnTo>
                </a:path>
              </a:pathLst>
            </a:custGeom>
            <a:noFill/>
            <a:ln w="317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grpSp>
        <p:nvGrpSpPr>
          <p:cNvPr id="8" name="グループ化 7"/>
          <p:cNvGrpSpPr/>
          <p:nvPr/>
        </p:nvGrpSpPr>
        <p:grpSpPr>
          <a:xfrm>
            <a:off x="7270629" y="3871494"/>
            <a:ext cx="1541824" cy="1424221"/>
            <a:chOff x="7286645" y="3871493"/>
            <a:chExt cx="1541824" cy="1424221"/>
          </a:xfrm>
          <a:gradFill>
            <a:gsLst>
              <a:gs pos="0">
                <a:schemeClr val="accent1">
                  <a:alpha val="20000"/>
                </a:schemeClr>
              </a:gs>
              <a:gs pos="100000">
                <a:schemeClr val="accent1">
                  <a:lumMod val="20000"/>
                  <a:lumOff val="80000"/>
                </a:schemeClr>
              </a:gs>
            </a:gsLst>
            <a:lin ang="5400000" scaled="1"/>
          </a:gradFill>
        </p:grpSpPr>
        <p:sp>
          <p:nvSpPr>
            <p:cNvPr id="30" name="フリーフォーム 29"/>
            <p:cNvSpPr>
              <a:spLocks/>
            </p:cNvSpPr>
            <p:nvPr/>
          </p:nvSpPr>
          <p:spPr bwMode="auto">
            <a:xfrm>
              <a:off x="7286645" y="3890348"/>
              <a:ext cx="908413" cy="891012"/>
            </a:xfrm>
            <a:custGeom>
              <a:avLst/>
              <a:gdLst>
                <a:gd name="T0" fmla="*/ 530225 w 507"/>
                <a:gd name="T1" fmla="*/ 0 h 501"/>
                <a:gd name="T2" fmla="*/ 692150 w 507"/>
                <a:gd name="T3" fmla="*/ 0 h 501"/>
                <a:gd name="T4" fmla="*/ 758825 w 507"/>
                <a:gd name="T5" fmla="*/ 0 h 501"/>
                <a:gd name="T6" fmla="*/ 804863 w 507"/>
                <a:gd name="T7" fmla="*/ 20638 h 501"/>
                <a:gd name="T8" fmla="*/ 804863 w 507"/>
                <a:gd name="T9" fmla="*/ 33338 h 501"/>
                <a:gd name="T10" fmla="*/ 738188 w 507"/>
                <a:gd name="T11" fmla="*/ 11113 h 501"/>
                <a:gd name="T12" fmla="*/ 701675 w 507"/>
                <a:gd name="T13" fmla="*/ 0 h 501"/>
                <a:gd name="T14" fmla="*/ 655638 w 507"/>
                <a:gd name="T15" fmla="*/ 0 h 501"/>
                <a:gd name="T16" fmla="*/ 552450 w 507"/>
                <a:gd name="T17" fmla="*/ 33338 h 501"/>
                <a:gd name="T18" fmla="*/ 460375 w 507"/>
                <a:gd name="T19" fmla="*/ 79375 h 501"/>
                <a:gd name="T20" fmla="*/ 414338 w 507"/>
                <a:gd name="T21" fmla="*/ 115888 h 501"/>
                <a:gd name="T22" fmla="*/ 493713 w 507"/>
                <a:gd name="T23" fmla="*/ 79375 h 501"/>
                <a:gd name="T24" fmla="*/ 542925 w 507"/>
                <a:gd name="T25" fmla="*/ 66675 h 501"/>
                <a:gd name="T26" fmla="*/ 563563 w 507"/>
                <a:gd name="T27" fmla="*/ 66675 h 501"/>
                <a:gd name="T28" fmla="*/ 460375 w 507"/>
                <a:gd name="T29" fmla="*/ 115888 h 501"/>
                <a:gd name="T30" fmla="*/ 403225 w 507"/>
                <a:gd name="T31" fmla="*/ 160338 h 501"/>
                <a:gd name="T32" fmla="*/ 334963 w 507"/>
                <a:gd name="T33" fmla="*/ 206375 h 501"/>
                <a:gd name="T34" fmla="*/ 277813 w 507"/>
                <a:gd name="T35" fmla="*/ 252413 h 501"/>
                <a:gd name="T36" fmla="*/ 219075 w 507"/>
                <a:gd name="T37" fmla="*/ 309563 h 501"/>
                <a:gd name="T38" fmla="*/ 182563 w 507"/>
                <a:gd name="T39" fmla="*/ 355600 h 501"/>
                <a:gd name="T40" fmla="*/ 161925 w 507"/>
                <a:gd name="T41" fmla="*/ 425450 h 501"/>
                <a:gd name="T42" fmla="*/ 138113 w 507"/>
                <a:gd name="T43" fmla="*/ 550863 h 501"/>
                <a:gd name="T44" fmla="*/ 128588 w 507"/>
                <a:gd name="T45" fmla="*/ 769938 h 501"/>
                <a:gd name="T46" fmla="*/ 115888 w 507"/>
                <a:gd name="T47" fmla="*/ 633413 h 501"/>
                <a:gd name="T48" fmla="*/ 103188 w 507"/>
                <a:gd name="T49" fmla="*/ 530225 h 501"/>
                <a:gd name="T50" fmla="*/ 92075 w 507"/>
                <a:gd name="T51" fmla="*/ 493713 h 501"/>
                <a:gd name="T52" fmla="*/ 69850 w 507"/>
                <a:gd name="T53" fmla="*/ 541338 h 501"/>
                <a:gd name="T54" fmla="*/ 58738 w 507"/>
                <a:gd name="T55" fmla="*/ 608013 h 501"/>
                <a:gd name="T56" fmla="*/ 46038 w 507"/>
                <a:gd name="T57" fmla="*/ 795338 h 501"/>
                <a:gd name="T58" fmla="*/ 33338 w 507"/>
                <a:gd name="T59" fmla="*/ 679450 h 501"/>
                <a:gd name="T60" fmla="*/ 25400 w 507"/>
                <a:gd name="T61" fmla="*/ 620713 h 501"/>
                <a:gd name="T62" fmla="*/ 12700 w 507"/>
                <a:gd name="T63" fmla="*/ 633413 h 501"/>
                <a:gd name="T64" fmla="*/ 0 w 507"/>
                <a:gd name="T65" fmla="*/ 646113 h 501"/>
                <a:gd name="T66" fmla="*/ 0 w 507"/>
                <a:gd name="T67" fmla="*/ 574675 h 501"/>
                <a:gd name="T68" fmla="*/ 12700 w 507"/>
                <a:gd name="T69" fmla="*/ 517525 h 501"/>
                <a:gd name="T70" fmla="*/ 25400 w 507"/>
                <a:gd name="T71" fmla="*/ 458788 h 501"/>
                <a:gd name="T72" fmla="*/ 82550 w 507"/>
                <a:gd name="T73" fmla="*/ 331788 h 501"/>
                <a:gd name="T74" fmla="*/ 149225 w 507"/>
                <a:gd name="T75" fmla="*/ 219075 h 501"/>
                <a:gd name="T76" fmla="*/ 231775 w 507"/>
                <a:gd name="T77" fmla="*/ 123825 h 501"/>
                <a:gd name="T78" fmla="*/ 311150 w 507"/>
                <a:gd name="T79" fmla="*/ 57150 h 501"/>
                <a:gd name="T80" fmla="*/ 403225 w 507"/>
                <a:gd name="T81" fmla="*/ 20638 h 501"/>
                <a:gd name="T82" fmla="*/ 519113 w 507"/>
                <a:gd name="T83" fmla="*/ 0 h 501"/>
                <a:gd name="T84" fmla="*/ 530225 w 507"/>
                <a:gd name="T85" fmla="*/ 0 h 501"/>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w 507"/>
                <a:gd name="T130" fmla="*/ 0 h 501"/>
                <a:gd name="T131" fmla="*/ 0 w 507"/>
                <a:gd name="T132" fmla="*/ 0 h 50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507" h="501">
                  <a:moveTo>
                    <a:pt x="334" y="0"/>
                  </a:moveTo>
                  <a:lnTo>
                    <a:pt x="436" y="0"/>
                  </a:lnTo>
                  <a:lnTo>
                    <a:pt x="478" y="0"/>
                  </a:lnTo>
                  <a:lnTo>
                    <a:pt x="507" y="13"/>
                  </a:lnTo>
                  <a:lnTo>
                    <a:pt x="507" y="21"/>
                  </a:lnTo>
                  <a:lnTo>
                    <a:pt x="465" y="7"/>
                  </a:lnTo>
                  <a:lnTo>
                    <a:pt x="442" y="0"/>
                  </a:lnTo>
                  <a:lnTo>
                    <a:pt x="413" y="0"/>
                  </a:lnTo>
                  <a:lnTo>
                    <a:pt x="348" y="21"/>
                  </a:lnTo>
                  <a:lnTo>
                    <a:pt x="290" y="50"/>
                  </a:lnTo>
                  <a:lnTo>
                    <a:pt x="261" y="73"/>
                  </a:lnTo>
                  <a:lnTo>
                    <a:pt x="311" y="50"/>
                  </a:lnTo>
                  <a:lnTo>
                    <a:pt x="342" y="42"/>
                  </a:lnTo>
                  <a:lnTo>
                    <a:pt x="355" y="42"/>
                  </a:lnTo>
                  <a:lnTo>
                    <a:pt x="290" y="73"/>
                  </a:lnTo>
                  <a:lnTo>
                    <a:pt x="254" y="101"/>
                  </a:lnTo>
                  <a:lnTo>
                    <a:pt x="211" y="130"/>
                  </a:lnTo>
                  <a:lnTo>
                    <a:pt x="175" y="159"/>
                  </a:lnTo>
                  <a:lnTo>
                    <a:pt x="138" y="195"/>
                  </a:lnTo>
                  <a:lnTo>
                    <a:pt x="115" y="224"/>
                  </a:lnTo>
                  <a:lnTo>
                    <a:pt x="102" y="268"/>
                  </a:lnTo>
                  <a:lnTo>
                    <a:pt x="87" y="347"/>
                  </a:lnTo>
                  <a:lnTo>
                    <a:pt x="81" y="485"/>
                  </a:lnTo>
                  <a:lnTo>
                    <a:pt x="73" y="399"/>
                  </a:lnTo>
                  <a:lnTo>
                    <a:pt x="65" y="334"/>
                  </a:lnTo>
                  <a:lnTo>
                    <a:pt x="58" y="311"/>
                  </a:lnTo>
                  <a:lnTo>
                    <a:pt x="44" y="341"/>
                  </a:lnTo>
                  <a:lnTo>
                    <a:pt x="37" y="383"/>
                  </a:lnTo>
                  <a:lnTo>
                    <a:pt x="29" y="501"/>
                  </a:lnTo>
                  <a:lnTo>
                    <a:pt x="21" y="428"/>
                  </a:lnTo>
                  <a:lnTo>
                    <a:pt x="16" y="391"/>
                  </a:lnTo>
                  <a:lnTo>
                    <a:pt x="8" y="399"/>
                  </a:lnTo>
                  <a:lnTo>
                    <a:pt x="0" y="407"/>
                  </a:lnTo>
                  <a:lnTo>
                    <a:pt x="0" y="362"/>
                  </a:lnTo>
                  <a:lnTo>
                    <a:pt x="8" y="326"/>
                  </a:lnTo>
                  <a:lnTo>
                    <a:pt x="16" y="289"/>
                  </a:lnTo>
                  <a:lnTo>
                    <a:pt x="52" y="209"/>
                  </a:lnTo>
                  <a:lnTo>
                    <a:pt x="94" y="138"/>
                  </a:lnTo>
                  <a:lnTo>
                    <a:pt x="146" y="78"/>
                  </a:lnTo>
                  <a:lnTo>
                    <a:pt x="196" y="36"/>
                  </a:lnTo>
                  <a:lnTo>
                    <a:pt x="254" y="13"/>
                  </a:lnTo>
                  <a:lnTo>
                    <a:pt x="327" y="0"/>
                  </a:lnTo>
                  <a:lnTo>
                    <a:pt x="334" y="0"/>
                  </a:lnTo>
                  <a:close/>
                </a:path>
              </a:pathLst>
            </a:custGeom>
            <a:gradFill>
              <a:gsLst>
                <a:gs pos="0">
                  <a:schemeClr val="accent1">
                    <a:alpha val="20000"/>
                  </a:schemeClr>
                </a:gs>
                <a:gs pos="100000">
                  <a:schemeClr val="accent1">
                    <a:lumMod val="20000"/>
                    <a:lumOff val="80000"/>
                  </a:schemeClr>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31" name="フリーフォーム 30"/>
            <p:cNvSpPr>
              <a:spLocks/>
            </p:cNvSpPr>
            <p:nvPr/>
          </p:nvSpPr>
          <p:spPr bwMode="auto">
            <a:xfrm>
              <a:off x="7421610" y="3871493"/>
              <a:ext cx="1406859" cy="1424221"/>
            </a:xfrm>
            <a:custGeom>
              <a:avLst/>
              <a:gdLst>
                <a:gd name="T0" fmla="*/ 1276350 w 804"/>
                <a:gd name="T1" fmla="*/ 795338 h 820"/>
                <a:gd name="T2" fmla="*/ 1209675 w 804"/>
                <a:gd name="T3" fmla="*/ 449263 h 820"/>
                <a:gd name="T4" fmla="*/ 1003300 w 804"/>
                <a:gd name="T5" fmla="*/ 149225 h 820"/>
                <a:gd name="T6" fmla="*/ 828675 w 804"/>
                <a:gd name="T7" fmla="*/ 46038 h 820"/>
                <a:gd name="T8" fmla="*/ 1003300 w 804"/>
                <a:gd name="T9" fmla="*/ 241300 h 820"/>
                <a:gd name="T10" fmla="*/ 758825 w 804"/>
                <a:gd name="T11" fmla="*/ 92075 h 820"/>
                <a:gd name="T12" fmla="*/ 506413 w 804"/>
                <a:gd name="T13" fmla="*/ 46038 h 820"/>
                <a:gd name="T14" fmla="*/ 401638 w 804"/>
                <a:gd name="T15" fmla="*/ 79375 h 820"/>
                <a:gd name="T16" fmla="*/ 149225 w 804"/>
                <a:gd name="T17" fmla="*/ 220663 h 820"/>
                <a:gd name="T18" fmla="*/ 33338 w 804"/>
                <a:gd name="T19" fmla="*/ 427038 h 820"/>
                <a:gd name="T20" fmla="*/ 33338 w 804"/>
                <a:gd name="T21" fmla="*/ 817563 h 820"/>
                <a:gd name="T22" fmla="*/ 241300 w 804"/>
                <a:gd name="T23" fmla="*/ 1119188 h 820"/>
                <a:gd name="T24" fmla="*/ 206375 w 804"/>
                <a:gd name="T25" fmla="*/ 1165225 h 820"/>
                <a:gd name="T26" fmla="*/ 473075 w 804"/>
                <a:gd name="T27" fmla="*/ 1243013 h 820"/>
                <a:gd name="T28" fmla="*/ 642938 w 804"/>
                <a:gd name="T29" fmla="*/ 1255713 h 820"/>
                <a:gd name="T30" fmla="*/ 252413 w 804"/>
                <a:gd name="T31" fmla="*/ 1268413 h 820"/>
                <a:gd name="T32" fmla="*/ 539750 w 804"/>
                <a:gd name="T33" fmla="*/ 1301750 h 820"/>
                <a:gd name="T34" fmla="*/ 841375 w 804"/>
                <a:gd name="T35" fmla="*/ 1255713 h 820"/>
                <a:gd name="T36" fmla="*/ 1047750 w 804"/>
                <a:gd name="T37" fmla="*/ 1139825 h 820"/>
                <a:gd name="T38" fmla="*/ 1160463 w 804"/>
                <a:gd name="T39" fmla="*/ 977900 h 820"/>
                <a:gd name="T40" fmla="*/ 1160463 w 804"/>
                <a:gd name="T41" fmla="*/ 795338 h 820"/>
                <a:gd name="T42" fmla="*/ 1173163 w 804"/>
                <a:gd name="T43" fmla="*/ 725488 h 820"/>
                <a:gd name="T44" fmla="*/ 1219200 w 804"/>
                <a:gd name="T45" fmla="*/ 784225 h 820"/>
                <a:gd name="T46" fmla="*/ 1160463 w 804"/>
                <a:gd name="T47" fmla="*/ 635000 h 820"/>
                <a:gd name="T48" fmla="*/ 1209675 w 804"/>
                <a:gd name="T49" fmla="*/ 646113 h 820"/>
                <a:gd name="T50" fmla="*/ 1255713 w 804"/>
                <a:gd name="T51" fmla="*/ 795338 h 820"/>
                <a:gd name="T52" fmla="*/ 1231900 w 804"/>
                <a:gd name="T53" fmla="*/ 1003300 h 820"/>
                <a:gd name="T54" fmla="*/ 815975 w 804"/>
                <a:gd name="T55" fmla="*/ 887413 h 820"/>
                <a:gd name="T56" fmla="*/ 633413 w 804"/>
                <a:gd name="T57" fmla="*/ 1016000 h 820"/>
                <a:gd name="T58" fmla="*/ 344488 w 804"/>
                <a:gd name="T59" fmla="*/ 920750 h 820"/>
                <a:gd name="T60" fmla="*/ 219075 w 804"/>
                <a:gd name="T61" fmla="*/ 738188 h 820"/>
                <a:gd name="T62" fmla="*/ 206375 w 804"/>
                <a:gd name="T63" fmla="*/ 530225 h 820"/>
                <a:gd name="T64" fmla="*/ 265113 w 804"/>
                <a:gd name="T65" fmla="*/ 381000 h 820"/>
                <a:gd name="T66" fmla="*/ 473075 w 804"/>
                <a:gd name="T67" fmla="*/ 254000 h 820"/>
                <a:gd name="T68" fmla="*/ 311150 w 804"/>
                <a:gd name="T69" fmla="*/ 311150 h 820"/>
                <a:gd name="T70" fmla="*/ 182563 w 804"/>
                <a:gd name="T71" fmla="*/ 439738 h 820"/>
                <a:gd name="T72" fmla="*/ 252413 w 804"/>
                <a:gd name="T73" fmla="*/ 300038 h 820"/>
                <a:gd name="T74" fmla="*/ 434975 w 804"/>
                <a:gd name="T75" fmla="*/ 195263 h 820"/>
                <a:gd name="T76" fmla="*/ 587375 w 804"/>
                <a:gd name="T77" fmla="*/ 149225 h 820"/>
                <a:gd name="T78" fmla="*/ 493713 w 804"/>
                <a:gd name="T79" fmla="*/ 115888 h 820"/>
                <a:gd name="T80" fmla="*/ 655638 w 804"/>
                <a:gd name="T81" fmla="*/ 104775 h 820"/>
                <a:gd name="T82" fmla="*/ 758825 w 804"/>
                <a:gd name="T83" fmla="*/ 231775 h 820"/>
                <a:gd name="T84" fmla="*/ 804863 w 804"/>
                <a:gd name="T85" fmla="*/ 287338 h 820"/>
                <a:gd name="T86" fmla="*/ 758825 w 804"/>
                <a:gd name="T87" fmla="*/ 381000 h 820"/>
                <a:gd name="T88" fmla="*/ 815975 w 804"/>
                <a:gd name="T89" fmla="*/ 403225 h 820"/>
                <a:gd name="T90" fmla="*/ 862013 w 804"/>
                <a:gd name="T91" fmla="*/ 427038 h 820"/>
                <a:gd name="T92" fmla="*/ 898525 w 804"/>
                <a:gd name="T93" fmla="*/ 601663 h 820"/>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w 804"/>
                <a:gd name="T142" fmla="*/ 0 h 820"/>
                <a:gd name="T143" fmla="*/ 0 w 804"/>
                <a:gd name="T144" fmla="*/ 0 h 82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804" h="820">
                  <a:moveTo>
                    <a:pt x="776" y="632"/>
                  </a:moveTo>
                  <a:lnTo>
                    <a:pt x="797" y="559"/>
                  </a:lnTo>
                  <a:lnTo>
                    <a:pt x="804" y="501"/>
                  </a:lnTo>
                  <a:lnTo>
                    <a:pt x="804" y="444"/>
                  </a:lnTo>
                  <a:lnTo>
                    <a:pt x="791" y="379"/>
                  </a:lnTo>
                  <a:lnTo>
                    <a:pt x="762" y="283"/>
                  </a:lnTo>
                  <a:lnTo>
                    <a:pt x="710" y="204"/>
                  </a:lnTo>
                  <a:lnTo>
                    <a:pt x="660" y="123"/>
                  </a:lnTo>
                  <a:lnTo>
                    <a:pt x="632" y="94"/>
                  </a:lnTo>
                  <a:lnTo>
                    <a:pt x="595" y="66"/>
                  </a:lnTo>
                  <a:lnTo>
                    <a:pt x="559" y="50"/>
                  </a:lnTo>
                  <a:lnTo>
                    <a:pt x="522" y="29"/>
                  </a:lnTo>
                  <a:lnTo>
                    <a:pt x="442" y="0"/>
                  </a:lnTo>
                  <a:lnTo>
                    <a:pt x="543" y="73"/>
                  </a:lnTo>
                  <a:lnTo>
                    <a:pt x="632" y="152"/>
                  </a:lnTo>
                  <a:lnTo>
                    <a:pt x="551" y="102"/>
                  </a:lnTo>
                  <a:lnTo>
                    <a:pt x="478" y="50"/>
                  </a:lnTo>
                  <a:lnTo>
                    <a:pt x="478" y="58"/>
                  </a:lnTo>
                  <a:lnTo>
                    <a:pt x="478" y="73"/>
                  </a:lnTo>
                  <a:lnTo>
                    <a:pt x="376" y="45"/>
                  </a:lnTo>
                  <a:lnTo>
                    <a:pt x="319" y="29"/>
                  </a:lnTo>
                  <a:lnTo>
                    <a:pt x="246" y="29"/>
                  </a:lnTo>
                  <a:lnTo>
                    <a:pt x="246" y="45"/>
                  </a:lnTo>
                  <a:lnTo>
                    <a:pt x="253" y="50"/>
                  </a:lnTo>
                  <a:lnTo>
                    <a:pt x="188" y="81"/>
                  </a:lnTo>
                  <a:lnTo>
                    <a:pt x="138" y="102"/>
                  </a:lnTo>
                  <a:lnTo>
                    <a:pt x="94" y="139"/>
                  </a:lnTo>
                  <a:lnTo>
                    <a:pt x="58" y="189"/>
                  </a:lnTo>
                  <a:lnTo>
                    <a:pt x="36" y="233"/>
                  </a:lnTo>
                  <a:lnTo>
                    <a:pt x="21" y="269"/>
                  </a:lnTo>
                  <a:lnTo>
                    <a:pt x="0" y="348"/>
                  </a:lnTo>
                  <a:lnTo>
                    <a:pt x="0" y="436"/>
                  </a:lnTo>
                  <a:lnTo>
                    <a:pt x="21" y="515"/>
                  </a:lnTo>
                  <a:lnTo>
                    <a:pt x="50" y="588"/>
                  </a:lnTo>
                  <a:lnTo>
                    <a:pt x="102" y="653"/>
                  </a:lnTo>
                  <a:lnTo>
                    <a:pt x="152" y="705"/>
                  </a:lnTo>
                  <a:lnTo>
                    <a:pt x="217" y="741"/>
                  </a:lnTo>
                  <a:lnTo>
                    <a:pt x="180" y="741"/>
                  </a:lnTo>
                  <a:lnTo>
                    <a:pt x="130" y="734"/>
                  </a:lnTo>
                  <a:lnTo>
                    <a:pt x="175" y="755"/>
                  </a:lnTo>
                  <a:lnTo>
                    <a:pt x="217" y="770"/>
                  </a:lnTo>
                  <a:lnTo>
                    <a:pt x="298" y="783"/>
                  </a:lnTo>
                  <a:lnTo>
                    <a:pt x="370" y="783"/>
                  </a:lnTo>
                  <a:lnTo>
                    <a:pt x="457" y="770"/>
                  </a:lnTo>
                  <a:lnTo>
                    <a:pt x="405" y="791"/>
                  </a:lnTo>
                  <a:lnTo>
                    <a:pt x="355" y="806"/>
                  </a:lnTo>
                  <a:lnTo>
                    <a:pt x="274" y="806"/>
                  </a:lnTo>
                  <a:lnTo>
                    <a:pt x="159" y="799"/>
                  </a:lnTo>
                  <a:lnTo>
                    <a:pt x="196" y="814"/>
                  </a:lnTo>
                  <a:lnTo>
                    <a:pt x="240" y="820"/>
                  </a:lnTo>
                  <a:lnTo>
                    <a:pt x="340" y="820"/>
                  </a:lnTo>
                  <a:lnTo>
                    <a:pt x="405" y="820"/>
                  </a:lnTo>
                  <a:lnTo>
                    <a:pt x="470" y="806"/>
                  </a:lnTo>
                  <a:lnTo>
                    <a:pt x="530" y="791"/>
                  </a:lnTo>
                  <a:lnTo>
                    <a:pt x="572" y="770"/>
                  </a:lnTo>
                  <a:lnTo>
                    <a:pt x="624" y="755"/>
                  </a:lnTo>
                  <a:lnTo>
                    <a:pt x="660" y="718"/>
                  </a:lnTo>
                  <a:lnTo>
                    <a:pt x="697" y="682"/>
                  </a:lnTo>
                  <a:lnTo>
                    <a:pt x="726" y="640"/>
                  </a:lnTo>
                  <a:lnTo>
                    <a:pt x="731" y="616"/>
                  </a:lnTo>
                  <a:lnTo>
                    <a:pt x="739" y="574"/>
                  </a:lnTo>
                  <a:lnTo>
                    <a:pt x="739" y="522"/>
                  </a:lnTo>
                  <a:lnTo>
                    <a:pt x="731" y="501"/>
                  </a:lnTo>
                  <a:lnTo>
                    <a:pt x="726" y="480"/>
                  </a:lnTo>
                  <a:lnTo>
                    <a:pt x="726" y="450"/>
                  </a:lnTo>
                  <a:lnTo>
                    <a:pt x="739" y="457"/>
                  </a:lnTo>
                  <a:lnTo>
                    <a:pt x="747" y="465"/>
                  </a:lnTo>
                  <a:lnTo>
                    <a:pt x="762" y="538"/>
                  </a:lnTo>
                  <a:lnTo>
                    <a:pt x="768" y="494"/>
                  </a:lnTo>
                  <a:lnTo>
                    <a:pt x="762" y="450"/>
                  </a:lnTo>
                  <a:lnTo>
                    <a:pt x="747" y="421"/>
                  </a:lnTo>
                  <a:lnTo>
                    <a:pt x="731" y="400"/>
                  </a:lnTo>
                  <a:lnTo>
                    <a:pt x="731" y="392"/>
                  </a:lnTo>
                  <a:lnTo>
                    <a:pt x="739" y="400"/>
                  </a:lnTo>
                  <a:lnTo>
                    <a:pt x="762" y="407"/>
                  </a:lnTo>
                  <a:lnTo>
                    <a:pt x="768" y="421"/>
                  </a:lnTo>
                  <a:lnTo>
                    <a:pt x="783" y="457"/>
                  </a:lnTo>
                  <a:lnTo>
                    <a:pt x="791" y="501"/>
                  </a:lnTo>
                  <a:lnTo>
                    <a:pt x="783" y="545"/>
                  </a:lnTo>
                  <a:lnTo>
                    <a:pt x="783" y="632"/>
                  </a:lnTo>
                  <a:lnTo>
                    <a:pt x="776" y="632"/>
                  </a:lnTo>
                  <a:lnTo>
                    <a:pt x="559" y="421"/>
                  </a:lnTo>
                  <a:lnTo>
                    <a:pt x="543" y="501"/>
                  </a:lnTo>
                  <a:lnTo>
                    <a:pt x="514" y="559"/>
                  </a:lnTo>
                  <a:lnTo>
                    <a:pt x="501" y="580"/>
                  </a:lnTo>
                  <a:lnTo>
                    <a:pt x="470" y="603"/>
                  </a:lnTo>
                  <a:lnTo>
                    <a:pt x="399" y="640"/>
                  </a:lnTo>
                  <a:lnTo>
                    <a:pt x="334" y="632"/>
                  </a:lnTo>
                  <a:lnTo>
                    <a:pt x="269" y="611"/>
                  </a:lnTo>
                  <a:lnTo>
                    <a:pt x="217" y="580"/>
                  </a:lnTo>
                  <a:lnTo>
                    <a:pt x="180" y="545"/>
                  </a:lnTo>
                  <a:lnTo>
                    <a:pt x="159" y="501"/>
                  </a:lnTo>
                  <a:lnTo>
                    <a:pt x="138" y="465"/>
                  </a:lnTo>
                  <a:lnTo>
                    <a:pt x="130" y="428"/>
                  </a:lnTo>
                  <a:lnTo>
                    <a:pt x="130" y="392"/>
                  </a:lnTo>
                  <a:lnTo>
                    <a:pt x="130" y="334"/>
                  </a:lnTo>
                  <a:lnTo>
                    <a:pt x="138" y="298"/>
                  </a:lnTo>
                  <a:lnTo>
                    <a:pt x="152" y="261"/>
                  </a:lnTo>
                  <a:lnTo>
                    <a:pt x="167" y="240"/>
                  </a:lnTo>
                  <a:lnTo>
                    <a:pt x="217" y="204"/>
                  </a:lnTo>
                  <a:lnTo>
                    <a:pt x="282" y="160"/>
                  </a:lnTo>
                  <a:lnTo>
                    <a:pt x="298" y="160"/>
                  </a:lnTo>
                  <a:lnTo>
                    <a:pt x="298" y="152"/>
                  </a:lnTo>
                  <a:lnTo>
                    <a:pt x="240" y="167"/>
                  </a:lnTo>
                  <a:lnTo>
                    <a:pt x="196" y="196"/>
                  </a:lnTo>
                  <a:lnTo>
                    <a:pt x="152" y="233"/>
                  </a:lnTo>
                  <a:lnTo>
                    <a:pt x="115" y="269"/>
                  </a:lnTo>
                  <a:lnTo>
                    <a:pt x="115" y="277"/>
                  </a:lnTo>
                  <a:lnTo>
                    <a:pt x="109" y="277"/>
                  </a:lnTo>
                  <a:lnTo>
                    <a:pt x="130" y="233"/>
                  </a:lnTo>
                  <a:lnTo>
                    <a:pt x="159" y="189"/>
                  </a:lnTo>
                  <a:lnTo>
                    <a:pt x="196" y="160"/>
                  </a:lnTo>
                  <a:lnTo>
                    <a:pt x="240" y="139"/>
                  </a:lnTo>
                  <a:lnTo>
                    <a:pt x="274" y="123"/>
                  </a:lnTo>
                  <a:lnTo>
                    <a:pt x="319" y="110"/>
                  </a:lnTo>
                  <a:lnTo>
                    <a:pt x="376" y="102"/>
                  </a:lnTo>
                  <a:lnTo>
                    <a:pt x="370" y="94"/>
                  </a:lnTo>
                  <a:lnTo>
                    <a:pt x="347" y="87"/>
                  </a:lnTo>
                  <a:lnTo>
                    <a:pt x="326" y="81"/>
                  </a:lnTo>
                  <a:lnTo>
                    <a:pt x="311" y="73"/>
                  </a:lnTo>
                  <a:lnTo>
                    <a:pt x="340" y="66"/>
                  </a:lnTo>
                  <a:lnTo>
                    <a:pt x="370" y="58"/>
                  </a:lnTo>
                  <a:lnTo>
                    <a:pt x="413" y="66"/>
                  </a:lnTo>
                  <a:lnTo>
                    <a:pt x="493" y="94"/>
                  </a:lnTo>
                  <a:lnTo>
                    <a:pt x="486" y="123"/>
                  </a:lnTo>
                  <a:lnTo>
                    <a:pt x="478" y="146"/>
                  </a:lnTo>
                  <a:lnTo>
                    <a:pt x="478" y="181"/>
                  </a:lnTo>
                  <a:lnTo>
                    <a:pt x="501" y="175"/>
                  </a:lnTo>
                  <a:lnTo>
                    <a:pt x="507" y="181"/>
                  </a:lnTo>
                  <a:lnTo>
                    <a:pt x="478" y="212"/>
                  </a:lnTo>
                  <a:lnTo>
                    <a:pt x="449" y="233"/>
                  </a:lnTo>
                  <a:lnTo>
                    <a:pt x="478" y="240"/>
                  </a:lnTo>
                  <a:lnTo>
                    <a:pt x="501" y="240"/>
                  </a:lnTo>
                  <a:lnTo>
                    <a:pt x="514" y="248"/>
                  </a:lnTo>
                  <a:lnTo>
                    <a:pt x="514" y="254"/>
                  </a:lnTo>
                  <a:lnTo>
                    <a:pt x="522" y="261"/>
                  </a:lnTo>
                  <a:lnTo>
                    <a:pt x="530" y="261"/>
                  </a:lnTo>
                  <a:lnTo>
                    <a:pt x="543" y="269"/>
                  </a:lnTo>
                  <a:lnTo>
                    <a:pt x="551" y="290"/>
                  </a:lnTo>
                  <a:lnTo>
                    <a:pt x="566" y="327"/>
                  </a:lnTo>
                  <a:lnTo>
                    <a:pt x="566" y="379"/>
                  </a:lnTo>
                  <a:lnTo>
                    <a:pt x="559" y="421"/>
                  </a:lnTo>
                  <a:lnTo>
                    <a:pt x="776" y="632"/>
                  </a:lnTo>
                  <a:close/>
                </a:path>
              </a:pathLst>
            </a:custGeom>
            <a:gradFill>
              <a:gsLst>
                <a:gs pos="0">
                  <a:schemeClr val="accent1">
                    <a:alpha val="20000"/>
                  </a:schemeClr>
                </a:gs>
                <a:gs pos="100000">
                  <a:schemeClr val="accent1">
                    <a:lumMod val="20000"/>
                    <a:lumOff val="80000"/>
                  </a:schemeClr>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32" name="フリーフォーム 31"/>
            <p:cNvSpPr>
              <a:spLocks/>
            </p:cNvSpPr>
            <p:nvPr/>
          </p:nvSpPr>
          <p:spPr bwMode="auto">
            <a:xfrm>
              <a:off x="7358082" y="4714884"/>
              <a:ext cx="251974" cy="453319"/>
            </a:xfrm>
            <a:custGeom>
              <a:avLst/>
              <a:gdLst>
                <a:gd name="T0" fmla="*/ 0 w 144"/>
                <a:gd name="T1" fmla="*/ 0 h 261"/>
                <a:gd name="T2" fmla="*/ 66675 w 144"/>
                <a:gd name="T3" fmla="*/ 149225 h 261"/>
                <a:gd name="T4" fmla="*/ 138113 w 144"/>
                <a:gd name="T5" fmla="*/ 274638 h 261"/>
                <a:gd name="T6" fmla="*/ 207963 w 144"/>
                <a:gd name="T7" fmla="*/ 357188 h 261"/>
                <a:gd name="T8" fmla="*/ 228600 w 144"/>
                <a:gd name="T9" fmla="*/ 414338 h 261"/>
                <a:gd name="T10" fmla="*/ 125413 w 144"/>
                <a:gd name="T11" fmla="*/ 331788 h 261"/>
                <a:gd name="T12" fmla="*/ 92075 w 144"/>
                <a:gd name="T13" fmla="*/ 274638 h 261"/>
                <a:gd name="T14" fmla="*/ 46038 w 144"/>
                <a:gd name="T15" fmla="*/ 195263 h 261"/>
                <a:gd name="T16" fmla="*/ 12700 w 144"/>
                <a:gd name="T17" fmla="*/ 103188 h 261"/>
                <a:gd name="T18" fmla="*/ 12700 w 144"/>
                <a:gd name="T19" fmla="*/ 0 h 261"/>
                <a:gd name="T20" fmla="*/ 0 w 144"/>
                <a:gd name="T21" fmla="*/ 0 h 261"/>
                <a:gd name="T22" fmla="*/ 0 1 256"/>
                <a:gd name="T23" fmla="*/ 0 1 256"/>
                <a:gd name="T24" fmla="*/ 0 1 256"/>
                <a:gd name="T25" fmla="*/ 0 1 256"/>
                <a:gd name="T26" fmla="*/ 0 1 256"/>
                <a:gd name="T27" fmla="*/ 0 1 256"/>
                <a:gd name="T28" fmla="*/ 0 1 256"/>
                <a:gd name="T29" fmla="*/ 0 1 256"/>
                <a:gd name="T30" fmla="*/ 0 1 256"/>
                <a:gd name="T31" fmla="*/ 0 1 256"/>
                <a:gd name="T32" fmla="*/ 0 1 256"/>
                <a:gd name="T33" fmla="*/ 0 w 144"/>
                <a:gd name="T34" fmla="*/ 0 h 261"/>
                <a:gd name="T35" fmla="*/ 0 w 144"/>
                <a:gd name="T36" fmla="*/ 0 h 26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44" h="261">
                  <a:moveTo>
                    <a:pt x="0" y="0"/>
                  </a:moveTo>
                  <a:lnTo>
                    <a:pt x="42" y="94"/>
                  </a:lnTo>
                  <a:lnTo>
                    <a:pt x="87" y="173"/>
                  </a:lnTo>
                  <a:lnTo>
                    <a:pt x="131" y="225"/>
                  </a:lnTo>
                  <a:lnTo>
                    <a:pt x="144" y="261"/>
                  </a:lnTo>
                  <a:lnTo>
                    <a:pt x="79" y="209"/>
                  </a:lnTo>
                  <a:lnTo>
                    <a:pt x="58" y="173"/>
                  </a:lnTo>
                  <a:lnTo>
                    <a:pt x="29" y="123"/>
                  </a:lnTo>
                  <a:lnTo>
                    <a:pt x="8" y="65"/>
                  </a:lnTo>
                  <a:lnTo>
                    <a:pt x="8" y="0"/>
                  </a:lnTo>
                  <a:lnTo>
                    <a:pt x="0" y="0"/>
                  </a:lnTo>
                  <a:close/>
                </a:path>
              </a:pathLst>
            </a:custGeom>
            <a:gradFill>
              <a:gsLst>
                <a:gs pos="0">
                  <a:schemeClr val="accent1">
                    <a:alpha val="20000"/>
                  </a:schemeClr>
                </a:gs>
                <a:gs pos="100000">
                  <a:schemeClr val="accent1">
                    <a:lumMod val="20000"/>
                    <a:lumOff val="80000"/>
                  </a:schemeClr>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grpSp>
      <p:grpSp>
        <p:nvGrpSpPr>
          <p:cNvPr id="9" name="グループ化 8"/>
          <p:cNvGrpSpPr/>
          <p:nvPr/>
        </p:nvGrpSpPr>
        <p:grpSpPr>
          <a:xfrm>
            <a:off x="6341933" y="5000636"/>
            <a:ext cx="1071571" cy="1036602"/>
            <a:chOff x="6357950" y="5000636"/>
            <a:chExt cx="1071570" cy="1036602"/>
          </a:xfrm>
          <a:gradFill>
            <a:gsLst>
              <a:gs pos="0">
                <a:schemeClr val="accent1">
                  <a:alpha val="20000"/>
                </a:schemeClr>
              </a:gs>
              <a:gs pos="100000">
                <a:schemeClr val="accent1">
                  <a:lumMod val="20000"/>
                  <a:lumOff val="80000"/>
                </a:schemeClr>
              </a:gs>
            </a:gsLst>
            <a:lin ang="5400000" scaled="1"/>
          </a:gradFill>
        </p:grpSpPr>
        <p:sp>
          <p:nvSpPr>
            <p:cNvPr id="34" name="フリーフォーム 33"/>
            <p:cNvSpPr>
              <a:spLocks/>
            </p:cNvSpPr>
            <p:nvPr/>
          </p:nvSpPr>
          <p:spPr bwMode="auto">
            <a:xfrm rot="21162566">
              <a:off x="6357950" y="5000636"/>
              <a:ext cx="1071570" cy="1036602"/>
            </a:xfrm>
            <a:custGeom>
              <a:avLst/>
              <a:gdLst>
                <a:gd name="T0" fmla="*/ 320675 w 551"/>
                <a:gd name="T1" fmla="*/ 11112 h 537"/>
                <a:gd name="T2" fmla="*/ 331787 w 551"/>
                <a:gd name="T3" fmla="*/ 11112 h 537"/>
                <a:gd name="T4" fmla="*/ 265112 w 551"/>
                <a:gd name="T5" fmla="*/ 93662 h 537"/>
                <a:gd name="T6" fmla="*/ 171450 w 551"/>
                <a:gd name="T7" fmla="*/ 185737 h 537"/>
                <a:gd name="T8" fmla="*/ 112712 w 551"/>
                <a:gd name="T9" fmla="*/ 334962 h 537"/>
                <a:gd name="T10" fmla="*/ 136525 w 551"/>
                <a:gd name="T11" fmla="*/ 495300 h 537"/>
                <a:gd name="T12" fmla="*/ 241300 w 551"/>
                <a:gd name="T13" fmla="*/ 633412 h 537"/>
                <a:gd name="T14" fmla="*/ 401637 w 551"/>
                <a:gd name="T15" fmla="*/ 715962 h 537"/>
                <a:gd name="T16" fmla="*/ 563562 w 551"/>
                <a:gd name="T17" fmla="*/ 715962 h 537"/>
                <a:gd name="T18" fmla="*/ 688975 w 551"/>
                <a:gd name="T19" fmla="*/ 600075 h 537"/>
                <a:gd name="T20" fmla="*/ 701675 w 551"/>
                <a:gd name="T21" fmla="*/ 495300 h 537"/>
                <a:gd name="T22" fmla="*/ 642937 w 551"/>
                <a:gd name="T23" fmla="*/ 358775 h 537"/>
                <a:gd name="T24" fmla="*/ 701675 w 551"/>
                <a:gd name="T25" fmla="*/ 404812 h 537"/>
                <a:gd name="T26" fmla="*/ 622300 w 551"/>
                <a:gd name="T27" fmla="*/ 288925 h 537"/>
                <a:gd name="T28" fmla="*/ 735012 w 551"/>
                <a:gd name="T29" fmla="*/ 392112 h 537"/>
                <a:gd name="T30" fmla="*/ 758825 w 551"/>
                <a:gd name="T31" fmla="*/ 471487 h 537"/>
                <a:gd name="T32" fmla="*/ 735012 w 551"/>
                <a:gd name="T33" fmla="*/ 587375 h 537"/>
                <a:gd name="T34" fmla="*/ 746125 w 551"/>
                <a:gd name="T35" fmla="*/ 577850 h 537"/>
                <a:gd name="T36" fmla="*/ 792162 w 551"/>
                <a:gd name="T37" fmla="*/ 495300 h 537"/>
                <a:gd name="T38" fmla="*/ 792162 w 551"/>
                <a:gd name="T39" fmla="*/ 415925 h 537"/>
                <a:gd name="T40" fmla="*/ 725487 w 551"/>
                <a:gd name="T41" fmla="*/ 263525 h 537"/>
                <a:gd name="T42" fmla="*/ 746125 w 551"/>
                <a:gd name="T43" fmla="*/ 242887 h 537"/>
                <a:gd name="T44" fmla="*/ 642937 w 551"/>
                <a:gd name="T45" fmla="*/ 160337 h 537"/>
                <a:gd name="T46" fmla="*/ 527050 w 551"/>
                <a:gd name="T47" fmla="*/ 139700 h 537"/>
                <a:gd name="T48" fmla="*/ 517525 w 551"/>
                <a:gd name="T49" fmla="*/ 127000 h 537"/>
                <a:gd name="T50" fmla="*/ 527050 w 551"/>
                <a:gd name="T51" fmla="*/ 103187 h 537"/>
                <a:gd name="T52" fmla="*/ 585787 w 551"/>
                <a:gd name="T53" fmla="*/ 80962 h 537"/>
                <a:gd name="T54" fmla="*/ 782637 w 551"/>
                <a:gd name="T55" fmla="*/ 196850 h 537"/>
                <a:gd name="T56" fmla="*/ 862012 w 551"/>
                <a:gd name="T57" fmla="*/ 334962 h 537"/>
                <a:gd name="T58" fmla="*/ 862012 w 551"/>
                <a:gd name="T59" fmla="*/ 495300 h 537"/>
                <a:gd name="T60" fmla="*/ 804862 w 551"/>
                <a:gd name="T61" fmla="*/ 669925 h 537"/>
                <a:gd name="T62" fmla="*/ 688975 w 551"/>
                <a:gd name="T63" fmla="*/ 785812 h 537"/>
                <a:gd name="T64" fmla="*/ 563562 w 551"/>
                <a:gd name="T65" fmla="*/ 842962 h 537"/>
                <a:gd name="T66" fmla="*/ 390525 w 551"/>
                <a:gd name="T67" fmla="*/ 852487 h 537"/>
                <a:gd name="T68" fmla="*/ 207962 w 551"/>
                <a:gd name="T69" fmla="*/ 793750 h 537"/>
                <a:gd name="T70" fmla="*/ 57150 w 551"/>
                <a:gd name="T71" fmla="*/ 669925 h 537"/>
                <a:gd name="T72" fmla="*/ 46037 w 551"/>
                <a:gd name="T73" fmla="*/ 611187 h 537"/>
                <a:gd name="T74" fmla="*/ 92075 w 551"/>
                <a:gd name="T75" fmla="*/ 690562 h 537"/>
                <a:gd name="T76" fmla="*/ 103187 w 551"/>
                <a:gd name="T77" fmla="*/ 681037 h 537"/>
                <a:gd name="T78" fmla="*/ 112712 w 551"/>
                <a:gd name="T79" fmla="*/ 690562 h 537"/>
                <a:gd name="T80" fmla="*/ 33337 w 551"/>
                <a:gd name="T81" fmla="*/ 528637 h 537"/>
                <a:gd name="T82" fmla="*/ 0 w 551"/>
                <a:gd name="T83" fmla="*/ 379412 h 537"/>
                <a:gd name="T84" fmla="*/ 9525 w 551"/>
                <a:gd name="T85" fmla="*/ 404812 h 537"/>
                <a:gd name="T86" fmla="*/ 46037 w 551"/>
                <a:gd name="T87" fmla="*/ 368300 h 537"/>
                <a:gd name="T88" fmla="*/ 79375 w 551"/>
                <a:gd name="T89" fmla="*/ 219075 h 537"/>
                <a:gd name="T90" fmla="*/ 182562 w 551"/>
                <a:gd name="T91" fmla="*/ 103187 h 537"/>
                <a:gd name="T92" fmla="*/ 265112 w 551"/>
                <a:gd name="T93" fmla="*/ 57150 h 537"/>
                <a:gd name="T94" fmla="*/ 311150 w 551"/>
                <a:gd name="T95" fmla="*/ 23812 h 537"/>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1 256"/>
                <a:gd name="T142" fmla="*/ 0 1 256"/>
                <a:gd name="T143" fmla="*/ 0 1 256"/>
                <a:gd name="T144" fmla="*/ 0 w 551"/>
                <a:gd name="T145" fmla="*/ 0 h 537"/>
                <a:gd name="T146" fmla="*/ 0 w 551"/>
                <a:gd name="T147" fmla="*/ 0 h 537"/>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51" h="537">
                  <a:moveTo>
                    <a:pt x="196" y="15"/>
                  </a:moveTo>
                  <a:lnTo>
                    <a:pt x="202" y="7"/>
                  </a:lnTo>
                  <a:lnTo>
                    <a:pt x="217" y="0"/>
                  </a:lnTo>
                  <a:lnTo>
                    <a:pt x="209" y="7"/>
                  </a:lnTo>
                  <a:lnTo>
                    <a:pt x="196" y="30"/>
                  </a:lnTo>
                  <a:lnTo>
                    <a:pt x="167" y="59"/>
                  </a:lnTo>
                  <a:lnTo>
                    <a:pt x="136" y="80"/>
                  </a:lnTo>
                  <a:lnTo>
                    <a:pt x="108" y="117"/>
                  </a:lnTo>
                  <a:lnTo>
                    <a:pt x="86" y="174"/>
                  </a:lnTo>
                  <a:lnTo>
                    <a:pt x="71" y="211"/>
                  </a:lnTo>
                  <a:lnTo>
                    <a:pt x="71" y="247"/>
                  </a:lnTo>
                  <a:lnTo>
                    <a:pt x="86" y="312"/>
                  </a:lnTo>
                  <a:lnTo>
                    <a:pt x="115" y="364"/>
                  </a:lnTo>
                  <a:lnTo>
                    <a:pt x="152" y="399"/>
                  </a:lnTo>
                  <a:lnTo>
                    <a:pt x="196" y="435"/>
                  </a:lnTo>
                  <a:lnTo>
                    <a:pt x="253" y="451"/>
                  </a:lnTo>
                  <a:lnTo>
                    <a:pt x="303" y="458"/>
                  </a:lnTo>
                  <a:lnTo>
                    <a:pt x="355" y="451"/>
                  </a:lnTo>
                  <a:lnTo>
                    <a:pt x="392" y="435"/>
                  </a:lnTo>
                  <a:lnTo>
                    <a:pt x="434" y="378"/>
                  </a:lnTo>
                  <a:lnTo>
                    <a:pt x="442" y="356"/>
                  </a:lnTo>
                  <a:lnTo>
                    <a:pt x="442" y="312"/>
                  </a:lnTo>
                  <a:lnTo>
                    <a:pt x="434" y="284"/>
                  </a:lnTo>
                  <a:lnTo>
                    <a:pt x="405" y="226"/>
                  </a:lnTo>
                  <a:lnTo>
                    <a:pt x="413" y="226"/>
                  </a:lnTo>
                  <a:lnTo>
                    <a:pt x="442" y="255"/>
                  </a:lnTo>
                  <a:lnTo>
                    <a:pt x="442" y="232"/>
                  </a:lnTo>
                  <a:lnTo>
                    <a:pt x="392" y="182"/>
                  </a:lnTo>
                  <a:lnTo>
                    <a:pt x="405" y="182"/>
                  </a:lnTo>
                  <a:lnTo>
                    <a:pt x="463" y="247"/>
                  </a:lnTo>
                  <a:lnTo>
                    <a:pt x="470" y="276"/>
                  </a:lnTo>
                  <a:lnTo>
                    <a:pt x="478" y="297"/>
                  </a:lnTo>
                  <a:lnTo>
                    <a:pt x="478" y="320"/>
                  </a:lnTo>
                  <a:lnTo>
                    <a:pt x="463" y="370"/>
                  </a:lnTo>
                  <a:lnTo>
                    <a:pt x="470" y="370"/>
                  </a:lnTo>
                  <a:lnTo>
                    <a:pt x="470" y="364"/>
                  </a:lnTo>
                  <a:lnTo>
                    <a:pt x="486" y="341"/>
                  </a:lnTo>
                  <a:lnTo>
                    <a:pt x="499" y="312"/>
                  </a:lnTo>
                  <a:lnTo>
                    <a:pt x="499" y="291"/>
                  </a:lnTo>
                  <a:lnTo>
                    <a:pt x="499" y="262"/>
                  </a:lnTo>
                  <a:lnTo>
                    <a:pt x="478" y="211"/>
                  </a:lnTo>
                  <a:lnTo>
                    <a:pt x="457" y="166"/>
                  </a:lnTo>
                  <a:lnTo>
                    <a:pt x="463" y="161"/>
                  </a:lnTo>
                  <a:lnTo>
                    <a:pt x="470" y="153"/>
                  </a:lnTo>
                  <a:lnTo>
                    <a:pt x="442" y="124"/>
                  </a:lnTo>
                  <a:lnTo>
                    <a:pt x="405" y="101"/>
                  </a:lnTo>
                  <a:lnTo>
                    <a:pt x="355" y="95"/>
                  </a:lnTo>
                  <a:lnTo>
                    <a:pt x="332" y="88"/>
                  </a:lnTo>
                  <a:lnTo>
                    <a:pt x="311" y="80"/>
                  </a:lnTo>
                  <a:lnTo>
                    <a:pt x="326" y="80"/>
                  </a:lnTo>
                  <a:lnTo>
                    <a:pt x="369" y="65"/>
                  </a:lnTo>
                  <a:lnTo>
                    <a:pt x="332" y="65"/>
                  </a:lnTo>
                  <a:lnTo>
                    <a:pt x="332" y="51"/>
                  </a:lnTo>
                  <a:lnTo>
                    <a:pt x="369" y="51"/>
                  </a:lnTo>
                  <a:lnTo>
                    <a:pt x="457" y="95"/>
                  </a:lnTo>
                  <a:lnTo>
                    <a:pt x="493" y="124"/>
                  </a:lnTo>
                  <a:lnTo>
                    <a:pt x="522" y="161"/>
                  </a:lnTo>
                  <a:lnTo>
                    <a:pt x="543" y="211"/>
                  </a:lnTo>
                  <a:lnTo>
                    <a:pt x="551" y="268"/>
                  </a:lnTo>
                  <a:lnTo>
                    <a:pt x="543" y="312"/>
                  </a:lnTo>
                  <a:lnTo>
                    <a:pt x="528" y="370"/>
                  </a:lnTo>
                  <a:lnTo>
                    <a:pt x="507" y="422"/>
                  </a:lnTo>
                  <a:lnTo>
                    <a:pt x="470" y="464"/>
                  </a:lnTo>
                  <a:lnTo>
                    <a:pt x="434" y="495"/>
                  </a:lnTo>
                  <a:lnTo>
                    <a:pt x="397" y="516"/>
                  </a:lnTo>
                  <a:lnTo>
                    <a:pt x="355" y="531"/>
                  </a:lnTo>
                  <a:lnTo>
                    <a:pt x="303" y="537"/>
                  </a:lnTo>
                  <a:lnTo>
                    <a:pt x="246" y="537"/>
                  </a:lnTo>
                  <a:lnTo>
                    <a:pt x="188" y="523"/>
                  </a:lnTo>
                  <a:lnTo>
                    <a:pt x="131" y="500"/>
                  </a:lnTo>
                  <a:lnTo>
                    <a:pt x="79" y="464"/>
                  </a:lnTo>
                  <a:lnTo>
                    <a:pt x="36" y="422"/>
                  </a:lnTo>
                  <a:lnTo>
                    <a:pt x="0" y="356"/>
                  </a:lnTo>
                  <a:lnTo>
                    <a:pt x="29" y="385"/>
                  </a:lnTo>
                  <a:lnTo>
                    <a:pt x="50" y="429"/>
                  </a:lnTo>
                  <a:lnTo>
                    <a:pt x="58" y="435"/>
                  </a:lnTo>
                  <a:lnTo>
                    <a:pt x="58" y="429"/>
                  </a:lnTo>
                  <a:lnTo>
                    <a:pt x="65" y="429"/>
                  </a:lnTo>
                  <a:lnTo>
                    <a:pt x="71" y="429"/>
                  </a:lnTo>
                  <a:lnTo>
                    <a:pt x="71" y="435"/>
                  </a:lnTo>
                  <a:lnTo>
                    <a:pt x="42" y="393"/>
                  </a:lnTo>
                  <a:lnTo>
                    <a:pt x="21" y="333"/>
                  </a:lnTo>
                  <a:lnTo>
                    <a:pt x="0" y="276"/>
                  </a:lnTo>
                  <a:lnTo>
                    <a:pt x="0" y="239"/>
                  </a:lnTo>
                  <a:lnTo>
                    <a:pt x="0" y="197"/>
                  </a:lnTo>
                  <a:lnTo>
                    <a:pt x="6" y="255"/>
                  </a:lnTo>
                  <a:lnTo>
                    <a:pt x="29" y="297"/>
                  </a:lnTo>
                  <a:lnTo>
                    <a:pt x="29" y="232"/>
                  </a:lnTo>
                  <a:lnTo>
                    <a:pt x="36" y="166"/>
                  </a:lnTo>
                  <a:lnTo>
                    <a:pt x="50" y="138"/>
                  </a:lnTo>
                  <a:lnTo>
                    <a:pt x="71" y="109"/>
                  </a:lnTo>
                  <a:lnTo>
                    <a:pt x="115" y="65"/>
                  </a:lnTo>
                  <a:lnTo>
                    <a:pt x="144" y="51"/>
                  </a:lnTo>
                  <a:lnTo>
                    <a:pt x="167" y="36"/>
                  </a:lnTo>
                  <a:lnTo>
                    <a:pt x="188" y="15"/>
                  </a:lnTo>
                  <a:lnTo>
                    <a:pt x="196" y="15"/>
                  </a:lnTo>
                  <a:close/>
                </a:path>
              </a:pathLst>
            </a:custGeom>
            <a:gradFill>
              <a:gsLst>
                <a:gs pos="0">
                  <a:schemeClr val="accent1">
                    <a:alpha val="20000"/>
                  </a:schemeClr>
                </a:gs>
                <a:gs pos="100000">
                  <a:schemeClr val="accent1">
                    <a:lumMod val="20000"/>
                    <a:lumOff val="80000"/>
                  </a:schemeClr>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35" name="フリーフォーム 34"/>
            <p:cNvSpPr>
              <a:spLocks/>
            </p:cNvSpPr>
            <p:nvPr/>
          </p:nvSpPr>
          <p:spPr bwMode="auto">
            <a:xfrm>
              <a:off x="6715140" y="5214950"/>
              <a:ext cx="431310" cy="71438"/>
            </a:xfrm>
            <a:custGeom>
              <a:avLst/>
              <a:gdLst>
                <a:gd name="T0" fmla="*/ 0 w 232"/>
                <a:gd name="T1" fmla="*/ 0 h 44"/>
                <a:gd name="T2" fmla="*/ 196850 w 232"/>
                <a:gd name="T3" fmla="*/ 12700 h 44"/>
                <a:gd name="T4" fmla="*/ 301625 w 232"/>
                <a:gd name="T5" fmla="*/ 36513 h 44"/>
                <a:gd name="T6" fmla="*/ 334963 w 232"/>
                <a:gd name="T7" fmla="*/ 46038 h 44"/>
                <a:gd name="T8" fmla="*/ 358775 w 232"/>
                <a:gd name="T9" fmla="*/ 58738 h 44"/>
                <a:gd name="T10" fmla="*/ 368300 w 232"/>
                <a:gd name="T11" fmla="*/ 69850 h 44"/>
                <a:gd name="T12" fmla="*/ 346075 w 232"/>
                <a:gd name="T13" fmla="*/ 69850 h 44"/>
                <a:gd name="T14" fmla="*/ 288925 w 232"/>
                <a:gd name="T15" fmla="*/ 46038 h 44"/>
                <a:gd name="T16" fmla="*/ 219075 w 232"/>
                <a:gd name="T17" fmla="*/ 36513 h 44"/>
                <a:gd name="T18" fmla="*/ 219075 w 232"/>
                <a:gd name="T19" fmla="*/ 46038 h 44"/>
                <a:gd name="T20" fmla="*/ 242888 w 232"/>
                <a:gd name="T21" fmla="*/ 69850 h 44"/>
                <a:gd name="T22" fmla="*/ 219075 w 232"/>
                <a:gd name="T23" fmla="*/ 69850 h 44"/>
                <a:gd name="T24" fmla="*/ 196850 w 232"/>
                <a:gd name="T25" fmla="*/ 58738 h 44"/>
                <a:gd name="T26" fmla="*/ 173038 w 232"/>
                <a:gd name="T27" fmla="*/ 46038 h 44"/>
                <a:gd name="T28" fmla="*/ 11113 w 232"/>
                <a:gd name="T29" fmla="*/ 0 h 44"/>
                <a:gd name="T30" fmla="*/ 0 w 232"/>
                <a:gd name="T31" fmla="*/ 0 h 44"/>
                <a:gd name="T32" fmla="*/ 0 1 256"/>
                <a:gd name="T33" fmla="*/ 0 1 256"/>
                <a:gd name="T34" fmla="*/ 0 1 256"/>
                <a:gd name="T35" fmla="*/ 0 1 256"/>
                <a:gd name="T36" fmla="*/ 0 1 256"/>
                <a:gd name="T37" fmla="*/ 0 1 256"/>
                <a:gd name="T38" fmla="*/ 0 1 256"/>
                <a:gd name="T39" fmla="*/ 0 1 256"/>
                <a:gd name="T40" fmla="*/ 0 1 256"/>
                <a:gd name="T41" fmla="*/ 0 1 256"/>
                <a:gd name="T42" fmla="*/ 0 1 256"/>
                <a:gd name="T43" fmla="*/ 0 1 256"/>
                <a:gd name="T44" fmla="*/ 0 1 256"/>
                <a:gd name="T45" fmla="*/ 0 1 256"/>
                <a:gd name="T46" fmla="*/ 0 1 256"/>
                <a:gd name="T47" fmla="*/ 0 1 256"/>
                <a:gd name="T48" fmla="*/ 0 w 232"/>
                <a:gd name="T49" fmla="*/ 0 h 44"/>
                <a:gd name="T50" fmla="*/ 0 w 232"/>
                <a:gd name="T51" fmla="*/ 0 h 4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32" h="44">
                  <a:moveTo>
                    <a:pt x="0" y="0"/>
                  </a:moveTo>
                  <a:lnTo>
                    <a:pt x="124" y="8"/>
                  </a:lnTo>
                  <a:lnTo>
                    <a:pt x="190" y="23"/>
                  </a:lnTo>
                  <a:lnTo>
                    <a:pt x="211" y="29"/>
                  </a:lnTo>
                  <a:lnTo>
                    <a:pt x="226" y="37"/>
                  </a:lnTo>
                  <a:lnTo>
                    <a:pt x="232" y="44"/>
                  </a:lnTo>
                  <a:lnTo>
                    <a:pt x="218" y="44"/>
                  </a:lnTo>
                  <a:lnTo>
                    <a:pt x="182" y="29"/>
                  </a:lnTo>
                  <a:lnTo>
                    <a:pt x="138" y="23"/>
                  </a:lnTo>
                  <a:lnTo>
                    <a:pt x="138" y="29"/>
                  </a:lnTo>
                  <a:lnTo>
                    <a:pt x="153" y="44"/>
                  </a:lnTo>
                  <a:lnTo>
                    <a:pt x="138" y="44"/>
                  </a:lnTo>
                  <a:lnTo>
                    <a:pt x="124" y="37"/>
                  </a:lnTo>
                  <a:lnTo>
                    <a:pt x="109" y="29"/>
                  </a:lnTo>
                  <a:lnTo>
                    <a:pt x="7" y="0"/>
                  </a:lnTo>
                  <a:lnTo>
                    <a:pt x="0" y="0"/>
                  </a:lnTo>
                  <a:close/>
                </a:path>
              </a:pathLst>
            </a:custGeom>
            <a:gradFill>
              <a:gsLst>
                <a:gs pos="0">
                  <a:schemeClr val="accent1">
                    <a:alpha val="20000"/>
                  </a:schemeClr>
                </a:gs>
                <a:gs pos="100000">
                  <a:schemeClr val="accent1">
                    <a:lumMod val="20000"/>
                    <a:lumOff val="80000"/>
                  </a:schemeClr>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36" name="フリーフォーム 35"/>
            <p:cNvSpPr>
              <a:spLocks/>
            </p:cNvSpPr>
            <p:nvPr/>
          </p:nvSpPr>
          <p:spPr bwMode="auto">
            <a:xfrm>
              <a:off x="6786578" y="5357826"/>
              <a:ext cx="232643" cy="71242"/>
            </a:xfrm>
            <a:custGeom>
              <a:avLst/>
              <a:gdLst>
                <a:gd name="T0" fmla="*/ 0 w 94"/>
                <a:gd name="T1" fmla="*/ 0 h 29"/>
                <a:gd name="T2" fmla="*/ 82550 w 94"/>
                <a:gd name="T3" fmla="*/ 12700 h 29"/>
                <a:gd name="T4" fmla="*/ 149225 w 94"/>
                <a:gd name="T5" fmla="*/ 33338 h 29"/>
                <a:gd name="T6" fmla="*/ 149225 w 94"/>
                <a:gd name="T7" fmla="*/ 46038 h 29"/>
                <a:gd name="T8" fmla="*/ 127000 w 94"/>
                <a:gd name="T9" fmla="*/ 46038 h 29"/>
                <a:gd name="T10" fmla="*/ 69850 w 94"/>
                <a:gd name="T11" fmla="*/ 25400 h 29"/>
                <a:gd name="T12" fmla="*/ 11113 w 94"/>
                <a:gd name="T13" fmla="*/ 0 h 29"/>
                <a:gd name="T14" fmla="*/ 0 w 94"/>
                <a:gd name="T15" fmla="*/ 0 h 29"/>
                <a:gd name="T16" fmla="*/ 0 1 256"/>
                <a:gd name="T17" fmla="*/ 0 1 256"/>
                <a:gd name="T18" fmla="*/ 0 1 256"/>
                <a:gd name="T19" fmla="*/ 0 1 256"/>
                <a:gd name="T20" fmla="*/ 0 1 256"/>
                <a:gd name="T21" fmla="*/ 0 1 256"/>
                <a:gd name="T22" fmla="*/ 0 1 256"/>
                <a:gd name="T23" fmla="*/ 0 1 256"/>
                <a:gd name="T24" fmla="*/ 0 w 94"/>
                <a:gd name="T25" fmla="*/ 0 h 29"/>
                <a:gd name="T26" fmla="*/ 0 w 94"/>
                <a:gd name="T27" fmla="*/ 0 h 2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4" h="29">
                  <a:moveTo>
                    <a:pt x="0" y="0"/>
                  </a:moveTo>
                  <a:lnTo>
                    <a:pt x="52" y="8"/>
                  </a:lnTo>
                  <a:lnTo>
                    <a:pt x="94" y="21"/>
                  </a:lnTo>
                  <a:lnTo>
                    <a:pt x="94" y="29"/>
                  </a:lnTo>
                  <a:lnTo>
                    <a:pt x="80" y="29"/>
                  </a:lnTo>
                  <a:lnTo>
                    <a:pt x="44" y="16"/>
                  </a:lnTo>
                  <a:lnTo>
                    <a:pt x="7" y="0"/>
                  </a:lnTo>
                  <a:lnTo>
                    <a:pt x="0" y="0"/>
                  </a:lnTo>
                  <a:close/>
                </a:path>
              </a:pathLst>
            </a:custGeom>
            <a:gradFill>
              <a:gsLst>
                <a:gs pos="0">
                  <a:schemeClr val="accent1">
                    <a:alpha val="20000"/>
                  </a:schemeClr>
                </a:gs>
                <a:gs pos="100000">
                  <a:schemeClr val="accent1">
                    <a:lumMod val="20000"/>
                    <a:lumOff val="80000"/>
                  </a:schemeClr>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grpSp>
      <p:sp>
        <p:nvSpPr>
          <p:cNvPr id="37" name="フリーフォーム 36"/>
          <p:cNvSpPr>
            <a:spLocks/>
          </p:cNvSpPr>
          <p:nvPr/>
        </p:nvSpPr>
        <p:spPr bwMode="auto">
          <a:xfrm>
            <a:off x="5841870" y="5857892"/>
            <a:ext cx="245087" cy="231993"/>
          </a:xfrm>
          <a:custGeom>
            <a:avLst/>
            <a:gdLst>
              <a:gd name="T0" fmla="*/ 136525 w 151"/>
              <a:gd name="T1" fmla="*/ 0 h 144"/>
              <a:gd name="T2" fmla="*/ 79375 w 151"/>
              <a:gd name="T3" fmla="*/ 9525 h 144"/>
              <a:gd name="T4" fmla="*/ 44450 w 151"/>
              <a:gd name="T5" fmla="*/ 34925 h 144"/>
              <a:gd name="T6" fmla="*/ 0 w 151"/>
              <a:gd name="T7" fmla="*/ 104775 h 144"/>
              <a:gd name="T8" fmla="*/ 0 w 151"/>
              <a:gd name="T9" fmla="*/ 138113 h 144"/>
              <a:gd name="T10" fmla="*/ 57150 w 151"/>
              <a:gd name="T11" fmla="*/ 125413 h 144"/>
              <a:gd name="T12" fmla="*/ 44450 w 151"/>
              <a:gd name="T13" fmla="*/ 161925 h 144"/>
              <a:gd name="T14" fmla="*/ 20637 w 151"/>
              <a:gd name="T15" fmla="*/ 171450 h 144"/>
              <a:gd name="T16" fmla="*/ 57150 w 151"/>
              <a:gd name="T17" fmla="*/ 207963 h 144"/>
              <a:gd name="T18" fmla="*/ 103187 w 151"/>
              <a:gd name="T19" fmla="*/ 228600 h 144"/>
              <a:gd name="T20" fmla="*/ 149225 w 151"/>
              <a:gd name="T21" fmla="*/ 228600 h 144"/>
              <a:gd name="T22" fmla="*/ 182562 w 151"/>
              <a:gd name="T23" fmla="*/ 217488 h 144"/>
              <a:gd name="T24" fmla="*/ 239712 w 151"/>
              <a:gd name="T25" fmla="*/ 184150 h 144"/>
              <a:gd name="T26" fmla="*/ 239712 w 151"/>
              <a:gd name="T27" fmla="*/ 104775 h 144"/>
              <a:gd name="T28" fmla="*/ 219075 w 151"/>
              <a:gd name="T29" fmla="*/ 55563 h 144"/>
              <a:gd name="T30" fmla="*/ 182562 w 151"/>
              <a:gd name="T31" fmla="*/ 34925 h 144"/>
              <a:gd name="T32" fmla="*/ 149225 w 151"/>
              <a:gd name="T33" fmla="*/ 0 h 144"/>
              <a:gd name="T34" fmla="*/ 136525 w 151"/>
              <a:gd name="T35" fmla="*/ 0 h 144"/>
              <a:gd name="T36" fmla="*/ 136525 w 151"/>
              <a:gd name="T37" fmla="*/ 104775 h 144"/>
              <a:gd name="T38" fmla="*/ 123825 w 151"/>
              <a:gd name="T39" fmla="*/ 112713 h 144"/>
              <a:gd name="T40" fmla="*/ 79375 w 151"/>
              <a:gd name="T41" fmla="*/ 104775 h 144"/>
              <a:gd name="T42" fmla="*/ 57150 w 151"/>
              <a:gd name="T43" fmla="*/ 92075 h 144"/>
              <a:gd name="T44" fmla="*/ 66675 w 151"/>
              <a:gd name="T45" fmla="*/ 46038 h 144"/>
              <a:gd name="T46" fmla="*/ 115887 w 151"/>
              <a:gd name="T47" fmla="*/ 34925 h 144"/>
              <a:gd name="T48" fmla="*/ 136525 w 151"/>
              <a:gd name="T49" fmla="*/ 46038 h 144"/>
              <a:gd name="T50" fmla="*/ 136525 w 151"/>
              <a:gd name="T51" fmla="*/ 79375 h 144"/>
              <a:gd name="T52" fmla="*/ 136525 w 151"/>
              <a:gd name="T53" fmla="*/ 104775 h 144"/>
              <a:gd name="T54" fmla="*/ 136525 w 151"/>
              <a:gd name="T55" fmla="*/ 0 h 144"/>
              <a:gd name="T56" fmla="*/ 149225 w 151"/>
              <a:gd name="T57" fmla="*/ 195263 h 144"/>
              <a:gd name="T58" fmla="*/ 195262 w 151"/>
              <a:gd name="T59" fmla="*/ 195263 h 144"/>
              <a:gd name="T60" fmla="*/ 169862 w 151"/>
              <a:gd name="T61" fmla="*/ 207963 h 144"/>
              <a:gd name="T62" fmla="*/ 149225 w 151"/>
              <a:gd name="T63" fmla="*/ 195263 h 144"/>
              <a:gd name="T64" fmla="*/ 136525 w 151"/>
              <a:gd name="T65" fmla="*/ 0 h 144"/>
              <a:gd name="T66" fmla="*/ 0 1 256"/>
              <a:gd name="T67" fmla="*/ 0 1 256"/>
              <a:gd name="T68" fmla="*/ 0 1 256"/>
              <a:gd name="T69" fmla="*/ 0 1 256"/>
              <a:gd name="T70" fmla="*/ 0 1 256"/>
              <a:gd name="T71" fmla="*/ 0 1 256"/>
              <a:gd name="T72" fmla="*/ 0 1 256"/>
              <a:gd name="T73" fmla="*/ 0 1 256"/>
              <a:gd name="T74" fmla="*/ 0 1 256"/>
              <a:gd name="T75" fmla="*/ 0 1 256"/>
              <a:gd name="T76" fmla="*/ 0 1 256"/>
              <a:gd name="T77" fmla="*/ 0 1 256"/>
              <a:gd name="T78" fmla="*/ 0 1 256"/>
              <a:gd name="T79" fmla="*/ 0 1 256"/>
              <a:gd name="T80" fmla="*/ 0 1 256"/>
              <a:gd name="T81" fmla="*/ 0 1 256"/>
              <a:gd name="T82" fmla="*/ 0 1 256"/>
              <a:gd name="T83" fmla="*/ 0 1 256"/>
              <a:gd name="T84" fmla="*/ 0 1 256"/>
              <a:gd name="T85" fmla="*/ 0 1 256"/>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w 151"/>
              <a:gd name="T100" fmla="*/ 0 h 144"/>
              <a:gd name="T101" fmla="*/ 0 w 151"/>
              <a:gd name="T102" fmla="*/ 0 h 14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51" h="144">
                <a:moveTo>
                  <a:pt x="86" y="0"/>
                </a:moveTo>
                <a:lnTo>
                  <a:pt x="50" y="6"/>
                </a:lnTo>
                <a:lnTo>
                  <a:pt x="28" y="22"/>
                </a:lnTo>
                <a:lnTo>
                  <a:pt x="0" y="66"/>
                </a:lnTo>
                <a:lnTo>
                  <a:pt x="0" y="87"/>
                </a:lnTo>
                <a:lnTo>
                  <a:pt x="36" y="79"/>
                </a:lnTo>
                <a:lnTo>
                  <a:pt x="28" y="102"/>
                </a:lnTo>
                <a:lnTo>
                  <a:pt x="13" y="108"/>
                </a:lnTo>
                <a:lnTo>
                  <a:pt x="36" y="131"/>
                </a:lnTo>
                <a:lnTo>
                  <a:pt x="65" y="144"/>
                </a:lnTo>
                <a:lnTo>
                  <a:pt x="94" y="144"/>
                </a:lnTo>
                <a:lnTo>
                  <a:pt x="115" y="137"/>
                </a:lnTo>
                <a:lnTo>
                  <a:pt x="151" y="116"/>
                </a:lnTo>
                <a:lnTo>
                  <a:pt x="151" y="66"/>
                </a:lnTo>
                <a:lnTo>
                  <a:pt x="138" y="35"/>
                </a:lnTo>
                <a:lnTo>
                  <a:pt x="115" y="22"/>
                </a:lnTo>
                <a:lnTo>
                  <a:pt x="94" y="0"/>
                </a:lnTo>
                <a:lnTo>
                  <a:pt x="86" y="0"/>
                </a:lnTo>
                <a:lnTo>
                  <a:pt x="86" y="66"/>
                </a:lnTo>
                <a:lnTo>
                  <a:pt x="78" y="71"/>
                </a:lnTo>
                <a:lnTo>
                  <a:pt x="50" y="66"/>
                </a:lnTo>
                <a:lnTo>
                  <a:pt x="36" y="58"/>
                </a:lnTo>
                <a:lnTo>
                  <a:pt x="42" y="29"/>
                </a:lnTo>
                <a:lnTo>
                  <a:pt x="73" y="22"/>
                </a:lnTo>
                <a:lnTo>
                  <a:pt x="86" y="29"/>
                </a:lnTo>
                <a:lnTo>
                  <a:pt x="86" y="50"/>
                </a:lnTo>
                <a:lnTo>
                  <a:pt x="86" y="66"/>
                </a:lnTo>
                <a:lnTo>
                  <a:pt x="86" y="0"/>
                </a:lnTo>
                <a:lnTo>
                  <a:pt x="94" y="123"/>
                </a:lnTo>
                <a:lnTo>
                  <a:pt x="123" y="123"/>
                </a:lnTo>
                <a:lnTo>
                  <a:pt x="107" y="131"/>
                </a:lnTo>
                <a:lnTo>
                  <a:pt x="94" y="123"/>
                </a:lnTo>
                <a:lnTo>
                  <a:pt x="86" y="0"/>
                </a:lnTo>
                <a:close/>
              </a:path>
            </a:pathLst>
          </a:custGeom>
          <a:gradFill rotWithShape="1">
            <a:gsLst>
              <a:gs pos="0">
                <a:schemeClr val="accent1">
                  <a:lumMod val="20000"/>
                  <a:lumOff val="8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39" name="フリーフォーム 38"/>
          <p:cNvSpPr>
            <a:spLocks/>
          </p:cNvSpPr>
          <p:nvPr/>
        </p:nvSpPr>
        <p:spPr bwMode="auto">
          <a:xfrm rot="5400000">
            <a:off x="7322977" y="5055119"/>
            <a:ext cx="1894702" cy="1678387"/>
          </a:xfrm>
          <a:custGeom>
            <a:avLst/>
            <a:gdLst>
              <a:gd name="T0" fmla="*/ 0 w 309"/>
              <a:gd name="T1" fmla="*/ 0 h 263"/>
              <a:gd name="T2" fmla="*/ 39 w 309"/>
              <a:gd name="T3" fmla="*/ 19 h 263"/>
              <a:gd name="T4" fmla="*/ 79 w 309"/>
              <a:gd name="T5" fmla="*/ 42 h 263"/>
              <a:gd name="T6" fmla="*/ 131 w 309"/>
              <a:gd name="T7" fmla="*/ 73 h 263"/>
              <a:gd name="T8" fmla="*/ 156 w 309"/>
              <a:gd name="T9" fmla="*/ 90 h 263"/>
              <a:gd name="T10" fmla="*/ 183 w 309"/>
              <a:gd name="T11" fmla="*/ 111 h 263"/>
              <a:gd name="T12" fmla="*/ 209 w 309"/>
              <a:gd name="T13" fmla="*/ 132 h 263"/>
              <a:gd name="T14" fmla="*/ 232 w 309"/>
              <a:gd name="T15" fmla="*/ 155 h 263"/>
              <a:gd name="T16" fmla="*/ 257 w 309"/>
              <a:gd name="T17" fmla="*/ 180 h 263"/>
              <a:gd name="T18" fmla="*/ 277 w 309"/>
              <a:gd name="T19" fmla="*/ 205 h 263"/>
              <a:gd name="T20" fmla="*/ 296 w 309"/>
              <a:gd name="T21" fmla="*/ 234 h 263"/>
              <a:gd name="T22" fmla="*/ 309 w 309"/>
              <a:gd name="T23" fmla="*/ 263 h 263"/>
              <a:gd name="T24" fmla="*/ 0 1 256"/>
              <a:gd name="T25" fmla="*/ 0 1 256"/>
              <a:gd name="T26" fmla="*/ 0 1 256"/>
              <a:gd name="T27" fmla="*/ 0 1 256"/>
              <a:gd name="T28" fmla="*/ 0 1 256"/>
              <a:gd name="T29" fmla="*/ 0 1 256"/>
              <a:gd name="T30" fmla="*/ 0 1 256"/>
              <a:gd name="T31" fmla="*/ 0 1 256"/>
              <a:gd name="T32" fmla="*/ 0 1 256"/>
              <a:gd name="T33" fmla="*/ 0 1 256"/>
              <a:gd name="T34" fmla="*/ 0 1 256"/>
              <a:gd name="T35" fmla="*/ 0 1 256"/>
              <a:gd name="T36" fmla="*/ 0 w 309"/>
              <a:gd name="T37" fmla="*/ 0 h 263"/>
              <a:gd name="T38" fmla="*/ 0 w 309"/>
              <a:gd name="T39" fmla="*/ 0 h 26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09" h="263">
                <a:moveTo>
                  <a:pt x="0" y="0"/>
                </a:moveTo>
                <a:lnTo>
                  <a:pt x="39" y="19"/>
                </a:lnTo>
                <a:lnTo>
                  <a:pt x="79" y="42"/>
                </a:lnTo>
                <a:lnTo>
                  <a:pt x="131" y="73"/>
                </a:lnTo>
                <a:lnTo>
                  <a:pt x="156" y="90"/>
                </a:lnTo>
                <a:lnTo>
                  <a:pt x="183" y="111"/>
                </a:lnTo>
                <a:lnTo>
                  <a:pt x="209" y="132"/>
                </a:lnTo>
                <a:lnTo>
                  <a:pt x="232" y="155"/>
                </a:lnTo>
                <a:lnTo>
                  <a:pt x="257" y="180"/>
                </a:lnTo>
                <a:lnTo>
                  <a:pt x="277" y="205"/>
                </a:lnTo>
                <a:lnTo>
                  <a:pt x="296" y="234"/>
                </a:lnTo>
                <a:lnTo>
                  <a:pt x="309" y="263"/>
                </a:lnTo>
              </a:path>
            </a:pathLst>
          </a:custGeom>
          <a:noFill/>
          <a:ln w="12700" cap="flat" cmpd="sng" algn="ctr">
            <a:solidFill>
              <a:schemeClr val="bg1"/>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chemeClr val="tx1"/>
              </a:solidFill>
              <a:latin typeface="+mn-lt"/>
              <a:ea typeface="+mn-ea"/>
              <a:cs typeface="+mn-cs"/>
            </a:endParaRPr>
          </a:p>
        </p:txBody>
      </p:sp>
      <p:grpSp>
        <p:nvGrpSpPr>
          <p:cNvPr id="10" name="グループ化 9"/>
          <p:cNvGrpSpPr/>
          <p:nvPr/>
        </p:nvGrpSpPr>
        <p:grpSpPr>
          <a:xfrm>
            <a:off x="7286645" y="3871494"/>
            <a:ext cx="1541824" cy="1424221"/>
            <a:chOff x="7286645" y="3871493"/>
            <a:chExt cx="1541824" cy="1424221"/>
          </a:xfrm>
          <a:gradFill>
            <a:gsLst>
              <a:gs pos="1000">
                <a:schemeClr val="accent1">
                  <a:alpha val="20000"/>
                </a:schemeClr>
              </a:gs>
              <a:gs pos="100000">
                <a:schemeClr val="accent1"/>
              </a:gs>
            </a:gsLst>
            <a:lin ang="5400000" scaled="1"/>
          </a:gradFill>
        </p:grpSpPr>
        <p:sp>
          <p:nvSpPr>
            <p:cNvPr id="33" name="フリーフォーム 32"/>
            <p:cNvSpPr>
              <a:spLocks/>
            </p:cNvSpPr>
            <p:nvPr/>
          </p:nvSpPr>
          <p:spPr bwMode="auto">
            <a:xfrm>
              <a:off x="7286645" y="3890348"/>
              <a:ext cx="908413" cy="891012"/>
            </a:xfrm>
            <a:custGeom>
              <a:avLst/>
              <a:gdLst>
                <a:gd name="T0" fmla="*/ 530225 w 507"/>
                <a:gd name="T1" fmla="*/ 0 h 501"/>
                <a:gd name="T2" fmla="*/ 692150 w 507"/>
                <a:gd name="T3" fmla="*/ 0 h 501"/>
                <a:gd name="T4" fmla="*/ 758825 w 507"/>
                <a:gd name="T5" fmla="*/ 0 h 501"/>
                <a:gd name="T6" fmla="*/ 804863 w 507"/>
                <a:gd name="T7" fmla="*/ 20638 h 501"/>
                <a:gd name="T8" fmla="*/ 804863 w 507"/>
                <a:gd name="T9" fmla="*/ 33338 h 501"/>
                <a:gd name="T10" fmla="*/ 738188 w 507"/>
                <a:gd name="T11" fmla="*/ 11113 h 501"/>
                <a:gd name="T12" fmla="*/ 701675 w 507"/>
                <a:gd name="T13" fmla="*/ 0 h 501"/>
                <a:gd name="T14" fmla="*/ 655638 w 507"/>
                <a:gd name="T15" fmla="*/ 0 h 501"/>
                <a:gd name="T16" fmla="*/ 552450 w 507"/>
                <a:gd name="T17" fmla="*/ 33338 h 501"/>
                <a:gd name="T18" fmla="*/ 460375 w 507"/>
                <a:gd name="T19" fmla="*/ 79375 h 501"/>
                <a:gd name="T20" fmla="*/ 414338 w 507"/>
                <a:gd name="T21" fmla="*/ 115888 h 501"/>
                <a:gd name="T22" fmla="*/ 493713 w 507"/>
                <a:gd name="T23" fmla="*/ 79375 h 501"/>
                <a:gd name="T24" fmla="*/ 542925 w 507"/>
                <a:gd name="T25" fmla="*/ 66675 h 501"/>
                <a:gd name="T26" fmla="*/ 563563 w 507"/>
                <a:gd name="T27" fmla="*/ 66675 h 501"/>
                <a:gd name="T28" fmla="*/ 460375 w 507"/>
                <a:gd name="T29" fmla="*/ 115888 h 501"/>
                <a:gd name="T30" fmla="*/ 403225 w 507"/>
                <a:gd name="T31" fmla="*/ 160338 h 501"/>
                <a:gd name="T32" fmla="*/ 334963 w 507"/>
                <a:gd name="T33" fmla="*/ 206375 h 501"/>
                <a:gd name="T34" fmla="*/ 277813 w 507"/>
                <a:gd name="T35" fmla="*/ 252413 h 501"/>
                <a:gd name="T36" fmla="*/ 219075 w 507"/>
                <a:gd name="T37" fmla="*/ 309563 h 501"/>
                <a:gd name="T38" fmla="*/ 182563 w 507"/>
                <a:gd name="T39" fmla="*/ 355600 h 501"/>
                <a:gd name="T40" fmla="*/ 161925 w 507"/>
                <a:gd name="T41" fmla="*/ 425450 h 501"/>
                <a:gd name="T42" fmla="*/ 138113 w 507"/>
                <a:gd name="T43" fmla="*/ 550863 h 501"/>
                <a:gd name="T44" fmla="*/ 128588 w 507"/>
                <a:gd name="T45" fmla="*/ 769938 h 501"/>
                <a:gd name="T46" fmla="*/ 115888 w 507"/>
                <a:gd name="T47" fmla="*/ 633413 h 501"/>
                <a:gd name="T48" fmla="*/ 103188 w 507"/>
                <a:gd name="T49" fmla="*/ 530225 h 501"/>
                <a:gd name="T50" fmla="*/ 92075 w 507"/>
                <a:gd name="T51" fmla="*/ 493713 h 501"/>
                <a:gd name="T52" fmla="*/ 69850 w 507"/>
                <a:gd name="T53" fmla="*/ 541338 h 501"/>
                <a:gd name="T54" fmla="*/ 58738 w 507"/>
                <a:gd name="T55" fmla="*/ 608013 h 501"/>
                <a:gd name="T56" fmla="*/ 46038 w 507"/>
                <a:gd name="T57" fmla="*/ 795338 h 501"/>
                <a:gd name="T58" fmla="*/ 33338 w 507"/>
                <a:gd name="T59" fmla="*/ 679450 h 501"/>
                <a:gd name="T60" fmla="*/ 25400 w 507"/>
                <a:gd name="T61" fmla="*/ 620713 h 501"/>
                <a:gd name="T62" fmla="*/ 12700 w 507"/>
                <a:gd name="T63" fmla="*/ 633413 h 501"/>
                <a:gd name="T64" fmla="*/ 0 w 507"/>
                <a:gd name="T65" fmla="*/ 646113 h 501"/>
                <a:gd name="T66" fmla="*/ 0 w 507"/>
                <a:gd name="T67" fmla="*/ 574675 h 501"/>
                <a:gd name="T68" fmla="*/ 12700 w 507"/>
                <a:gd name="T69" fmla="*/ 517525 h 501"/>
                <a:gd name="T70" fmla="*/ 25400 w 507"/>
                <a:gd name="T71" fmla="*/ 458788 h 501"/>
                <a:gd name="T72" fmla="*/ 82550 w 507"/>
                <a:gd name="T73" fmla="*/ 331788 h 501"/>
                <a:gd name="T74" fmla="*/ 149225 w 507"/>
                <a:gd name="T75" fmla="*/ 219075 h 501"/>
                <a:gd name="T76" fmla="*/ 231775 w 507"/>
                <a:gd name="T77" fmla="*/ 123825 h 501"/>
                <a:gd name="T78" fmla="*/ 311150 w 507"/>
                <a:gd name="T79" fmla="*/ 57150 h 501"/>
                <a:gd name="T80" fmla="*/ 403225 w 507"/>
                <a:gd name="T81" fmla="*/ 20638 h 501"/>
                <a:gd name="T82" fmla="*/ 519113 w 507"/>
                <a:gd name="T83" fmla="*/ 0 h 501"/>
                <a:gd name="T84" fmla="*/ 530225 w 507"/>
                <a:gd name="T85" fmla="*/ 0 h 501"/>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w 507"/>
                <a:gd name="T130" fmla="*/ 0 h 501"/>
                <a:gd name="T131" fmla="*/ 0 w 507"/>
                <a:gd name="T132" fmla="*/ 0 h 50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507" h="501">
                  <a:moveTo>
                    <a:pt x="334" y="0"/>
                  </a:moveTo>
                  <a:lnTo>
                    <a:pt x="436" y="0"/>
                  </a:lnTo>
                  <a:lnTo>
                    <a:pt x="478" y="0"/>
                  </a:lnTo>
                  <a:lnTo>
                    <a:pt x="507" y="13"/>
                  </a:lnTo>
                  <a:lnTo>
                    <a:pt x="507" y="21"/>
                  </a:lnTo>
                  <a:lnTo>
                    <a:pt x="465" y="7"/>
                  </a:lnTo>
                  <a:lnTo>
                    <a:pt x="442" y="0"/>
                  </a:lnTo>
                  <a:lnTo>
                    <a:pt x="413" y="0"/>
                  </a:lnTo>
                  <a:lnTo>
                    <a:pt x="348" y="21"/>
                  </a:lnTo>
                  <a:lnTo>
                    <a:pt x="290" y="50"/>
                  </a:lnTo>
                  <a:lnTo>
                    <a:pt x="261" y="73"/>
                  </a:lnTo>
                  <a:lnTo>
                    <a:pt x="311" y="50"/>
                  </a:lnTo>
                  <a:lnTo>
                    <a:pt x="342" y="42"/>
                  </a:lnTo>
                  <a:lnTo>
                    <a:pt x="355" y="42"/>
                  </a:lnTo>
                  <a:lnTo>
                    <a:pt x="290" y="73"/>
                  </a:lnTo>
                  <a:lnTo>
                    <a:pt x="254" y="101"/>
                  </a:lnTo>
                  <a:lnTo>
                    <a:pt x="211" y="130"/>
                  </a:lnTo>
                  <a:lnTo>
                    <a:pt x="175" y="159"/>
                  </a:lnTo>
                  <a:lnTo>
                    <a:pt x="138" y="195"/>
                  </a:lnTo>
                  <a:lnTo>
                    <a:pt x="115" y="224"/>
                  </a:lnTo>
                  <a:lnTo>
                    <a:pt x="102" y="268"/>
                  </a:lnTo>
                  <a:lnTo>
                    <a:pt x="87" y="347"/>
                  </a:lnTo>
                  <a:lnTo>
                    <a:pt x="81" y="485"/>
                  </a:lnTo>
                  <a:lnTo>
                    <a:pt x="73" y="399"/>
                  </a:lnTo>
                  <a:lnTo>
                    <a:pt x="65" y="334"/>
                  </a:lnTo>
                  <a:lnTo>
                    <a:pt x="58" y="311"/>
                  </a:lnTo>
                  <a:lnTo>
                    <a:pt x="44" y="341"/>
                  </a:lnTo>
                  <a:lnTo>
                    <a:pt x="37" y="383"/>
                  </a:lnTo>
                  <a:lnTo>
                    <a:pt x="29" y="501"/>
                  </a:lnTo>
                  <a:lnTo>
                    <a:pt x="21" y="428"/>
                  </a:lnTo>
                  <a:lnTo>
                    <a:pt x="16" y="391"/>
                  </a:lnTo>
                  <a:lnTo>
                    <a:pt x="8" y="399"/>
                  </a:lnTo>
                  <a:lnTo>
                    <a:pt x="0" y="407"/>
                  </a:lnTo>
                  <a:lnTo>
                    <a:pt x="0" y="362"/>
                  </a:lnTo>
                  <a:lnTo>
                    <a:pt x="8" y="326"/>
                  </a:lnTo>
                  <a:lnTo>
                    <a:pt x="16" y="289"/>
                  </a:lnTo>
                  <a:lnTo>
                    <a:pt x="52" y="209"/>
                  </a:lnTo>
                  <a:lnTo>
                    <a:pt x="94" y="138"/>
                  </a:lnTo>
                  <a:lnTo>
                    <a:pt x="146" y="78"/>
                  </a:lnTo>
                  <a:lnTo>
                    <a:pt x="196" y="36"/>
                  </a:lnTo>
                  <a:lnTo>
                    <a:pt x="254" y="13"/>
                  </a:lnTo>
                  <a:lnTo>
                    <a:pt x="327" y="0"/>
                  </a:lnTo>
                  <a:lnTo>
                    <a:pt x="334" y="0"/>
                  </a:lnTo>
                  <a:close/>
                </a:path>
              </a:pathLst>
            </a:custGeom>
            <a:gradFill>
              <a:gsLst>
                <a:gs pos="1000">
                  <a:schemeClr val="accent1">
                    <a:alpha val="2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40" name="フリーフォーム 39"/>
            <p:cNvSpPr>
              <a:spLocks/>
            </p:cNvSpPr>
            <p:nvPr/>
          </p:nvSpPr>
          <p:spPr bwMode="auto">
            <a:xfrm>
              <a:off x="7421610" y="3871493"/>
              <a:ext cx="1406859" cy="1424221"/>
            </a:xfrm>
            <a:custGeom>
              <a:avLst/>
              <a:gdLst>
                <a:gd name="T0" fmla="*/ 1276350 w 804"/>
                <a:gd name="T1" fmla="*/ 795338 h 820"/>
                <a:gd name="T2" fmla="*/ 1209675 w 804"/>
                <a:gd name="T3" fmla="*/ 449263 h 820"/>
                <a:gd name="T4" fmla="*/ 1003300 w 804"/>
                <a:gd name="T5" fmla="*/ 149225 h 820"/>
                <a:gd name="T6" fmla="*/ 828675 w 804"/>
                <a:gd name="T7" fmla="*/ 46038 h 820"/>
                <a:gd name="T8" fmla="*/ 1003300 w 804"/>
                <a:gd name="T9" fmla="*/ 241300 h 820"/>
                <a:gd name="T10" fmla="*/ 758825 w 804"/>
                <a:gd name="T11" fmla="*/ 92075 h 820"/>
                <a:gd name="T12" fmla="*/ 506413 w 804"/>
                <a:gd name="T13" fmla="*/ 46038 h 820"/>
                <a:gd name="T14" fmla="*/ 401638 w 804"/>
                <a:gd name="T15" fmla="*/ 79375 h 820"/>
                <a:gd name="T16" fmla="*/ 149225 w 804"/>
                <a:gd name="T17" fmla="*/ 220663 h 820"/>
                <a:gd name="T18" fmla="*/ 33338 w 804"/>
                <a:gd name="T19" fmla="*/ 427038 h 820"/>
                <a:gd name="T20" fmla="*/ 33338 w 804"/>
                <a:gd name="T21" fmla="*/ 817563 h 820"/>
                <a:gd name="T22" fmla="*/ 241300 w 804"/>
                <a:gd name="T23" fmla="*/ 1119188 h 820"/>
                <a:gd name="T24" fmla="*/ 206375 w 804"/>
                <a:gd name="T25" fmla="*/ 1165225 h 820"/>
                <a:gd name="T26" fmla="*/ 473075 w 804"/>
                <a:gd name="T27" fmla="*/ 1243013 h 820"/>
                <a:gd name="T28" fmla="*/ 642938 w 804"/>
                <a:gd name="T29" fmla="*/ 1255713 h 820"/>
                <a:gd name="T30" fmla="*/ 252413 w 804"/>
                <a:gd name="T31" fmla="*/ 1268413 h 820"/>
                <a:gd name="T32" fmla="*/ 539750 w 804"/>
                <a:gd name="T33" fmla="*/ 1301750 h 820"/>
                <a:gd name="T34" fmla="*/ 841375 w 804"/>
                <a:gd name="T35" fmla="*/ 1255713 h 820"/>
                <a:gd name="T36" fmla="*/ 1047750 w 804"/>
                <a:gd name="T37" fmla="*/ 1139825 h 820"/>
                <a:gd name="T38" fmla="*/ 1160463 w 804"/>
                <a:gd name="T39" fmla="*/ 977900 h 820"/>
                <a:gd name="T40" fmla="*/ 1160463 w 804"/>
                <a:gd name="T41" fmla="*/ 795338 h 820"/>
                <a:gd name="T42" fmla="*/ 1173163 w 804"/>
                <a:gd name="T43" fmla="*/ 725488 h 820"/>
                <a:gd name="T44" fmla="*/ 1219200 w 804"/>
                <a:gd name="T45" fmla="*/ 784225 h 820"/>
                <a:gd name="T46" fmla="*/ 1160463 w 804"/>
                <a:gd name="T47" fmla="*/ 635000 h 820"/>
                <a:gd name="T48" fmla="*/ 1209675 w 804"/>
                <a:gd name="T49" fmla="*/ 646113 h 820"/>
                <a:gd name="T50" fmla="*/ 1255713 w 804"/>
                <a:gd name="T51" fmla="*/ 795338 h 820"/>
                <a:gd name="T52" fmla="*/ 1231900 w 804"/>
                <a:gd name="T53" fmla="*/ 1003300 h 820"/>
                <a:gd name="T54" fmla="*/ 815975 w 804"/>
                <a:gd name="T55" fmla="*/ 887413 h 820"/>
                <a:gd name="T56" fmla="*/ 633413 w 804"/>
                <a:gd name="T57" fmla="*/ 1016000 h 820"/>
                <a:gd name="T58" fmla="*/ 344488 w 804"/>
                <a:gd name="T59" fmla="*/ 920750 h 820"/>
                <a:gd name="T60" fmla="*/ 219075 w 804"/>
                <a:gd name="T61" fmla="*/ 738188 h 820"/>
                <a:gd name="T62" fmla="*/ 206375 w 804"/>
                <a:gd name="T63" fmla="*/ 530225 h 820"/>
                <a:gd name="T64" fmla="*/ 265113 w 804"/>
                <a:gd name="T65" fmla="*/ 381000 h 820"/>
                <a:gd name="T66" fmla="*/ 473075 w 804"/>
                <a:gd name="T67" fmla="*/ 254000 h 820"/>
                <a:gd name="T68" fmla="*/ 311150 w 804"/>
                <a:gd name="T69" fmla="*/ 311150 h 820"/>
                <a:gd name="T70" fmla="*/ 182563 w 804"/>
                <a:gd name="T71" fmla="*/ 439738 h 820"/>
                <a:gd name="T72" fmla="*/ 252413 w 804"/>
                <a:gd name="T73" fmla="*/ 300038 h 820"/>
                <a:gd name="T74" fmla="*/ 434975 w 804"/>
                <a:gd name="T75" fmla="*/ 195263 h 820"/>
                <a:gd name="T76" fmla="*/ 587375 w 804"/>
                <a:gd name="T77" fmla="*/ 149225 h 820"/>
                <a:gd name="T78" fmla="*/ 493713 w 804"/>
                <a:gd name="T79" fmla="*/ 115888 h 820"/>
                <a:gd name="T80" fmla="*/ 655638 w 804"/>
                <a:gd name="T81" fmla="*/ 104775 h 820"/>
                <a:gd name="T82" fmla="*/ 758825 w 804"/>
                <a:gd name="T83" fmla="*/ 231775 h 820"/>
                <a:gd name="T84" fmla="*/ 804863 w 804"/>
                <a:gd name="T85" fmla="*/ 287338 h 820"/>
                <a:gd name="T86" fmla="*/ 758825 w 804"/>
                <a:gd name="T87" fmla="*/ 381000 h 820"/>
                <a:gd name="T88" fmla="*/ 815975 w 804"/>
                <a:gd name="T89" fmla="*/ 403225 h 820"/>
                <a:gd name="T90" fmla="*/ 862013 w 804"/>
                <a:gd name="T91" fmla="*/ 427038 h 820"/>
                <a:gd name="T92" fmla="*/ 898525 w 804"/>
                <a:gd name="T93" fmla="*/ 601663 h 820"/>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w 804"/>
                <a:gd name="T142" fmla="*/ 0 h 820"/>
                <a:gd name="T143" fmla="*/ 0 w 804"/>
                <a:gd name="T144" fmla="*/ 0 h 82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804" h="820">
                  <a:moveTo>
                    <a:pt x="776" y="632"/>
                  </a:moveTo>
                  <a:lnTo>
                    <a:pt x="797" y="559"/>
                  </a:lnTo>
                  <a:lnTo>
                    <a:pt x="804" y="501"/>
                  </a:lnTo>
                  <a:lnTo>
                    <a:pt x="804" y="444"/>
                  </a:lnTo>
                  <a:lnTo>
                    <a:pt x="791" y="379"/>
                  </a:lnTo>
                  <a:lnTo>
                    <a:pt x="762" y="283"/>
                  </a:lnTo>
                  <a:lnTo>
                    <a:pt x="710" y="204"/>
                  </a:lnTo>
                  <a:lnTo>
                    <a:pt x="660" y="123"/>
                  </a:lnTo>
                  <a:lnTo>
                    <a:pt x="632" y="94"/>
                  </a:lnTo>
                  <a:lnTo>
                    <a:pt x="595" y="66"/>
                  </a:lnTo>
                  <a:lnTo>
                    <a:pt x="559" y="50"/>
                  </a:lnTo>
                  <a:lnTo>
                    <a:pt x="522" y="29"/>
                  </a:lnTo>
                  <a:lnTo>
                    <a:pt x="442" y="0"/>
                  </a:lnTo>
                  <a:lnTo>
                    <a:pt x="543" y="73"/>
                  </a:lnTo>
                  <a:lnTo>
                    <a:pt x="632" y="152"/>
                  </a:lnTo>
                  <a:lnTo>
                    <a:pt x="551" y="102"/>
                  </a:lnTo>
                  <a:lnTo>
                    <a:pt x="478" y="50"/>
                  </a:lnTo>
                  <a:lnTo>
                    <a:pt x="478" y="58"/>
                  </a:lnTo>
                  <a:lnTo>
                    <a:pt x="478" y="73"/>
                  </a:lnTo>
                  <a:lnTo>
                    <a:pt x="376" y="45"/>
                  </a:lnTo>
                  <a:lnTo>
                    <a:pt x="319" y="29"/>
                  </a:lnTo>
                  <a:lnTo>
                    <a:pt x="246" y="29"/>
                  </a:lnTo>
                  <a:lnTo>
                    <a:pt x="246" y="45"/>
                  </a:lnTo>
                  <a:lnTo>
                    <a:pt x="253" y="50"/>
                  </a:lnTo>
                  <a:lnTo>
                    <a:pt x="188" y="81"/>
                  </a:lnTo>
                  <a:lnTo>
                    <a:pt x="138" y="102"/>
                  </a:lnTo>
                  <a:lnTo>
                    <a:pt x="94" y="139"/>
                  </a:lnTo>
                  <a:lnTo>
                    <a:pt x="58" y="189"/>
                  </a:lnTo>
                  <a:lnTo>
                    <a:pt x="36" y="233"/>
                  </a:lnTo>
                  <a:lnTo>
                    <a:pt x="21" y="269"/>
                  </a:lnTo>
                  <a:lnTo>
                    <a:pt x="0" y="348"/>
                  </a:lnTo>
                  <a:lnTo>
                    <a:pt x="0" y="436"/>
                  </a:lnTo>
                  <a:lnTo>
                    <a:pt x="21" y="515"/>
                  </a:lnTo>
                  <a:lnTo>
                    <a:pt x="50" y="588"/>
                  </a:lnTo>
                  <a:lnTo>
                    <a:pt x="102" y="653"/>
                  </a:lnTo>
                  <a:lnTo>
                    <a:pt x="152" y="705"/>
                  </a:lnTo>
                  <a:lnTo>
                    <a:pt x="217" y="741"/>
                  </a:lnTo>
                  <a:lnTo>
                    <a:pt x="180" y="741"/>
                  </a:lnTo>
                  <a:lnTo>
                    <a:pt x="130" y="734"/>
                  </a:lnTo>
                  <a:lnTo>
                    <a:pt x="175" y="755"/>
                  </a:lnTo>
                  <a:lnTo>
                    <a:pt x="217" y="770"/>
                  </a:lnTo>
                  <a:lnTo>
                    <a:pt x="298" y="783"/>
                  </a:lnTo>
                  <a:lnTo>
                    <a:pt x="370" y="783"/>
                  </a:lnTo>
                  <a:lnTo>
                    <a:pt x="457" y="770"/>
                  </a:lnTo>
                  <a:lnTo>
                    <a:pt x="405" y="791"/>
                  </a:lnTo>
                  <a:lnTo>
                    <a:pt x="355" y="806"/>
                  </a:lnTo>
                  <a:lnTo>
                    <a:pt x="274" y="806"/>
                  </a:lnTo>
                  <a:lnTo>
                    <a:pt x="159" y="799"/>
                  </a:lnTo>
                  <a:lnTo>
                    <a:pt x="196" y="814"/>
                  </a:lnTo>
                  <a:lnTo>
                    <a:pt x="240" y="820"/>
                  </a:lnTo>
                  <a:lnTo>
                    <a:pt x="340" y="820"/>
                  </a:lnTo>
                  <a:lnTo>
                    <a:pt x="405" y="820"/>
                  </a:lnTo>
                  <a:lnTo>
                    <a:pt x="470" y="806"/>
                  </a:lnTo>
                  <a:lnTo>
                    <a:pt x="530" y="791"/>
                  </a:lnTo>
                  <a:lnTo>
                    <a:pt x="572" y="770"/>
                  </a:lnTo>
                  <a:lnTo>
                    <a:pt x="624" y="755"/>
                  </a:lnTo>
                  <a:lnTo>
                    <a:pt x="660" y="718"/>
                  </a:lnTo>
                  <a:lnTo>
                    <a:pt x="697" y="682"/>
                  </a:lnTo>
                  <a:lnTo>
                    <a:pt x="726" y="640"/>
                  </a:lnTo>
                  <a:lnTo>
                    <a:pt x="731" y="616"/>
                  </a:lnTo>
                  <a:lnTo>
                    <a:pt x="739" y="574"/>
                  </a:lnTo>
                  <a:lnTo>
                    <a:pt x="739" y="522"/>
                  </a:lnTo>
                  <a:lnTo>
                    <a:pt x="731" y="501"/>
                  </a:lnTo>
                  <a:lnTo>
                    <a:pt x="726" y="480"/>
                  </a:lnTo>
                  <a:lnTo>
                    <a:pt x="726" y="450"/>
                  </a:lnTo>
                  <a:lnTo>
                    <a:pt x="739" y="457"/>
                  </a:lnTo>
                  <a:lnTo>
                    <a:pt x="747" y="465"/>
                  </a:lnTo>
                  <a:lnTo>
                    <a:pt x="762" y="538"/>
                  </a:lnTo>
                  <a:lnTo>
                    <a:pt x="768" y="494"/>
                  </a:lnTo>
                  <a:lnTo>
                    <a:pt x="762" y="450"/>
                  </a:lnTo>
                  <a:lnTo>
                    <a:pt x="747" y="421"/>
                  </a:lnTo>
                  <a:lnTo>
                    <a:pt x="731" y="400"/>
                  </a:lnTo>
                  <a:lnTo>
                    <a:pt x="731" y="392"/>
                  </a:lnTo>
                  <a:lnTo>
                    <a:pt x="739" y="400"/>
                  </a:lnTo>
                  <a:lnTo>
                    <a:pt x="762" y="407"/>
                  </a:lnTo>
                  <a:lnTo>
                    <a:pt x="768" y="421"/>
                  </a:lnTo>
                  <a:lnTo>
                    <a:pt x="783" y="457"/>
                  </a:lnTo>
                  <a:lnTo>
                    <a:pt x="791" y="501"/>
                  </a:lnTo>
                  <a:lnTo>
                    <a:pt x="783" y="545"/>
                  </a:lnTo>
                  <a:lnTo>
                    <a:pt x="783" y="632"/>
                  </a:lnTo>
                  <a:lnTo>
                    <a:pt x="776" y="632"/>
                  </a:lnTo>
                  <a:lnTo>
                    <a:pt x="559" y="421"/>
                  </a:lnTo>
                  <a:lnTo>
                    <a:pt x="543" y="501"/>
                  </a:lnTo>
                  <a:lnTo>
                    <a:pt x="514" y="559"/>
                  </a:lnTo>
                  <a:lnTo>
                    <a:pt x="501" y="580"/>
                  </a:lnTo>
                  <a:lnTo>
                    <a:pt x="470" y="603"/>
                  </a:lnTo>
                  <a:lnTo>
                    <a:pt x="399" y="640"/>
                  </a:lnTo>
                  <a:lnTo>
                    <a:pt x="334" y="632"/>
                  </a:lnTo>
                  <a:lnTo>
                    <a:pt x="269" y="611"/>
                  </a:lnTo>
                  <a:lnTo>
                    <a:pt x="217" y="580"/>
                  </a:lnTo>
                  <a:lnTo>
                    <a:pt x="180" y="545"/>
                  </a:lnTo>
                  <a:lnTo>
                    <a:pt x="159" y="501"/>
                  </a:lnTo>
                  <a:lnTo>
                    <a:pt x="138" y="465"/>
                  </a:lnTo>
                  <a:lnTo>
                    <a:pt x="130" y="428"/>
                  </a:lnTo>
                  <a:lnTo>
                    <a:pt x="130" y="392"/>
                  </a:lnTo>
                  <a:lnTo>
                    <a:pt x="130" y="334"/>
                  </a:lnTo>
                  <a:lnTo>
                    <a:pt x="138" y="298"/>
                  </a:lnTo>
                  <a:lnTo>
                    <a:pt x="152" y="261"/>
                  </a:lnTo>
                  <a:lnTo>
                    <a:pt x="167" y="240"/>
                  </a:lnTo>
                  <a:lnTo>
                    <a:pt x="217" y="204"/>
                  </a:lnTo>
                  <a:lnTo>
                    <a:pt x="282" y="160"/>
                  </a:lnTo>
                  <a:lnTo>
                    <a:pt x="298" y="160"/>
                  </a:lnTo>
                  <a:lnTo>
                    <a:pt x="298" y="152"/>
                  </a:lnTo>
                  <a:lnTo>
                    <a:pt x="240" y="167"/>
                  </a:lnTo>
                  <a:lnTo>
                    <a:pt x="196" y="196"/>
                  </a:lnTo>
                  <a:lnTo>
                    <a:pt x="152" y="233"/>
                  </a:lnTo>
                  <a:lnTo>
                    <a:pt x="115" y="269"/>
                  </a:lnTo>
                  <a:lnTo>
                    <a:pt x="115" y="277"/>
                  </a:lnTo>
                  <a:lnTo>
                    <a:pt x="109" y="277"/>
                  </a:lnTo>
                  <a:lnTo>
                    <a:pt x="130" y="233"/>
                  </a:lnTo>
                  <a:lnTo>
                    <a:pt x="159" y="189"/>
                  </a:lnTo>
                  <a:lnTo>
                    <a:pt x="196" y="160"/>
                  </a:lnTo>
                  <a:lnTo>
                    <a:pt x="240" y="139"/>
                  </a:lnTo>
                  <a:lnTo>
                    <a:pt x="274" y="123"/>
                  </a:lnTo>
                  <a:lnTo>
                    <a:pt x="319" y="110"/>
                  </a:lnTo>
                  <a:lnTo>
                    <a:pt x="376" y="102"/>
                  </a:lnTo>
                  <a:lnTo>
                    <a:pt x="370" y="94"/>
                  </a:lnTo>
                  <a:lnTo>
                    <a:pt x="347" y="87"/>
                  </a:lnTo>
                  <a:lnTo>
                    <a:pt x="326" y="81"/>
                  </a:lnTo>
                  <a:lnTo>
                    <a:pt x="311" y="73"/>
                  </a:lnTo>
                  <a:lnTo>
                    <a:pt x="340" y="66"/>
                  </a:lnTo>
                  <a:lnTo>
                    <a:pt x="370" y="58"/>
                  </a:lnTo>
                  <a:lnTo>
                    <a:pt x="413" y="66"/>
                  </a:lnTo>
                  <a:lnTo>
                    <a:pt x="493" y="94"/>
                  </a:lnTo>
                  <a:lnTo>
                    <a:pt x="486" y="123"/>
                  </a:lnTo>
                  <a:lnTo>
                    <a:pt x="478" y="146"/>
                  </a:lnTo>
                  <a:lnTo>
                    <a:pt x="478" y="181"/>
                  </a:lnTo>
                  <a:lnTo>
                    <a:pt x="501" y="175"/>
                  </a:lnTo>
                  <a:lnTo>
                    <a:pt x="507" y="181"/>
                  </a:lnTo>
                  <a:lnTo>
                    <a:pt x="478" y="212"/>
                  </a:lnTo>
                  <a:lnTo>
                    <a:pt x="449" y="233"/>
                  </a:lnTo>
                  <a:lnTo>
                    <a:pt x="478" y="240"/>
                  </a:lnTo>
                  <a:lnTo>
                    <a:pt x="501" y="240"/>
                  </a:lnTo>
                  <a:lnTo>
                    <a:pt x="514" y="248"/>
                  </a:lnTo>
                  <a:lnTo>
                    <a:pt x="514" y="254"/>
                  </a:lnTo>
                  <a:lnTo>
                    <a:pt x="522" y="261"/>
                  </a:lnTo>
                  <a:lnTo>
                    <a:pt x="530" y="261"/>
                  </a:lnTo>
                  <a:lnTo>
                    <a:pt x="543" y="269"/>
                  </a:lnTo>
                  <a:lnTo>
                    <a:pt x="551" y="290"/>
                  </a:lnTo>
                  <a:lnTo>
                    <a:pt x="566" y="327"/>
                  </a:lnTo>
                  <a:lnTo>
                    <a:pt x="566" y="379"/>
                  </a:lnTo>
                  <a:lnTo>
                    <a:pt x="559" y="421"/>
                  </a:lnTo>
                  <a:lnTo>
                    <a:pt x="776" y="632"/>
                  </a:lnTo>
                  <a:close/>
                </a:path>
              </a:pathLst>
            </a:custGeom>
            <a:gradFill>
              <a:gsLst>
                <a:gs pos="1000">
                  <a:schemeClr val="accent1">
                    <a:alpha val="2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41" name="フリーフォーム 40"/>
            <p:cNvSpPr>
              <a:spLocks/>
            </p:cNvSpPr>
            <p:nvPr/>
          </p:nvSpPr>
          <p:spPr bwMode="auto">
            <a:xfrm>
              <a:off x="7358082" y="4714884"/>
              <a:ext cx="251974" cy="453319"/>
            </a:xfrm>
            <a:custGeom>
              <a:avLst/>
              <a:gdLst>
                <a:gd name="T0" fmla="*/ 0 w 144"/>
                <a:gd name="T1" fmla="*/ 0 h 261"/>
                <a:gd name="T2" fmla="*/ 66675 w 144"/>
                <a:gd name="T3" fmla="*/ 149225 h 261"/>
                <a:gd name="T4" fmla="*/ 138113 w 144"/>
                <a:gd name="T5" fmla="*/ 274638 h 261"/>
                <a:gd name="T6" fmla="*/ 207963 w 144"/>
                <a:gd name="T7" fmla="*/ 357188 h 261"/>
                <a:gd name="T8" fmla="*/ 228600 w 144"/>
                <a:gd name="T9" fmla="*/ 414338 h 261"/>
                <a:gd name="T10" fmla="*/ 125413 w 144"/>
                <a:gd name="T11" fmla="*/ 331788 h 261"/>
                <a:gd name="T12" fmla="*/ 92075 w 144"/>
                <a:gd name="T13" fmla="*/ 274638 h 261"/>
                <a:gd name="T14" fmla="*/ 46038 w 144"/>
                <a:gd name="T15" fmla="*/ 195263 h 261"/>
                <a:gd name="T16" fmla="*/ 12700 w 144"/>
                <a:gd name="T17" fmla="*/ 103188 h 261"/>
                <a:gd name="T18" fmla="*/ 12700 w 144"/>
                <a:gd name="T19" fmla="*/ 0 h 261"/>
                <a:gd name="T20" fmla="*/ 0 w 144"/>
                <a:gd name="T21" fmla="*/ 0 h 261"/>
                <a:gd name="T22" fmla="*/ 0 1 256"/>
                <a:gd name="T23" fmla="*/ 0 1 256"/>
                <a:gd name="T24" fmla="*/ 0 1 256"/>
                <a:gd name="T25" fmla="*/ 0 1 256"/>
                <a:gd name="T26" fmla="*/ 0 1 256"/>
                <a:gd name="T27" fmla="*/ 0 1 256"/>
                <a:gd name="T28" fmla="*/ 0 1 256"/>
                <a:gd name="T29" fmla="*/ 0 1 256"/>
                <a:gd name="T30" fmla="*/ 0 1 256"/>
                <a:gd name="T31" fmla="*/ 0 1 256"/>
                <a:gd name="T32" fmla="*/ 0 1 256"/>
                <a:gd name="T33" fmla="*/ 0 w 144"/>
                <a:gd name="T34" fmla="*/ 0 h 261"/>
                <a:gd name="T35" fmla="*/ 0 w 144"/>
                <a:gd name="T36" fmla="*/ 0 h 26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44" h="261">
                  <a:moveTo>
                    <a:pt x="0" y="0"/>
                  </a:moveTo>
                  <a:lnTo>
                    <a:pt x="42" y="94"/>
                  </a:lnTo>
                  <a:lnTo>
                    <a:pt x="87" y="173"/>
                  </a:lnTo>
                  <a:lnTo>
                    <a:pt x="131" y="225"/>
                  </a:lnTo>
                  <a:lnTo>
                    <a:pt x="144" y="261"/>
                  </a:lnTo>
                  <a:lnTo>
                    <a:pt x="79" y="209"/>
                  </a:lnTo>
                  <a:lnTo>
                    <a:pt x="58" y="173"/>
                  </a:lnTo>
                  <a:lnTo>
                    <a:pt x="29" y="123"/>
                  </a:lnTo>
                  <a:lnTo>
                    <a:pt x="8" y="65"/>
                  </a:lnTo>
                  <a:lnTo>
                    <a:pt x="8" y="0"/>
                  </a:lnTo>
                  <a:lnTo>
                    <a:pt x="0" y="0"/>
                  </a:lnTo>
                  <a:close/>
                </a:path>
              </a:pathLst>
            </a:custGeom>
            <a:gradFill>
              <a:gsLst>
                <a:gs pos="1000">
                  <a:schemeClr val="accent1">
                    <a:alpha val="2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grpSp>
      <p:grpSp>
        <p:nvGrpSpPr>
          <p:cNvPr id="11" name="グループ化 10"/>
          <p:cNvGrpSpPr/>
          <p:nvPr/>
        </p:nvGrpSpPr>
        <p:grpSpPr>
          <a:xfrm>
            <a:off x="6357949" y="5000636"/>
            <a:ext cx="1071571" cy="1036602"/>
            <a:chOff x="6357950" y="5000636"/>
            <a:chExt cx="1071570" cy="1036602"/>
          </a:xfrm>
          <a:gradFill>
            <a:gsLst>
              <a:gs pos="0">
                <a:schemeClr val="accent1">
                  <a:alpha val="20000"/>
                </a:schemeClr>
              </a:gs>
              <a:gs pos="100000">
                <a:schemeClr val="accent1"/>
              </a:gs>
            </a:gsLst>
            <a:lin ang="5400000" scaled="1"/>
          </a:gradFill>
        </p:grpSpPr>
        <p:sp>
          <p:nvSpPr>
            <p:cNvPr id="43" name="フリーフォーム 42"/>
            <p:cNvSpPr>
              <a:spLocks/>
            </p:cNvSpPr>
            <p:nvPr/>
          </p:nvSpPr>
          <p:spPr bwMode="auto">
            <a:xfrm rot="21162566">
              <a:off x="6357950" y="5000636"/>
              <a:ext cx="1071570" cy="1036602"/>
            </a:xfrm>
            <a:custGeom>
              <a:avLst/>
              <a:gdLst>
                <a:gd name="T0" fmla="*/ 320675 w 551"/>
                <a:gd name="T1" fmla="*/ 11112 h 537"/>
                <a:gd name="T2" fmla="*/ 331787 w 551"/>
                <a:gd name="T3" fmla="*/ 11112 h 537"/>
                <a:gd name="T4" fmla="*/ 265112 w 551"/>
                <a:gd name="T5" fmla="*/ 93662 h 537"/>
                <a:gd name="T6" fmla="*/ 171450 w 551"/>
                <a:gd name="T7" fmla="*/ 185737 h 537"/>
                <a:gd name="T8" fmla="*/ 112712 w 551"/>
                <a:gd name="T9" fmla="*/ 334962 h 537"/>
                <a:gd name="T10" fmla="*/ 136525 w 551"/>
                <a:gd name="T11" fmla="*/ 495300 h 537"/>
                <a:gd name="T12" fmla="*/ 241300 w 551"/>
                <a:gd name="T13" fmla="*/ 633412 h 537"/>
                <a:gd name="T14" fmla="*/ 401637 w 551"/>
                <a:gd name="T15" fmla="*/ 715962 h 537"/>
                <a:gd name="T16" fmla="*/ 563562 w 551"/>
                <a:gd name="T17" fmla="*/ 715962 h 537"/>
                <a:gd name="T18" fmla="*/ 688975 w 551"/>
                <a:gd name="T19" fmla="*/ 600075 h 537"/>
                <a:gd name="T20" fmla="*/ 701675 w 551"/>
                <a:gd name="T21" fmla="*/ 495300 h 537"/>
                <a:gd name="T22" fmla="*/ 642937 w 551"/>
                <a:gd name="T23" fmla="*/ 358775 h 537"/>
                <a:gd name="T24" fmla="*/ 701675 w 551"/>
                <a:gd name="T25" fmla="*/ 404812 h 537"/>
                <a:gd name="T26" fmla="*/ 622300 w 551"/>
                <a:gd name="T27" fmla="*/ 288925 h 537"/>
                <a:gd name="T28" fmla="*/ 735012 w 551"/>
                <a:gd name="T29" fmla="*/ 392112 h 537"/>
                <a:gd name="T30" fmla="*/ 758825 w 551"/>
                <a:gd name="T31" fmla="*/ 471487 h 537"/>
                <a:gd name="T32" fmla="*/ 735012 w 551"/>
                <a:gd name="T33" fmla="*/ 587375 h 537"/>
                <a:gd name="T34" fmla="*/ 746125 w 551"/>
                <a:gd name="T35" fmla="*/ 577850 h 537"/>
                <a:gd name="T36" fmla="*/ 792162 w 551"/>
                <a:gd name="T37" fmla="*/ 495300 h 537"/>
                <a:gd name="T38" fmla="*/ 792162 w 551"/>
                <a:gd name="T39" fmla="*/ 415925 h 537"/>
                <a:gd name="T40" fmla="*/ 725487 w 551"/>
                <a:gd name="T41" fmla="*/ 263525 h 537"/>
                <a:gd name="T42" fmla="*/ 746125 w 551"/>
                <a:gd name="T43" fmla="*/ 242887 h 537"/>
                <a:gd name="T44" fmla="*/ 642937 w 551"/>
                <a:gd name="T45" fmla="*/ 160337 h 537"/>
                <a:gd name="T46" fmla="*/ 527050 w 551"/>
                <a:gd name="T47" fmla="*/ 139700 h 537"/>
                <a:gd name="T48" fmla="*/ 517525 w 551"/>
                <a:gd name="T49" fmla="*/ 127000 h 537"/>
                <a:gd name="T50" fmla="*/ 527050 w 551"/>
                <a:gd name="T51" fmla="*/ 103187 h 537"/>
                <a:gd name="T52" fmla="*/ 585787 w 551"/>
                <a:gd name="T53" fmla="*/ 80962 h 537"/>
                <a:gd name="T54" fmla="*/ 782637 w 551"/>
                <a:gd name="T55" fmla="*/ 196850 h 537"/>
                <a:gd name="T56" fmla="*/ 862012 w 551"/>
                <a:gd name="T57" fmla="*/ 334962 h 537"/>
                <a:gd name="T58" fmla="*/ 862012 w 551"/>
                <a:gd name="T59" fmla="*/ 495300 h 537"/>
                <a:gd name="T60" fmla="*/ 804862 w 551"/>
                <a:gd name="T61" fmla="*/ 669925 h 537"/>
                <a:gd name="T62" fmla="*/ 688975 w 551"/>
                <a:gd name="T63" fmla="*/ 785812 h 537"/>
                <a:gd name="T64" fmla="*/ 563562 w 551"/>
                <a:gd name="T65" fmla="*/ 842962 h 537"/>
                <a:gd name="T66" fmla="*/ 390525 w 551"/>
                <a:gd name="T67" fmla="*/ 852487 h 537"/>
                <a:gd name="T68" fmla="*/ 207962 w 551"/>
                <a:gd name="T69" fmla="*/ 793750 h 537"/>
                <a:gd name="T70" fmla="*/ 57150 w 551"/>
                <a:gd name="T71" fmla="*/ 669925 h 537"/>
                <a:gd name="T72" fmla="*/ 46037 w 551"/>
                <a:gd name="T73" fmla="*/ 611187 h 537"/>
                <a:gd name="T74" fmla="*/ 92075 w 551"/>
                <a:gd name="T75" fmla="*/ 690562 h 537"/>
                <a:gd name="T76" fmla="*/ 103187 w 551"/>
                <a:gd name="T77" fmla="*/ 681037 h 537"/>
                <a:gd name="T78" fmla="*/ 112712 w 551"/>
                <a:gd name="T79" fmla="*/ 690562 h 537"/>
                <a:gd name="T80" fmla="*/ 33337 w 551"/>
                <a:gd name="T81" fmla="*/ 528637 h 537"/>
                <a:gd name="T82" fmla="*/ 0 w 551"/>
                <a:gd name="T83" fmla="*/ 379412 h 537"/>
                <a:gd name="T84" fmla="*/ 9525 w 551"/>
                <a:gd name="T85" fmla="*/ 404812 h 537"/>
                <a:gd name="T86" fmla="*/ 46037 w 551"/>
                <a:gd name="T87" fmla="*/ 368300 h 537"/>
                <a:gd name="T88" fmla="*/ 79375 w 551"/>
                <a:gd name="T89" fmla="*/ 219075 h 537"/>
                <a:gd name="T90" fmla="*/ 182562 w 551"/>
                <a:gd name="T91" fmla="*/ 103187 h 537"/>
                <a:gd name="T92" fmla="*/ 265112 w 551"/>
                <a:gd name="T93" fmla="*/ 57150 h 537"/>
                <a:gd name="T94" fmla="*/ 311150 w 551"/>
                <a:gd name="T95" fmla="*/ 23812 h 537"/>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1 256"/>
                <a:gd name="T142" fmla="*/ 0 1 256"/>
                <a:gd name="T143" fmla="*/ 0 1 256"/>
                <a:gd name="T144" fmla="*/ 0 w 551"/>
                <a:gd name="T145" fmla="*/ 0 h 537"/>
                <a:gd name="T146" fmla="*/ 0 w 551"/>
                <a:gd name="T147" fmla="*/ 0 h 537"/>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51" h="537">
                  <a:moveTo>
                    <a:pt x="196" y="15"/>
                  </a:moveTo>
                  <a:lnTo>
                    <a:pt x="202" y="7"/>
                  </a:lnTo>
                  <a:lnTo>
                    <a:pt x="217" y="0"/>
                  </a:lnTo>
                  <a:lnTo>
                    <a:pt x="209" y="7"/>
                  </a:lnTo>
                  <a:lnTo>
                    <a:pt x="196" y="30"/>
                  </a:lnTo>
                  <a:lnTo>
                    <a:pt x="167" y="59"/>
                  </a:lnTo>
                  <a:lnTo>
                    <a:pt x="136" y="80"/>
                  </a:lnTo>
                  <a:lnTo>
                    <a:pt x="108" y="117"/>
                  </a:lnTo>
                  <a:lnTo>
                    <a:pt x="86" y="174"/>
                  </a:lnTo>
                  <a:lnTo>
                    <a:pt x="71" y="211"/>
                  </a:lnTo>
                  <a:lnTo>
                    <a:pt x="71" y="247"/>
                  </a:lnTo>
                  <a:lnTo>
                    <a:pt x="86" y="312"/>
                  </a:lnTo>
                  <a:lnTo>
                    <a:pt x="115" y="364"/>
                  </a:lnTo>
                  <a:lnTo>
                    <a:pt x="152" y="399"/>
                  </a:lnTo>
                  <a:lnTo>
                    <a:pt x="196" y="435"/>
                  </a:lnTo>
                  <a:lnTo>
                    <a:pt x="253" y="451"/>
                  </a:lnTo>
                  <a:lnTo>
                    <a:pt x="303" y="458"/>
                  </a:lnTo>
                  <a:lnTo>
                    <a:pt x="355" y="451"/>
                  </a:lnTo>
                  <a:lnTo>
                    <a:pt x="392" y="435"/>
                  </a:lnTo>
                  <a:lnTo>
                    <a:pt x="434" y="378"/>
                  </a:lnTo>
                  <a:lnTo>
                    <a:pt x="442" y="356"/>
                  </a:lnTo>
                  <a:lnTo>
                    <a:pt x="442" y="312"/>
                  </a:lnTo>
                  <a:lnTo>
                    <a:pt x="434" y="284"/>
                  </a:lnTo>
                  <a:lnTo>
                    <a:pt x="405" y="226"/>
                  </a:lnTo>
                  <a:lnTo>
                    <a:pt x="413" y="226"/>
                  </a:lnTo>
                  <a:lnTo>
                    <a:pt x="442" y="255"/>
                  </a:lnTo>
                  <a:lnTo>
                    <a:pt x="442" y="232"/>
                  </a:lnTo>
                  <a:lnTo>
                    <a:pt x="392" y="182"/>
                  </a:lnTo>
                  <a:lnTo>
                    <a:pt x="405" y="182"/>
                  </a:lnTo>
                  <a:lnTo>
                    <a:pt x="463" y="247"/>
                  </a:lnTo>
                  <a:lnTo>
                    <a:pt x="470" y="276"/>
                  </a:lnTo>
                  <a:lnTo>
                    <a:pt x="478" y="297"/>
                  </a:lnTo>
                  <a:lnTo>
                    <a:pt x="478" y="320"/>
                  </a:lnTo>
                  <a:lnTo>
                    <a:pt x="463" y="370"/>
                  </a:lnTo>
                  <a:lnTo>
                    <a:pt x="470" y="370"/>
                  </a:lnTo>
                  <a:lnTo>
                    <a:pt x="470" y="364"/>
                  </a:lnTo>
                  <a:lnTo>
                    <a:pt x="486" y="341"/>
                  </a:lnTo>
                  <a:lnTo>
                    <a:pt x="499" y="312"/>
                  </a:lnTo>
                  <a:lnTo>
                    <a:pt x="499" y="291"/>
                  </a:lnTo>
                  <a:lnTo>
                    <a:pt x="499" y="262"/>
                  </a:lnTo>
                  <a:lnTo>
                    <a:pt x="478" y="211"/>
                  </a:lnTo>
                  <a:lnTo>
                    <a:pt x="457" y="166"/>
                  </a:lnTo>
                  <a:lnTo>
                    <a:pt x="463" y="161"/>
                  </a:lnTo>
                  <a:lnTo>
                    <a:pt x="470" y="153"/>
                  </a:lnTo>
                  <a:lnTo>
                    <a:pt x="442" y="124"/>
                  </a:lnTo>
                  <a:lnTo>
                    <a:pt x="405" y="101"/>
                  </a:lnTo>
                  <a:lnTo>
                    <a:pt x="355" y="95"/>
                  </a:lnTo>
                  <a:lnTo>
                    <a:pt x="332" y="88"/>
                  </a:lnTo>
                  <a:lnTo>
                    <a:pt x="311" y="80"/>
                  </a:lnTo>
                  <a:lnTo>
                    <a:pt x="326" y="80"/>
                  </a:lnTo>
                  <a:lnTo>
                    <a:pt x="369" y="65"/>
                  </a:lnTo>
                  <a:lnTo>
                    <a:pt x="332" y="65"/>
                  </a:lnTo>
                  <a:lnTo>
                    <a:pt x="332" y="51"/>
                  </a:lnTo>
                  <a:lnTo>
                    <a:pt x="369" y="51"/>
                  </a:lnTo>
                  <a:lnTo>
                    <a:pt x="457" y="95"/>
                  </a:lnTo>
                  <a:lnTo>
                    <a:pt x="493" y="124"/>
                  </a:lnTo>
                  <a:lnTo>
                    <a:pt x="522" y="161"/>
                  </a:lnTo>
                  <a:lnTo>
                    <a:pt x="543" y="211"/>
                  </a:lnTo>
                  <a:lnTo>
                    <a:pt x="551" y="268"/>
                  </a:lnTo>
                  <a:lnTo>
                    <a:pt x="543" y="312"/>
                  </a:lnTo>
                  <a:lnTo>
                    <a:pt x="528" y="370"/>
                  </a:lnTo>
                  <a:lnTo>
                    <a:pt x="507" y="422"/>
                  </a:lnTo>
                  <a:lnTo>
                    <a:pt x="470" y="464"/>
                  </a:lnTo>
                  <a:lnTo>
                    <a:pt x="434" y="495"/>
                  </a:lnTo>
                  <a:lnTo>
                    <a:pt x="397" y="516"/>
                  </a:lnTo>
                  <a:lnTo>
                    <a:pt x="355" y="531"/>
                  </a:lnTo>
                  <a:lnTo>
                    <a:pt x="303" y="537"/>
                  </a:lnTo>
                  <a:lnTo>
                    <a:pt x="246" y="537"/>
                  </a:lnTo>
                  <a:lnTo>
                    <a:pt x="188" y="523"/>
                  </a:lnTo>
                  <a:lnTo>
                    <a:pt x="131" y="500"/>
                  </a:lnTo>
                  <a:lnTo>
                    <a:pt x="79" y="464"/>
                  </a:lnTo>
                  <a:lnTo>
                    <a:pt x="36" y="422"/>
                  </a:lnTo>
                  <a:lnTo>
                    <a:pt x="0" y="356"/>
                  </a:lnTo>
                  <a:lnTo>
                    <a:pt x="29" y="385"/>
                  </a:lnTo>
                  <a:lnTo>
                    <a:pt x="50" y="429"/>
                  </a:lnTo>
                  <a:lnTo>
                    <a:pt x="58" y="435"/>
                  </a:lnTo>
                  <a:lnTo>
                    <a:pt x="58" y="429"/>
                  </a:lnTo>
                  <a:lnTo>
                    <a:pt x="65" y="429"/>
                  </a:lnTo>
                  <a:lnTo>
                    <a:pt x="71" y="429"/>
                  </a:lnTo>
                  <a:lnTo>
                    <a:pt x="71" y="435"/>
                  </a:lnTo>
                  <a:lnTo>
                    <a:pt x="42" y="393"/>
                  </a:lnTo>
                  <a:lnTo>
                    <a:pt x="21" y="333"/>
                  </a:lnTo>
                  <a:lnTo>
                    <a:pt x="0" y="276"/>
                  </a:lnTo>
                  <a:lnTo>
                    <a:pt x="0" y="239"/>
                  </a:lnTo>
                  <a:lnTo>
                    <a:pt x="0" y="197"/>
                  </a:lnTo>
                  <a:lnTo>
                    <a:pt x="6" y="255"/>
                  </a:lnTo>
                  <a:lnTo>
                    <a:pt x="29" y="297"/>
                  </a:lnTo>
                  <a:lnTo>
                    <a:pt x="29" y="232"/>
                  </a:lnTo>
                  <a:lnTo>
                    <a:pt x="36" y="166"/>
                  </a:lnTo>
                  <a:lnTo>
                    <a:pt x="50" y="138"/>
                  </a:lnTo>
                  <a:lnTo>
                    <a:pt x="71" y="109"/>
                  </a:lnTo>
                  <a:lnTo>
                    <a:pt x="115" y="65"/>
                  </a:lnTo>
                  <a:lnTo>
                    <a:pt x="144" y="51"/>
                  </a:lnTo>
                  <a:lnTo>
                    <a:pt x="167" y="36"/>
                  </a:lnTo>
                  <a:lnTo>
                    <a:pt x="188" y="15"/>
                  </a:lnTo>
                  <a:lnTo>
                    <a:pt x="196" y="15"/>
                  </a:lnTo>
                  <a:close/>
                </a:path>
              </a:pathLst>
            </a:custGeom>
            <a:gradFill>
              <a:gsLst>
                <a:gs pos="0">
                  <a:schemeClr val="accent1">
                    <a:alpha val="2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44" name="フリーフォーム 43"/>
            <p:cNvSpPr>
              <a:spLocks/>
            </p:cNvSpPr>
            <p:nvPr/>
          </p:nvSpPr>
          <p:spPr bwMode="auto">
            <a:xfrm>
              <a:off x="6715140" y="5214950"/>
              <a:ext cx="431310" cy="71438"/>
            </a:xfrm>
            <a:custGeom>
              <a:avLst/>
              <a:gdLst>
                <a:gd name="T0" fmla="*/ 0 w 232"/>
                <a:gd name="T1" fmla="*/ 0 h 44"/>
                <a:gd name="T2" fmla="*/ 196850 w 232"/>
                <a:gd name="T3" fmla="*/ 12700 h 44"/>
                <a:gd name="T4" fmla="*/ 301625 w 232"/>
                <a:gd name="T5" fmla="*/ 36513 h 44"/>
                <a:gd name="T6" fmla="*/ 334963 w 232"/>
                <a:gd name="T7" fmla="*/ 46038 h 44"/>
                <a:gd name="T8" fmla="*/ 358775 w 232"/>
                <a:gd name="T9" fmla="*/ 58738 h 44"/>
                <a:gd name="T10" fmla="*/ 368300 w 232"/>
                <a:gd name="T11" fmla="*/ 69850 h 44"/>
                <a:gd name="T12" fmla="*/ 346075 w 232"/>
                <a:gd name="T13" fmla="*/ 69850 h 44"/>
                <a:gd name="T14" fmla="*/ 288925 w 232"/>
                <a:gd name="T15" fmla="*/ 46038 h 44"/>
                <a:gd name="T16" fmla="*/ 219075 w 232"/>
                <a:gd name="T17" fmla="*/ 36513 h 44"/>
                <a:gd name="T18" fmla="*/ 219075 w 232"/>
                <a:gd name="T19" fmla="*/ 46038 h 44"/>
                <a:gd name="T20" fmla="*/ 242888 w 232"/>
                <a:gd name="T21" fmla="*/ 69850 h 44"/>
                <a:gd name="T22" fmla="*/ 219075 w 232"/>
                <a:gd name="T23" fmla="*/ 69850 h 44"/>
                <a:gd name="T24" fmla="*/ 196850 w 232"/>
                <a:gd name="T25" fmla="*/ 58738 h 44"/>
                <a:gd name="T26" fmla="*/ 173038 w 232"/>
                <a:gd name="T27" fmla="*/ 46038 h 44"/>
                <a:gd name="T28" fmla="*/ 11113 w 232"/>
                <a:gd name="T29" fmla="*/ 0 h 44"/>
                <a:gd name="T30" fmla="*/ 0 w 232"/>
                <a:gd name="T31" fmla="*/ 0 h 44"/>
                <a:gd name="T32" fmla="*/ 0 1 256"/>
                <a:gd name="T33" fmla="*/ 0 1 256"/>
                <a:gd name="T34" fmla="*/ 0 1 256"/>
                <a:gd name="T35" fmla="*/ 0 1 256"/>
                <a:gd name="T36" fmla="*/ 0 1 256"/>
                <a:gd name="T37" fmla="*/ 0 1 256"/>
                <a:gd name="T38" fmla="*/ 0 1 256"/>
                <a:gd name="T39" fmla="*/ 0 1 256"/>
                <a:gd name="T40" fmla="*/ 0 1 256"/>
                <a:gd name="T41" fmla="*/ 0 1 256"/>
                <a:gd name="T42" fmla="*/ 0 1 256"/>
                <a:gd name="T43" fmla="*/ 0 1 256"/>
                <a:gd name="T44" fmla="*/ 0 1 256"/>
                <a:gd name="T45" fmla="*/ 0 1 256"/>
                <a:gd name="T46" fmla="*/ 0 1 256"/>
                <a:gd name="T47" fmla="*/ 0 1 256"/>
                <a:gd name="T48" fmla="*/ 0 w 232"/>
                <a:gd name="T49" fmla="*/ 0 h 44"/>
                <a:gd name="T50" fmla="*/ 0 w 232"/>
                <a:gd name="T51" fmla="*/ 0 h 4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32" h="44">
                  <a:moveTo>
                    <a:pt x="0" y="0"/>
                  </a:moveTo>
                  <a:lnTo>
                    <a:pt x="124" y="8"/>
                  </a:lnTo>
                  <a:lnTo>
                    <a:pt x="190" y="23"/>
                  </a:lnTo>
                  <a:lnTo>
                    <a:pt x="211" y="29"/>
                  </a:lnTo>
                  <a:lnTo>
                    <a:pt x="226" y="37"/>
                  </a:lnTo>
                  <a:lnTo>
                    <a:pt x="232" y="44"/>
                  </a:lnTo>
                  <a:lnTo>
                    <a:pt x="218" y="44"/>
                  </a:lnTo>
                  <a:lnTo>
                    <a:pt x="182" y="29"/>
                  </a:lnTo>
                  <a:lnTo>
                    <a:pt x="138" y="23"/>
                  </a:lnTo>
                  <a:lnTo>
                    <a:pt x="138" y="29"/>
                  </a:lnTo>
                  <a:lnTo>
                    <a:pt x="153" y="44"/>
                  </a:lnTo>
                  <a:lnTo>
                    <a:pt x="138" y="44"/>
                  </a:lnTo>
                  <a:lnTo>
                    <a:pt x="124" y="37"/>
                  </a:lnTo>
                  <a:lnTo>
                    <a:pt x="109" y="29"/>
                  </a:lnTo>
                  <a:lnTo>
                    <a:pt x="7" y="0"/>
                  </a:lnTo>
                  <a:lnTo>
                    <a:pt x="0" y="0"/>
                  </a:lnTo>
                  <a:close/>
                </a:path>
              </a:pathLst>
            </a:custGeom>
            <a:gradFill>
              <a:gsLst>
                <a:gs pos="0">
                  <a:schemeClr val="accent1">
                    <a:alpha val="2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45" name="フリーフォーム 44"/>
            <p:cNvSpPr>
              <a:spLocks/>
            </p:cNvSpPr>
            <p:nvPr/>
          </p:nvSpPr>
          <p:spPr bwMode="auto">
            <a:xfrm>
              <a:off x="6786578" y="5357826"/>
              <a:ext cx="232643" cy="71242"/>
            </a:xfrm>
            <a:custGeom>
              <a:avLst/>
              <a:gdLst>
                <a:gd name="T0" fmla="*/ 0 w 94"/>
                <a:gd name="T1" fmla="*/ 0 h 29"/>
                <a:gd name="T2" fmla="*/ 82550 w 94"/>
                <a:gd name="T3" fmla="*/ 12700 h 29"/>
                <a:gd name="T4" fmla="*/ 149225 w 94"/>
                <a:gd name="T5" fmla="*/ 33338 h 29"/>
                <a:gd name="T6" fmla="*/ 149225 w 94"/>
                <a:gd name="T7" fmla="*/ 46038 h 29"/>
                <a:gd name="T8" fmla="*/ 127000 w 94"/>
                <a:gd name="T9" fmla="*/ 46038 h 29"/>
                <a:gd name="T10" fmla="*/ 69850 w 94"/>
                <a:gd name="T11" fmla="*/ 25400 h 29"/>
                <a:gd name="T12" fmla="*/ 11113 w 94"/>
                <a:gd name="T13" fmla="*/ 0 h 29"/>
                <a:gd name="T14" fmla="*/ 0 w 94"/>
                <a:gd name="T15" fmla="*/ 0 h 29"/>
                <a:gd name="T16" fmla="*/ 0 1 256"/>
                <a:gd name="T17" fmla="*/ 0 1 256"/>
                <a:gd name="T18" fmla="*/ 0 1 256"/>
                <a:gd name="T19" fmla="*/ 0 1 256"/>
                <a:gd name="T20" fmla="*/ 0 1 256"/>
                <a:gd name="T21" fmla="*/ 0 1 256"/>
                <a:gd name="T22" fmla="*/ 0 1 256"/>
                <a:gd name="T23" fmla="*/ 0 1 256"/>
                <a:gd name="T24" fmla="*/ 0 w 94"/>
                <a:gd name="T25" fmla="*/ 0 h 29"/>
                <a:gd name="T26" fmla="*/ 0 w 94"/>
                <a:gd name="T27" fmla="*/ 0 h 2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4" h="29">
                  <a:moveTo>
                    <a:pt x="0" y="0"/>
                  </a:moveTo>
                  <a:lnTo>
                    <a:pt x="52" y="8"/>
                  </a:lnTo>
                  <a:lnTo>
                    <a:pt x="94" y="21"/>
                  </a:lnTo>
                  <a:lnTo>
                    <a:pt x="94" y="29"/>
                  </a:lnTo>
                  <a:lnTo>
                    <a:pt x="80" y="29"/>
                  </a:lnTo>
                  <a:lnTo>
                    <a:pt x="44" y="16"/>
                  </a:lnTo>
                  <a:lnTo>
                    <a:pt x="7" y="0"/>
                  </a:lnTo>
                  <a:lnTo>
                    <a:pt x="0" y="0"/>
                  </a:lnTo>
                  <a:close/>
                </a:path>
              </a:pathLst>
            </a:custGeom>
            <a:gradFill>
              <a:gsLst>
                <a:gs pos="0">
                  <a:schemeClr val="accent1">
                    <a:alpha val="2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grpSp>
      <p:sp>
        <p:nvSpPr>
          <p:cNvPr id="46" name="フリーフォーム 45"/>
          <p:cNvSpPr>
            <a:spLocks/>
          </p:cNvSpPr>
          <p:nvPr/>
        </p:nvSpPr>
        <p:spPr bwMode="auto">
          <a:xfrm>
            <a:off x="5857886" y="5857892"/>
            <a:ext cx="245087" cy="231993"/>
          </a:xfrm>
          <a:custGeom>
            <a:avLst/>
            <a:gdLst>
              <a:gd name="T0" fmla="*/ 136525 w 151"/>
              <a:gd name="T1" fmla="*/ 0 h 144"/>
              <a:gd name="T2" fmla="*/ 79375 w 151"/>
              <a:gd name="T3" fmla="*/ 9525 h 144"/>
              <a:gd name="T4" fmla="*/ 44450 w 151"/>
              <a:gd name="T5" fmla="*/ 34925 h 144"/>
              <a:gd name="T6" fmla="*/ 0 w 151"/>
              <a:gd name="T7" fmla="*/ 104775 h 144"/>
              <a:gd name="T8" fmla="*/ 0 w 151"/>
              <a:gd name="T9" fmla="*/ 138113 h 144"/>
              <a:gd name="T10" fmla="*/ 57150 w 151"/>
              <a:gd name="T11" fmla="*/ 125413 h 144"/>
              <a:gd name="T12" fmla="*/ 44450 w 151"/>
              <a:gd name="T13" fmla="*/ 161925 h 144"/>
              <a:gd name="T14" fmla="*/ 20637 w 151"/>
              <a:gd name="T15" fmla="*/ 171450 h 144"/>
              <a:gd name="T16" fmla="*/ 57150 w 151"/>
              <a:gd name="T17" fmla="*/ 207963 h 144"/>
              <a:gd name="T18" fmla="*/ 103187 w 151"/>
              <a:gd name="T19" fmla="*/ 228600 h 144"/>
              <a:gd name="T20" fmla="*/ 149225 w 151"/>
              <a:gd name="T21" fmla="*/ 228600 h 144"/>
              <a:gd name="T22" fmla="*/ 182562 w 151"/>
              <a:gd name="T23" fmla="*/ 217488 h 144"/>
              <a:gd name="T24" fmla="*/ 239712 w 151"/>
              <a:gd name="T25" fmla="*/ 184150 h 144"/>
              <a:gd name="T26" fmla="*/ 239712 w 151"/>
              <a:gd name="T27" fmla="*/ 104775 h 144"/>
              <a:gd name="T28" fmla="*/ 219075 w 151"/>
              <a:gd name="T29" fmla="*/ 55563 h 144"/>
              <a:gd name="T30" fmla="*/ 182562 w 151"/>
              <a:gd name="T31" fmla="*/ 34925 h 144"/>
              <a:gd name="T32" fmla="*/ 149225 w 151"/>
              <a:gd name="T33" fmla="*/ 0 h 144"/>
              <a:gd name="T34" fmla="*/ 136525 w 151"/>
              <a:gd name="T35" fmla="*/ 0 h 144"/>
              <a:gd name="T36" fmla="*/ 136525 w 151"/>
              <a:gd name="T37" fmla="*/ 104775 h 144"/>
              <a:gd name="T38" fmla="*/ 123825 w 151"/>
              <a:gd name="T39" fmla="*/ 112713 h 144"/>
              <a:gd name="T40" fmla="*/ 79375 w 151"/>
              <a:gd name="T41" fmla="*/ 104775 h 144"/>
              <a:gd name="T42" fmla="*/ 57150 w 151"/>
              <a:gd name="T43" fmla="*/ 92075 h 144"/>
              <a:gd name="T44" fmla="*/ 66675 w 151"/>
              <a:gd name="T45" fmla="*/ 46038 h 144"/>
              <a:gd name="T46" fmla="*/ 115887 w 151"/>
              <a:gd name="T47" fmla="*/ 34925 h 144"/>
              <a:gd name="T48" fmla="*/ 136525 w 151"/>
              <a:gd name="T49" fmla="*/ 46038 h 144"/>
              <a:gd name="T50" fmla="*/ 136525 w 151"/>
              <a:gd name="T51" fmla="*/ 79375 h 144"/>
              <a:gd name="T52" fmla="*/ 136525 w 151"/>
              <a:gd name="T53" fmla="*/ 104775 h 144"/>
              <a:gd name="T54" fmla="*/ 136525 w 151"/>
              <a:gd name="T55" fmla="*/ 0 h 144"/>
              <a:gd name="T56" fmla="*/ 149225 w 151"/>
              <a:gd name="T57" fmla="*/ 195263 h 144"/>
              <a:gd name="T58" fmla="*/ 195262 w 151"/>
              <a:gd name="T59" fmla="*/ 195263 h 144"/>
              <a:gd name="T60" fmla="*/ 169862 w 151"/>
              <a:gd name="T61" fmla="*/ 207963 h 144"/>
              <a:gd name="T62" fmla="*/ 149225 w 151"/>
              <a:gd name="T63" fmla="*/ 195263 h 144"/>
              <a:gd name="T64" fmla="*/ 136525 w 151"/>
              <a:gd name="T65" fmla="*/ 0 h 144"/>
              <a:gd name="T66" fmla="*/ 0 1 256"/>
              <a:gd name="T67" fmla="*/ 0 1 256"/>
              <a:gd name="T68" fmla="*/ 0 1 256"/>
              <a:gd name="T69" fmla="*/ 0 1 256"/>
              <a:gd name="T70" fmla="*/ 0 1 256"/>
              <a:gd name="T71" fmla="*/ 0 1 256"/>
              <a:gd name="T72" fmla="*/ 0 1 256"/>
              <a:gd name="T73" fmla="*/ 0 1 256"/>
              <a:gd name="T74" fmla="*/ 0 1 256"/>
              <a:gd name="T75" fmla="*/ 0 1 256"/>
              <a:gd name="T76" fmla="*/ 0 1 256"/>
              <a:gd name="T77" fmla="*/ 0 1 256"/>
              <a:gd name="T78" fmla="*/ 0 1 256"/>
              <a:gd name="T79" fmla="*/ 0 1 256"/>
              <a:gd name="T80" fmla="*/ 0 1 256"/>
              <a:gd name="T81" fmla="*/ 0 1 256"/>
              <a:gd name="T82" fmla="*/ 0 1 256"/>
              <a:gd name="T83" fmla="*/ 0 1 256"/>
              <a:gd name="T84" fmla="*/ 0 1 256"/>
              <a:gd name="T85" fmla="*/ 0 1 256"/>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w 151"/>
              <a:gd name="T100" fmla="*/ 0 h 144"/>
              <a:gd name="T101" fmla="*/ 0 w 151"/>
              <a:gd name="T102" fmla="*/ 0 h 14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51" h="144">
                <a:moveTo>
                  <a:pt x="86" y="0"/>
                </a:moveTo>
                <a:lnTo>
                  <a:pt x="50" y="6"/>
                </a:lnTo>
                <a:lnTo>
                  <a:pt x="28" y="22"/>
                </a:lnTo>
                <a:lnTo>
                  <a:pt x="0" y="66"/>
                </a:lnTo>
                <a:lnTo>
                  <a:pt x="0" y="87"/>
                </a:lnTo>
                <a:lnTo>
                  <a:pt x="36" y="79"/>
                </a:lnTo>
                <a:lnTo>
                  <a:pt x="28" y="102"/>
                </a:lnTo>
                <a:lnTo>
                  <a:pt x="13" y="108"/>
                </a:lnTo>
                <a:lnTo>
                  <a:pt x="36" y="131"/>
                </a:lnTo>
                <a:lnTo>
                  <a:pt x="65" y="144"/>
                </a:lnTo>
                <a:lnTo>
                  <a:pt x="94" y="144"/>
                </a:lnTo>
                <a:lnTo>
                  <a:pt x="115" y="137"/>
                </a:lnTo>
                <a:lnTo>
                  <a:pt x="151" y="116"/>
                </a:lnTo>
                <a:lnTo>
                  <a:pt x="151" y="66"/>
                </a:lnTo>
                <a:lnTo>
                  <a:pt x="138" y="35"/>
                </a:lnTo>
                <a:lnTo>
                  <a:pt x="115" y="22"/>
                </a:lnTo>
                <a:lnTo>
                  <a:pt x="94" y="0"/>
                </a:lnTo>
                <a:lnTo>
                  <a:pt x="86" y="0"/>
                </a:lnTo>
                <a:lnTo>
                  <a:pt x="86" y="66"/>
                </a:lnTo>
                <a:lnTo>
                  <a:pt x="78" y="71"/>
                </a:lnTo>
                <a:lnTo>
                  <a:pt x="50" y="66"/>
                </a:lnTo>
                <a:lnTo>
                  <a:pt x="36" y="58"/>
                </a:lnTo>
                <a:lnTo>
                  <a:pt x="42" y="29"/>
                </a:lnTo>
                <a:lnTo>
                  <a:pt x="73" y="22"/>
                </a:lnTo>
                <a:lnTo>
                  <a:pt x="86" y="29"/>
                </a:lnTo>
                <a:lnTo>
                  <a:pt x="86" y="50"/>
                </a:lnTo>
                <a:lnTo>
                  <a:pt x="86" y="66"/>
                </a:lnTo>
                <a:lnTo>
                  <a:pt x="86" y="0"/>
                </a:lnTo>
                <a:lnTo>
                  <a:pt x="94" y="123"/>
                </a:lnTo>
                <a:lnTo>
                  <a:pt x="123" y="123"/>
                </a:lnTo>
                <a:lnTo>
                  <a:pt x="107" y="131"/>
                </a:lnTo>
                <a:lnTo>
                  <a:pt x="94" y="123"/>
                </a:lnTo>
                <a:lnTo>
                  <a:pt x="86" y="0"/>
                </a:lnTo>
                <a:close/>
              </a:path>
            </a:pathLst>
          </a:custGeom>
          <a:gradFill rotWithShape="1">
            <a:gsLst>
              <a:gs pos="0">
                <a:schemeClr val="accent1">
                  <a:lumMod val="20000"/>
                  <a:lumOff val="8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428604"/>
            <a:ext cx="8229600" cy="1143000"/>
          </a:xfrm>
        </p:spPr>
        <p:txBody>
          <a:bodyPr/>
          <a:lstStyle/>
          <a:p>
            <a:r>
              <a:rPr kumimoji="0" lang="ja-JP" altLang="en-US" smtClean="0"/>
              <a:t>マスター タイトルの書式設定</a:t>
            </a:r>
            <a:endParaRPr kumimoji="0" lang="en-US"/>
          </a:p>
        </p:txBody>
      </p:sp>
      <p:sp>
        <p:nvSpPr>
          <p:cNvPr id="3" name="コンテンツ プレースホルダー 2"/>
          <p:cNvSpPr>
            <a:spLocks noGrp="1"/>
          </p:cNvSpPr>
          <p:nvPr>
            <p:ph sz="half" idx="1"/>
          </p:nvPr>
        </p:nvSpPr>
        <p:spPr>
          <a:xfrm>
            <a:off x="428596" y="1600201"/>
            <a:ext cx="4038600" cy="468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ー 3"/>
          <p:cNvSpPr>
            <a:spLocks noGrp="1"/>
          </p:cNvSpPr>
          <p:nvPr>
            <p:ph sz="half" idx="2"/>
          </p:nvPr>
        </p:nvSpPr>
        <p:spPr>
          <a:xfrm>
            <a:off x="4648200" y="1600201"/>
            <a:ext cx="4038600" cy="468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ー 4"/>
          <p:cNvSpPr>
            <a:spLocks noGrp="1"/>
          </p:cNvSpPr>
          <p:nvPr>
            <p:ph type="dt" sz="half" idx="10"/>
          </p:nvPr>
        </p:nvSpPr>
        <p:spPr>
          <a:xfrm>
            <a:off x="0" y="0"/>
            <a:ext cx="2134800" cy="360000"/>
          </a:xfrm>
        </p:spPr>
        <p:txBody>
          <a:bodyPr/>
          <a:lstStyle/>
          <a:p>
            <a:fld id="{709B1C2A-F7F5-4FBE-99BE-D0BCD396479A}" type="datetimeFigureOut">
              <a:rPr kumimoji="1" lang="ja-JP" altLang="en-US" smtClean="0"/>
              <a:pPr/>
              <a:t>2011/7/6</a:t>
            </a:fld>
            <a:endParaRPr kumimoji="1" lang="ja-JP" altLang="en-US"/>
          </a:p>
        </p:txBody>
      </p:sp>
      <p:sp>
        <p:nvSpPr>
          <p:cNvPr id="6" name="フッター プレースホルダー 5"/>
          <p:cNvSpPr>
            <a:spLocks noGrp="1"/>
          </p:cNvSpPr>
          <p:nvPr>
            <p:ph type="ftr" sz="quarter" idx="11"/>
          </p:nvPr>
        </p:nvSpPr>
        <p:spPr>
          <a:xfrm>
            <a:off x="2199600" y="0"/>
            <a:ext cx="4500000" cy="360000"/>
          </a:xfrm>
        </p:spPr>
        <p:txBody>
          <a:bodyPr/>
          <a:lstStyle/>
          <a:p>
            <a:endParaRPr kumimoji="1" lang="ja-JP" altLang="en-US"/>
          </a:p>
        </p:txBody>
      </p:sp>
      <p:sp>
        <p:nvSpPr>
          <p:cNvPr id="7" name="スライド番号プレースホルダー 6"/>
          <p:cNvSpPr>
            <a:spLocks noGrp="1"/>
          </p:cNvSpPr>
          <p:nvPr>
            <p:ph type="sldNum" sz="quarter" idx="12"/>
          </p:nvPr>
        </p:nvSpPr>
        <p:spPr>
          <a:xfrm>
            <a:off x="7714800" y="0"/>
            <a:ext cx="1429200" cy="360000"/>
          </a:xfrm>
        </p:spPr>
        <p:txBody>
          <a:bodyPr/>
          <a:lstStyle>
            <a:lvl1pPr algn="ctr">
              <a:defRPr/>
            </a:lvl1pPr>
          </a:lstStyle>
          <a:p>
            <a:fld id="{8E049411-8B95-4613-8A04-413732D571D1}" type="slidenum">
              <a:rPr kumimoji="1" lang="ja-JP" altLang="en-US" smtClean="0"/>
              <a:pPr/>
              <a:t>‹#›</a:t>
            </a:fld>
            <a:endParaRPr kumimoji="1" lang="ja-JP"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928678"/>
            <a:ext cx="8229600" cy="571496"/>
          </a:xfrm>
        </p:spPr>
        <p:txBody>
          <a:bodyPr/>
          <a:lstStyle>
            <a:lvl1pPr>
              <a:defRPr/>
            </a:lvl1pPr>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ja-JP" altLang="en-US" smtClean="0"/>
              <a:t>マスター テキストの書式設定</a:t>
            </a:r>
          </a:p>
        </p:txBody>
      </p:sp>
      <p:sp>
        <p:nvSpPr>
          <p:cNvPr id="4" name="コンテンツ プレースホルダー 3"/>
          <p:cNvSpPr>
            <a:spLocks noGrp="1"/>
          </p:cNvSpPr>
          <p:nvPr>
            <p:ph sz="half" idx="2"/>
          </p:nvPr>
        </p:nvSpPr>
        <p:spPr>
          <a:xfrm>
            <a:off x="457201" y="2174876"/>
            <a:ext cx="4040188" cy="418308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テキスト プレースホルダー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ja-JP" altLang="en-US" smtClean="0"/>
              <a:t>マスター テキストの書式設定</a:t>
            </a:r>
          </a:p>
        </p:txBody>
      </p:sp>
      <p:sp>
        <p:nvSpPr>
          <p:cNvPr id="6" name="コンテンツ プレースホルダー 5"/>
          <p:cNvSpPr>
            <a:spLocks noGrp="1"/>
          </p:cNvSpPr>
          <p:nvPr>
            <p:ph sz="quarter" idx="4"/>
          </p:nvPr>
        </p:nvSpPr>
        <p:spPr>
          <a:xfrm>
            <a:off x="4645029" y="2174876"/>
            <a:ext cx="4041775" cy="418308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日付プレースホルダー 6"/>
          <p:cNvSpPr>
            <a:spLocks noGrp="1"/>
          </p:cNvSpPr>
          <p:nvPr>
            <p:ph type="dt" sz="half" idx="10"/>
          </p:nvPr>
        </p:nvSpPr>
        <p:spPr>
          <a:xfrm>
            <a:off x="0" y="0"/>
            <a:ext cx="2134800" cy="360000"/>
          </a:xfrm>
        </p:spPr>
        <p:txBody>
          <a:bodyPr/>
          <a:lstStyle/>
          <a:p>
            <a:fld id="{709B1C2A-F7F5-4FBE-99BE-D0BCD396479A}" type="datetimeFigureOut">
              <a:rPr kumimoji="1" lang="ja-JP" altLang="en-US" smtClean="0"/>
              <a:pPr/>
              <a:t>2011/7/6</a:t>
            </a:fld>
            <a:endParaRPr kumimoji="1" lang="ja-JP" altLang="en-US"/>
          </a:p>
        </p:txBody>
      </p:sp>
      <p:sp>
        <p:nvSpPr>
          <p:cNvPr id="8" name="フッター プレースホルダー 7"/>
          <p:cNvSpPr>
            <a:spLocks noGrp="1"/>
          </p:cNvSpPr>
          <p:nvPr>
            <p:ph type="ftr" sz="quarter" idx="11"/>
          </p:nvPr>
        </p:nvSpPr>
        <p:spPr>
          <a:xfrm>
            <a:off x="2199600" y="0"/>
            <a:ext cx="4500000" cy="360000"/>
          </a:xfrm>
        </p:spPr>
        <p:txBody>
          <a:bodyPr/>
          <a:lstStyle/>
          <a:p>
            <a:endParaRPr kumimoji="1" lang="ja-JP" altLang="en-US"/>
          </a:p>
        </p:txBody>
      </p:sp>
      <p:sp>
        <p:nvSpPr>
          <p:cNvPr id="9" name="スライド番号プレースホルダー 8"/>
          <p:cNvSpPr>
            <a:spLocks noGrp="1"/>
          </p:cNvSpPr>
          <p:nvPr>
            <p:ph type="sldNum" sz="quarter" idx="12"/>
          </p:nvPr>
        </p:nvSpPr>
        <p:spPr>
          <a:xfrm>
            <a:off x="7714800" y="0"/>
            <a:ext cx="1429200" cy="360000"/>
          </a:xfrm>
        </p:spPr>
        <p:txBody>
          <a:bodyPr/>
          <a:lstStyle>
            <a:lvl1pPr algn="ctr">
              <a:defRPr/>
            </a:lvl1pPr>
          </a:lstStyle>
          <a:p>
            <a:fld id="{8E049411-8B95-4613-8A04-413732D571D1}" type="slidenum">
              <a:rPr kumimoji="1" lang="ja-JP" altLang="en-US" smtClean="0"/>
              <a:pPr/>
              <a:t>‹#›</a:t>
            </a:fld>
            <a:endParaRPr kumimoji="1" lang="ja-JP"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571744"/>
            <a:ext cx="8229600" cy="1143000"/>
          </a:xfrm>
        </p:spPr>
        <p:txBody>
          <a:bodyPr/>
          <a:lstStyle/>
          <a:p>
            <a:r>
              <a:rPr kumimoji="0" lang="ja-JP" altLang="en-US" smtClean="0"/>
              <a:t>マスター タイトルの書式設定</a:t>
            </a:r>
            <a:endParaRPr kumimoji="0" lang="en-US"/>
          </a:p>
        </p:txBody>
      </p:sp>
      <p:sp>
        <p:nvSpPr>
          <p:cNvPr id="3" name="日付プレースホルダー 2"/>
          <p:cNvSpPr>
            <a:spLocks noGrp="1"/>
          </p:cNvSpPr>
          <p:nvPr>
            <p:ph type="dt" sz="half" idx="10"/>
          </p:nvPr>
        </p:nvSpPr>
        <p:spPr>
          <a:xfrm>
            <a:off x="0" y="0"/>
            <a:ext cx="2133600" cy="360000"/>
          </a:xfrm>
        </p:spPr>
        <p:txBody>
          <a:bodyPr/>
          <a:lstStyle/>
          <a:p>
            <a:fld id="{709B1C2A-F7F5-4FBE-99BE-D0BCD396479A}" type="datetimeFigureOut">
              <a:rPr kumimoji="1" lang="ja-JP" altLang="en-US" smtClean="0"/>
              <a:pPr/>
              <a:t>2011/7/6</a:t>
            </a:fld>
            <a:endParaRPr kumimoji="1" lang="ja-JP" altLang="en-US"/>
          </a:p>
        </p:txBody>
      </p:sp>
      <p:sp>
        <p:nvSpPr>
          <p:cNvPr id="4" name="フッター プレースホルダー 3"/>
          <p:cNvSpPr>
            <a:spLocks noGrp="1"/>
          </p:cNvSpPr>
          <p:nvPr>
            <p:ph type="ftr" sz="quarter" idx="11"/>
          </p:nvPr>
        </p:nvSpPr>
        <p:spPr>
          <a:xfrm>
            <a:off x="2199600" y="0"/>
            <a:ext cx="4500000" cy="360000"/>
          </a:xfrm>
        </p:spPr>
        <p:txBody>
          <a:bodyPr/>
          <a:lstStyle/>
          <a:p>
            <a:endParaRPr kumimoji="1" lang="ja-JP" altLang="en-US"/>
          </a:p>
        </p:txBody>
      </p:sp>
      <p:sp>
        <p:nvSpPr>
          <p:cNvPr id="5" name="スライド番号プレースホルダー 4"/>
          <p:cNvSpPr>
            <a:spLocks noGrp="1"/>
          </p:cNvSpPr>
          <p:nvPr>
            <p:ph type="sldNum" sz="quarter" idx="12"/>
          </p:nvPr>
        </p:nvSpPr>
        <p:spPr>
          <a:xfrm>
            <a:off x="7714800" y="0"/>
            <a:ext cx="1429200" cy="360000"/>
          </a:xfrm>
        </p:spPr>
        <p:txBody>
          <a:bodyPr/>
          <a:lstStyle>
            <a:lvl1pPr algn="ctr">
              <a:defRPr/>
            </a:lvl1pPr>
          </a:lstStyle>
          <a:p>
            <a:fld id="{8E049411-8B95-4613-8A04-413732D571D1}" type="slidenum">
              <a:rPr kumimoji="1" lang="ja-JP" altLang="en-US" smtClean="0"/>
              <a:pPr/>
              <a:t>‹#›</a:t>
            </a:fld>
            <a:endParaRPr kumimoji="1" lang="ja-JP"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a:xfrm>
            <a:off x="0" y="0"/>
            <a:ext cx="2133600" cy="360000"/>
          </a:xfrm>
        </p:spPr>
        <p:txBody>
          <a:bodyPr/>
          <a:lstStyle/>
          <a:p>
            <a:fld id="{709B1C2A-F7F5-4FBE-99BE-D0BCD396479A}" type="datetimeFigureOut">
              <a:rPr kumimoji="1" lang="ja-JP" altLang="en-US" smtClean="0"/>
              <a:pPr/>
              <a:t>2011/7/6</a:t>
            </a:fld>
            <a:endParaRPr kumimoji="1" lang="ja-JP" altLang="en-US"/>
          </a:p>
        </p:txBody>
      </p:sp>
      <p:sp>
        <p:nvSpPr>
          <p:cNvPr id="3" name="フッター プレースホルダー 2"/>
          <p:cNvSpPr>
            <a:spLocks noGrp="1"/>
          </p:cNvSpPr>
          <p:nvPr>
            <p:ph type="ftr" sz="quarter" idx="11"/>
          </p:nvPr>
        </p:nvSpPr>
        <p:spPr>
          <a:xfrm>
            <a:off x="2199600" y="0"/>
            <a:ext cx="4500000" cy="360000"/>
          </a:xfrm>
        </p:spPr>
        <p:txBody>
          <a:bodyPr/>
          <a:lstStyle/>
          <a:p>
            <a:endParaRPr kumimoji="1" lang="ja-JP" altLang="en-US"/>
          </a:p>
        </p:txBody>
      </p:sp>
      <p:sp>
        <p:nvSpPr>
          <p:cNvPr id="4" name="スライド番号プレースホルダー 3"/>
          <p:cNvSpPr>
            <a:spLocks noGrp="1"/>
          </p:cNvSpPr>
          <p:nvPr>
            <p:ph type="sldNum" sz="quarter" idx="12"/>
          </p:nvPr>
        </p:nvSpPr>
        <p:spPr>
          <a:xfrm>
            <a:off x="7714800" y="0"/>
            <a:ext cx="1429200" cy="360000"/>
          </a:xfrm>
        </p:spPr>
        <p:txBody>
          <a:bodyPr/>
          <a:lstStyle>
            <a:lvl1pPr algn="ctr">
              <a:defRPr/>
            </a:lvl1pPr>
          </a:lstStyle>
          <a:p>
            <a:fld id="{8E049411-8B95-4613-8A04-413732D571D1}" type="slidenum">
              <a:rPr kumimoji="1" lang="ja-JP" altLang="en-US" smtClean="0"/>
              <a:pPr/>
              <a:t>‹#›</a:t>
            </a:fld>
            <a:endParaRPr kumimoji="1" lang="ja-JP"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61737" y="719158"/>
            <a:ext cx="3257544" cy="1162050"/>
          </a:xfrm>
        </p:spPr>
        <p:txBody>
          <a:bodyPr anchor="b"/>
          <a:lstStyle>
            <a:lvl1pPr algn="l">
              <a:defRPr sz="2000" b="1"/>
            </a:lvl1pPr>
          </a:lstStyle>
          <a:p>
            <a:r>
              <a:rPr kumimoji="0" lang="ja-JP" altLang="en-US" smtClean="0"/>
              <a:t>マスター タイトルの書式設定</a:t>
            </a:r>
            <a:endParaRPr kumimoji="0" lang="en-US"/>
          </a:p>
        </p:txBody>
      </p:sp>
      <p:sp>
        <p:nvSpPr>
          <p:cNvPr id="3" name="コンテンツ プレースホルダー 2"/>
          <p:cNvSpPr>
            <a:spLocks noGrp="1"/>
          </p:cNvSpPr>
          <p:nvPr>
            <p:ph idx="1"/>
          </p:nvPr>
        </p:nvSpPr>
        <p:spPr>
          <a:xfrm>
            <a:off x="3814786" y="719158"/>
            <a:ext cx="4757743" cy="571023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テキスト プレースホルダー 3"/>
          <p:cNvSpPr>
            <a:spLocks noGrp="1"/>
          </p:cNvSpPr>
          <p:nvPr>
            <p:ph type="body" sz="half" idx="2"/>
          </p:nvPr>
        </p:nvSpPr>
        <p:spPr>
          <a:xfrm>
            <a:off x="461737" y="1928804"/>
            <a:ext cx="3258000" cy="450059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ー 4"/>
          <p:cNvSpPr>
            <a:spLocks noGrp="1"/>
          </p:cNvSpPr>
          <p:nvPr>
            <p:ph type="dt" sz="half" idx="10"/>
          </p:nvPr>
        </p:nvSpPr>
        <p:spPr>
          <a:xfrm>
            <a:off x="0" y="0"/>
            <a:ext cx="2133600" cy="360000"/>
          </a:xfrm>
        </p:spPr>
        <p:txBody>
          <a:bodyPr/>
          <a:lstStyle/>
          <a:p>
            <a:fld id="{709B1C2A-F7F5-4FBE-99BE-D0BCD396479A}" type="datetimeFigureOut">
              <a:rPr kumimoji="1" lang="ja-JP" altLang="en-US" smtClean="0"/>
              <a:pPr/>
              <a:t>2011/7/6</a:t>
            </a:fld>
            <a:endParaRPr kumimoji="1" lang="ja-JP" altLang="en-US"/>
          </a:p>
        </p:txBody>
      </p:sp>
      <p:sp>
        <p:nvSpPr>
          <p:cNvPr id="7" name="スライド番号プレースホルダー 6"/>
          <p:cNvSpPr>
            <a:spLocks noGrp="1"/>
          </p:cNvSpPr>
          <p:nvPr>
            <p:ph type="sldNum" sz="quarter" idx="12"/>
          </p:nvPr>
        </p:nvSpPr>
        <p:spPr>
          <a:xfrm>
            <a:off x="7714800" y="0"/>
            <a:ext cx="1429200" cy="360000"/>
          </a:xfrm>
        </p:spPr>
        <p:txBody>
          <a:bodyPr/>
          <a:lstStyle>
            <a:lvl1pPr algn="ctr">
              <a:defRPr/>
            </a:lvl1pPr>
          </a:lstStyle>
          <a:p>
            <a:fld id="{8E049411-8B95-4613-8A04-413732D571D1}" type="slidenum">
              <a:rPr kumimoji="1" lang="ja-JP" altLang="en-US" smtClean="0"/>
              <a:pPr/>
              <a:t>‹#›</a:t>
            </a:fld>
            <a:endParaRPr kumimoji="1" lang="ja-JP" altLang="en-US"/>
          </a:p>
        </p:txBody>
      </p:sp>
      <p:sp>
        <p:nvSpPr>
          <p:cNvPr id="10" name="フッター プレースホルダー 9"/>
          <p:cNvSpPr>
            <a:spLocks noGrp="1"/>
          </p:cNvSpPr>
          <p:nvPr>
            <p:ph type="ftr" sz="quarter" idx="11"/>
          </p:nvPr>
        </p:nvSpPr>
        <p:spPr>
          <a:xfrm>
            <a:off x="2199599" y="0"/>
            <a:ext cx="4500000" cy="360000"/>
          </a:xfrm>
        </p:spPr>
        <p:txBody>
          <a:bodyPr/>
          <a:lstStyle/>
          <a:p>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Date Placeholder 3"/>
          <p:cNvSpPr>
            <a:spLocks noGrp="1"/>
          </p:cNvSpPr>
          <p:nvPr>
            <p:ph type="dt" sz="half" idx="10"/>
          </p:nvPr>
        </p:nvSpPr>
        <p:spPr/>
        <p:txBody>
          <a:bodyPr/>
          <a:lstStyle/>
          <a:p>
            <a:fld id="{709B1C2A-F7F5-4FBE-99BE-D0BCD396479A}" type="datetimeFigureOut">
              <a:rPr kumimoji="1" lang="ja-JP" altLang="en-US" smtClean="0"/>
              <a:pPr/>
              <a:t>2011/7/6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E049411-8B95-4613-8A04-413732D571D1}" type="slidenum">
              <a:rPr kumimoji="1" lang="ja-JP" altLang="en-US" smtClean="0"/>
              <a:pPr/>
              <a:t>‹#›</a:t>
            </a:fld>
            <a:endParaRPr kumimoji="1" lang="ja-JP"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bg>
      <p:bgRef idx="1003">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40472" y="4917323"/>
            <a:ext cx="7774867" cy="428628"/>
          </a:xfrm>
        </p:spPr>
        <p:txBody>
          <a:bodyPr anchor="b"/>
          <a:lstStyle>
            <a:lvl1pPr algn="l">
              <a:defRPr sz="2000" b="1"/>
            </a:lvl1pPr>
          </a:lstStyle>
          <a:p>
            <a:r>
              <a:rPr kumimoji="0" lang="ja-JP" altLang="en-US" smtClean="0"/>
              <a:t>マスター タイトルの書式設定</a:t>
            </a:r>
            <a:endParaRPr kumimoji="0" lang="en-US"/>
          </a:p>
        </p:txBody>
      </p:sp>
      <p:sp>
        <p:nvSpPr>
          <p:cNvPr id="3" name="図プレースホルダー 2"/>
          <p:cNvSpPr>
            <a:spLocks noGrp="1"/>
          </p:cNvSpPr>
          <p:nvPr>
            <p:ph type="pic" idx="1"/>
          </p:nvPr>
        </p:nvSpPr>
        <p:spPr>
          <a:xfrm>
            <a:off x="571472" y="623834"/>
            <a:ext cx="5486400" cy="4114800"/>
          </a:xfrm>
          <a:prstGeom prst="rect">
            <a:avLst/>
          </a:prstGeom>
          <a:noFill/>
          <a:ln w="241300" cmpd="thinThick">
            <a:solidFill>
              <a:schemeClr val="bg1"/>
            </a:solidFill>
            <a:prstDash val="solid"/>
            <a:miter lim="800000"/>
          </a:ln>
          <a:effectLst>
            <a:glow rad="101600">
              <a:schemeClr val="tx2">
                <a:alpha val="60000"/>
              </a:schemeClr>
            </a:glow>
          </a:effectLst>
          <a:scene3d>
            <a:camera prst="perspectiveFront"/>
            <a:lightRig rig="threePt" dir="t"/>
          </a:scene3d>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ja-JP" altLang="en-US" smtClean="0"/>
              <a:t>アイコンをクリックして図を追加</a:t>
            </a:r>
            <a:endParaRPr kumimoji="0" lang="en-US"/>
          </a:p>
        </p:txBody>
      </p:sp>
      <p:sp>
        <p:nvSpPr>
          <p:cNvPr id="4" name="テキスト プレースホルダー 3"/>
          <p:cNvSpPr>
            <a:spLocks noGrp="1"/>
          </p:cNvSpPr>
          <p:nvPr>
            <p:ph type="body" sz="half" idx="2"/>
          </p:nvPr>
        </p:nvSpPr>
        <p:spPr>
          <a:xfrm>
            <a:off x="428596" y="5429265"/>
            <a:ext cx="7786743" cy="100013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ー 4"/>
          <p:cNvSpPr>
            <a:spLocks noGrp="1"/>
          </p:cNvSpPr>
          <p:nvPr>
            <p:ph type="dt" sz="half" idx="10"/>
          </p:nvPr>
        </p:nvSpPr>
        <p:spPr>
          <a:xfrm>
            <a:off x="0" y="0"/>
            <a:ext cx="2134800" cy="360000"/>
          </a:xfrm>
        </p:spPr>
        <p:txBody>
          <a:bodyPr/>
          <a:lstStyle/>
          <a:p>
            <a:fld id="{709B1C2A-F7F5-4FBE-99BE-D0BCD396479A}" type="datetimeFigureOut">
              <a:rPr kumimoji="1" lang="ja-JP" altLang="en-US" smtClean="0"/>
              <a:pPr/>
              <a:t>2011/7/6</a:t>
            </a:fld>
            <a:endParaRPr kumimoji="1" lang="ja-JP" altLang="en-US"/>
          </a:p>
        </p:txBody>
      </p:sp>
      <p:sp>
        <p:nvSpPr>
          <p:cNvPr id="6" name="フッター プレースホルダー 5"/>
          <p:cNvSpPr>
            <a:spLocks noGrp="1"/>
          </p:cNvSpPr>
          <p:nvPr>
            <p:ph type="ftr" sz="quarter" idx="11"/>
          </p:nvPr>
        </p:nvSpPr>
        <p:spPr>
          <a:xfrm>
            <a:off x="2199600" y="1"/>
            <a:ext cx="4500000" cy="361347"/>
          </a:xfrm>
        </p:spPr>
        <p:txBody>
          <a:bodyPr/>
          <a:lstStyle/>
          <a:p>
            <a:endParaRPr kumimoji="1" lang="ja-JP" altLang="en-US"/>
          </a:p>
        </p:txBody>
      </p:sp>
      <p:sp>
        <p:nvSpPr>
          <p:cNvPr id="7" name="スライド番号プレースホルダー 6"/>
          <p:cNvSpPr>
            <a:spLocks noGrp="1"/>
          </p:cNvSpPr>
          <p:nvPr>
            <p:ph type="sldNum" sz="quarter" idx="12"/>
          </p:nvPr>
        </p:nvSpPr>
        <p:spPr>
          <a:xfrm>
            <a:off x="7714800" y="0"/>
            <a:ext cx="1429200" cy="360000"/>
          </a:xfrm>
        </p:spPr>
        <p:txBody>
          <a:bodyPr/>
          <a:lstStyle>
            <a:lvl1pPr algn="ctr">
              <a:defRPr/>
            </a:lvl1pPr>
          </a:lstStyle>
          <a:p>
            <a:fld id="{8E049411-8B95-4613-8A04-413732D571D1}" type="slidenum">
              <a:rPr kumimoji="1" lang="ja-JP" altLang="en-US" smtClean="0"/>
              <a:pPr/>
              <a:t>‹#›</a:t>
            </a:fld>
            <a:endParaRPr kumimoji="1" lang="ja-JP"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28612"/>
            <a:ext cx="8229600" cy="1143000"/>
          </a:xfrm>
        </p:spPr>
        <p:txBody>
          <a:bodyPr/>
          <a:lstStyle/>
          <a:p>
            <a:r>
              <a:rPr kumimoji="0" lang="ja-JP"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a:xfrm>
            <a:off x="457200" y="1601169"/>
            <a:ext cx="8229600" cy="4687200"/>
          </a:xfrm>
        </p:spPr>
        <p:txBody>
          <a:bodyPr vert="eaVer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31" name="日付プレースホルダー 30"/>
          <p:cNvSpPr>
            <a:spLocks noGrp="1"/>
          </p:cNvSpPr>
          <p:nvPr>
            <p:ph type="dt" sz="half" idx="10"/>
          </p:nvPr>
        </p:nvSpPr>
        <p:spPr>
          <a:xfrm>
            <a:off x="0" y="0"/>
            <a:ext cx="2133600" cy="360000"/>
          </a:xfrm>
        </p:spPr>
        <p:txBody>
          <a:bodyPr/>
          <a:lstStyle/>
          <a:p>
            <a:fld id="{709B1C2A-F7F5-4FBE-99BE-D0BCD396479A}" type="datetimeFigureOut">
              <a:rPr kumimoji="1" lang="ja-JP" altLang="en-US" smtClean="0"/>
              <a:pPr/>
              <a:t>2011/7/6</a:t>
            </a:fld>
            <a:endParaRPr kumimoji="1" lang="ja-JP" altLang="en-US"/>
          </a:p>
        </p:txBody>
      </p:sp>
      <p:sp>
        <p:nvSpPr>
          <p:cNvPr id="32" name="フッター プレースホルダー 31"/>
          <p:cNvSpPr>
            <a:spLocks noGrp="1"/>
          </p:cNvSpPr>
          <p:nvPr>
            <p:ph type="ftr" sz="quarter" idx="11"/>
          </p:nvPr>
        </p:nvSpPr>
        <p:spPr>
          <a:xfrm>
            <a:off x="2199600" y="1"/>
            <a:ext cx="4500000" cy="361347"/>
          </a:xfrm>
        </p:spPr>
        <p:txBody>
          <a:bodyPr/>
          <a:lstStyle/>
          <a:p>
            <a:endParaRPr kumimoji="1" lang="ja-JP" altLang="en-US"/>
          </a:p>
        </p:txBody>
      </p:sp>
      <p:sp>
        <p:nvSpPr>
          <p:cNvPr id="33" name="スライド番号プレースホルダー 32"/>
          <p:cNvSpPr>
            <a:spLocks noGrp="1"/>
          </p:cNvSpPr>
          <p:nvPr>
            <p:ph type="sldNum" sz="quarter" idx="12"/>
          </p:nvPr>
        </p:nvSpPr>
        <p:spPr>
          <a:xfrm>
            <a:off x="7714800" y="0"/>
            <a:ext cx="1429200" cy="360000"/>
          </a:xfrm>
        </p:spPr>
        <p:txBody>
          <a:bodyPr/>
          <a:lstStyle>
            <a:lvl1pPr algn="ctr">
              <a:defRPr/>
            </a:lvl1pPr>
          </a:lstStyle>
          <a:p>
            <a:fld id="{8E049411-8B95-4613-8A04-413732D571D1}" type="slidenum">
              <a:rPr kumimoji="1" lang="ja-JP" altLang="en-US" smtClean="0"/>
              <a:pPr/>
              <a:t>‹#›</a:t>
            </a:fld>
            <a:endParaRPr kumimoji="1" lang="ja-JP"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500045"/>
            <a:ext cx="2057400" cy="5929352"/>
          </a:xfrm>
        </p:spPr>
        <p:txBody>
          <a:bodyPr vert="eaVert"/>
          <a:lstStyle/>
          <a:p>
            <a:r>
              <a:rPr kumimoji="0" lang="ja-JP"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a:xfrm>
            <a:off x="455556" y="500044"/>
            <a:ext cx="6019800" cy="5929353"/>
          </a:xfrm>
        </p:spPr>
        <p:txBody>
          <a:bodyPr vert="eaVer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24" name="日付プレースホルダー 23"/>
          <p:cNvSpPr>
            <a:spLocks noGrp="1"/>
          </p:cNvSpPr>
          <p:nvPr>
            <p:ph type="dt" sz="half" idx="10"/>
          </p:nvPr>
        </p:nvSpPr>
        <p:spPr>
          <a:xfrm>
            <a:off x="0" y="0"/>
            <a:ext cx="2133600" cy="360000"/>
          </a:xfrm>
        </p:spPr>
        <p:txBody>
          <a:bodyPr/>
          <a:lstStyle/>
          <a:p>
            <a:fld id="{709B1C2A-F7F5-4FBE-99BE-D0BCD396479A}" type="datetimeFigureOut">
              <a:rPr kumimoji="1" lang="ja-JP" altLang="en-US" smtClean="0"/>
              <a:pPr/>
              <a:t>2011/7/6</a:t>
            </a:fld>
            <a:endParaRPr kumimoji="1" lang="ja-JP" altLang="en-US"/>
          </a:p>
        </p:txBody>
      </p:sp>
      <p:sp>
        <p:nvSpPr>
          <p:cNvPr id="25" name="フッター プレースホルダー 24"/>
          <p:cNvSpPr>
            <a:spLocks noGrp="1"/>
          </p:cNvSpPr>
          <p:nvPr>
            <p:ph type="ftr" sz="quarter" idx="11"/>
          </p:nvPr>
        </p:nvSpPr>
        <p:spPr>
          <a:xfrm>
            <a:off x="2199600" y="1"/>
            <a:ext cx="4500000" cy="361347"/>
          </a:xfrm>
        </p:spPr>
        <p:txBody>
          <a:bodyPr/>
          <a:lstStyle/>
          <a:p>
            <a:endParaRPr kumimoji="1" lang="ja-JP" altLang="en-US"/>
          </a:p>
        </p:txBody>
      </p:sp>
      <p:sp>
        <p:nvSpPr>
          <p:cNvPr id="26" name="スライド番号プレースホルダー 25"/>
          <p:cNvSpPr>
            <a:spLocks noGrp="1"/>
          </p:cNvSpPr>
          <p:nvPr>
            <p:ph type="sldNum" sz="quarter" idx="12"/>
          </p:nvPr>
        </p:nvSpPr>
        <p:spPr>
          <a:xfrm>
            <a:off x="7714800" y="0"/>
            <a:ext cx="1429200" cy="360000"/>
          </a:xfrm>
        </p:spPr>
        <p:txBody>
          <a:bodyPr/>
          <a:lstStyle>
            <a:lvl1pPr algn="ctr">
              <a:defRPr/>
            </a:lvl1pPr>
          </a:lstStyle>
          <a:p>
            <a:fld id="{8E049411-8B95-4613-8A04-413732D571D1}"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1"/>
            <a:ext cx="7772400" cy="2200275"/>
          </a:xfrm>
        </p:spPr>
        <p:txBody>
          <a:bodyPr anchor="b">
            <a:normAutofit/>
          </a:bodyPr>
          <a:lstStyle>
            <a:lvl1pPr algn="l">
              <a:defRPr sz="4800" b="0" cap="all"/>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722313" y="4626865"/>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709B1C2A-F7F5-4FBE-99BE-D0BCD396479A}" type="datetimeFigureOut">
              <a:rPr kumimoji="1" lang="ja-JP" altLang="en-US" smtClean="0"/>
              <a:pPr/>
              <a:t>2011/7/6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E049411-8B95-4613-8A04-413732D571D1}" type="slidenum">
              <a:rPr kumimoji="1" lang="ja-JP" altLang="en-US" smtClean="0"/>
              <a:pPr/>
              <a:t>‹#›</a:t>
            </a:fld>
            <a:endParaRPr kumimoji="1" lang="ja-JP" alt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709B1C2A-F7F5-4FBE-99BE-D0BCD396479A}" type="datetimeFigureOut">
              <a:rPr kumimoji="1" lang="ja-JP" altLang="en-US" smtClean="0"/>
              <a:pPr/>
              <a:t>2011/7/6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E049411-8B95-4613-8A04-413732D571D1}"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709B1C2A-F7F5-4FBE-99BE-D0BCD396479A}" type="datetimeFigureOut">
              <a:rPr kumimoji="1" lang="ja-JP" altLang="en-US" smtClean="0"/>
              <a:pPr/>
              <a:t>2011/7/6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E049411-8B95-4613-8A04-413732D571D1}" type="slidenum">
              <a:rPr kumimoji="1" lang="ja-JP" altLang="en-US" smtClean="0"/>
              <a:pPr/>
              <a:t>‹#›</a:t>
            </a:fld>
            <a:endParaRPr kumimoji="1" lang="ja-JP" altLang="en-US"/>
          </a:p>
        </p:txBody>
      </p:sp>
      <p:cxnSp>
        <p:nvCxnSpPr>
          <p:cNvPr id="11" name="Straight Connector 10"/>
          <p:cNvCxnSpPr/>
          <p:nvPr/>
        </p:nvCxnSpPr>
        <p:spPr>
          <a:xfrm rot="5400000">
            <a:off x="2217817" y="4045823"/>
            <a:ext cx="4709160" cy="795"/>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Date Placeholder 2"/>
          <p:cNvSpPr>
            <a:spLocks noGrp="1"/>
          </p:cNvSpPr>
          <p:nvPr>
            <p:ph type="dt" sz="half" idx="10"/>
          </p:nvPr>
        </p:nvSpPr>
        <p:spPr/>
        <p:txBody>
          <a:bodyPr/>
          <a:lstStyle/>
          <a:p>
            <a:fld id="{709B1C2A-F7F5-4FBE-99BE-D0BCD396479A}" type="datetimeFigureOut">
              <a:rPr kumimoji="1" lang="ja-JP" altLang="en-US" smtClean="0"/>
              <a:pPr/>
              <a:t>2011/7/6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E049411-8B95-4613-8A04-413732D571D1}"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9B1C2A-F7F5-4FBE-99BE-D0BCD396479A}" type="datetimeFigureOut">
              <a:rPr kumimoji="1" lang="ja-JP" altLang="en-US" smtClean="0"/>
              <a:pPr/>
              <a:t>2011/7/6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E049411-8B95-4613-8A04-413732D571D1}"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57201" y="2130553"/>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709B1C2A-F7F5-4FBE-99BE-D0BCD396479A}" type="datetimeFigureOut">
              <a:rPr kumimoji="1" lang="ja-JP" altLang="en-US" smtClean="0"/>
              <a:pPr/>
              <a:t>2011/7/6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E049411-8B95-4613-8A04-413732D571D1}" type="slidenum">
              <a:rPr kumimoji="1" lang="ja-JP" altLang="en-US" smtClean="0"/>
              <a:pPr/>
              <a:t>‹#›</a:t>
            </a:fld>
            <a:endParaRPr kumimoji="1" lang="ja-JP" alt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ja-JP" altLang="en-US" smtClean="0"/>
              <a:t>マスター タイトルの書式設定</a:t>
            </a:r>
            <a:endParaRPr lang="en-US" dirty="0"/>
          </a:p>
        </p:txBody>
      </p:sp>
      <p:sp>
        <p:nvSpPr>
          <p:cNvPr id="3" name="Picture Placeholder 2"/>
          <p:cNvSpPr>
            <a:spLocks noGrp="1"/>
          </p:cNvSpPr>
          <p:nvPr>
            <p:ph type="pic" idx="1"/>
          </p:nvPr>
        </p:nvSpPr>
        <p:spPr>
          <a:xfrm>
            <a:off x="2858610" y="838202"/>
            <a:ext cx="5904391"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709B1C2A-F7F5-4FBE-99BE-D0BCD396479A}" type="datetimeFigureOut">
              <a:rPr kumimoji="1" lang="ja-JP" altLang="en-US" smtClean="0"/>
              <a:pPr/>
              <a:t>2011/7/6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E049411-8B95-4613-8A04-413732D571D1}"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709B1C2A-F7F5-4FBE-99BE-D0BCD396479A}" type="datetimeFigureOut">
              <a:rPr kumimoji="1" lang="ja-JP" altLang="en-US" smtClean="0"/>
              <a:pPr/>
              <a:t>2011/7/6</a:t>
            </a:fld>
            <a:endParaRPr kumimoji="1" lang="ja-JP" alt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kumimoji="1" lang="ja-JP" alt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8E049411-8B95-4613-8A04-413732D571D1}"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914400" rtl="0" eaLnBrk="1" latinLnBrk="0" hangingPunct="1">
        <a:spcBef>
          <a:spcPct val="0"/>
        </a:spcBef>
        <a:buNone/>
        <a:defRPr kumimoji="1"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kumimoji="1"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kumimoji="1"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kumimoji="1"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kumimoji="1"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kumimoji="1"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kumimoji="1"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kumimoji="1"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kumimoji="1"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kumimoji="1" sz="13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1" name="日付プレースホルダー 20"/>
          <p:cNvSpPr>
            <a:spLocks noGrp="1"/>
          </p:cNvSpPr>
          <p:nvPr>
            <p:ph type="dt" sz="half" idx="2"/>
          </p:nvPr>
        </p:nvSpPr>
        <p:spPr>
          <a:xfrm>
            <a:off x="0" y="0"/>
            <a:ext cx="2133600" cy="360000"/>
          </a:xfrm>
          <a:prstGeom prst="rect">
            <a:avLst/>
          </a:prstGeom>
        </p:spPr>
        <p:txBody>
          <a:bodyPr vert="horz" rtlCol="0" anchor="ctr"/>
          <a:lstStyle>
            <a:lvl1pPr algn="l" eaLnBrk="1" latinLnBrk="0" hangingPunct="1">
              <a:defRPr kumimoji="0" sz="1200">
                <a:solidFill>
                  <a:schemeClr val="tx2">
                    <a:shade val="50000"/>
                  </a:schemeClr>
                </a:solidFill>
              </a:defRPr>
            </a:lvl1pPr>
          </a:lstStyle>
          <a:p>
            <a:fld id="{709B1C2A-F7F5-4FBE-99BE-D0BCD396479A}" type="datetimeFigureOut">
              <a:rPr kumimoji="1" lang="ja-JP" altLang="en-US" smtClean="0"/>
              <a:pPr/>
              <a:t>2011/7/6</a:t>
            </a:fld>
            <a:endParaRPr kumimoji="1" lang="ja-JP" altLang="en-US"/>
          </a:p>
        </p:txBody>
      </p:sp>
      <p:sp>
        <p:nvSpPr>
          <p:cNvPr id="10" name="フッター プレースホルダー 9"/>
          <p:cNvSpPr>
            <a:spLocks noGrp="1"/>
          </p:cNvSpPr>
          <p:nvPr>
            <p:ph type="ftr" sz="quarter" idx="3"/>
          </p:nvPr>
        </p:nvSpPr>
        <p:spPr>
          <a:xfrm>
            <a:off x="2198577" y="1"/>
            <a:ext cx="4500595" cy="361347"/>
          </a:xfrm>
          <a:prstGeom prst="rect">
            <a:avLst/>
          </a:prstGeom>
        </p:spPr>
        <p:txBody>
          <a:bodyPr vert="horz" rtlCol="0" anchor="ctr"/>
          <a:lstStyle>
            <a:lvl1pPr algn="ctr" eaLnBrk="1" latinLnBrk="0" hangingPunct="1">
              <a:defRPr kumimoji="0" sz="1200">
                <a:solidFill>
                  <a:schemeClr val="tx2">
                    <a:shade val="50000"/>
                  </a:schemeClr>
                </a:solidFill>
              </a:defRPr>
            </a:lvl1pPr>
          </a:lstStyle>
          <a:p>
            <a:endParaRPr kumimoji="1" lang="ja-JP" altLang="en-US"/>
          </a:p>
        </p:txBody>
      </p:sp>
      <p:sp>
        <p:nvSpPr>
          <p:cNvPr id="31" name="スライド番号プレースホルダー 30"/>
          <p:cNvSpPr>
            <a:spLocks noGrp="1"/>
          </p:cNvSpPr>
          <p:nvPr>
            <p:ph type="sldNum" sz="quarter" idx="4"/>
          </p:nvPr>
        </p:nvSpPr>
        <p:spPr>
          <a:xfrm>
            <a:off x="7715272" y="0"/>
            <a:ext cx="1428728" cy="360000"/>
          </a:xfrm>
          <a:prstGeom prst="rect">
            <a:avLst/>
          </a:prstGeom>
        </p:spPr>
        <p:txBody>
          <a:bodyPr vert="horz" rtlCol="0" anchor="ctr"/>
          <a:lstStyle>
            <a:lvl1pPr algn="ctr" eaLnBrk="1" latinLnBrk="0" hangingPunct="1">
              <a:defRPr kumimoji="0" sz="1200">
                <a:solidFill>
                  <a:schemeClr val="tx2">
                    <a:shade val="50000"/>
                  </a:schemeClr>
                </a:solidFill>
              </a:defRPr>
            </a:lvl1pPr>
          </a:lstStyle>
          <a:p>
            <a:fld id="{8E049411-8B95-4613-8A04-413732D571D1}" type="slidenum">
              <a:rPr kumimoji="1" lang="ja-JP" altLang="en-US" smtClean="0"/>
              <a:pPr/>
              <a:t>‹#›</a:t>
            </a:fld>
            <a:endParaRPr kumimoji="1" lang="ja-JP" altLang="en-US"/>
          </a:p>
        </p:txBody>
      </p:sp>
      <p:grpSp>
        <p:nvGrpSpPr>
          <p:cNvPr id="2" name="グループ化 1"/>
          <p:cNvGrpSpPr>
            <a:grpSpLocks/>
          </p:cNvGrpSpPr>
          <p:nvPr/>
        </p:nvGrpSpPr>
        <p:grpSpPr bwMode="auto">
          <a:xfrm>
            <a:off x="-27819" y="-13"/>
            <a:ext cx="9171027" cy="6856554"/>
            <a:chOff x="2074" y="1608"/>
            <a:chExt cx="1603" cy="1129"/>
          </a:xfrm>
        </p:grpSpPr>
        <p:sp>
          <p:nvSpPr>
            <p:cNvPr id="18" name="フリーフォーム 17"/>
            <p:cNvSpPr>
              <a:spLocks/>
            </p:cNvSpPr>
            <p:nvPr/>
          </p:nvSpPr>
          <p:spPr bwMode="auto">
            <a:xfrm>
              <a:off x="2074" y="2433"/>
              <a:ext cx="991" cy="300"/>
            </a:xfrm>
            <a:custGeom>
              <a:avLst/>
              <a:gdLst>
                <a:gd name="T0" fmla="*/ 0 w 991"/>
                <a:gd name="T1" fmla="*/ 0 h 300"/>
                <a:gd name="T2" fmla="*/ 15 w 991"/>
                <a:gd name="T3" fmla="*/ 14 h 300"/>
                <a:gd name="T4" fmla="*/ 32 w 991"/>
                <a:gd name="T5" fmla="*/ 33 h 300"/>
                <a:gd name="T6" fmla="*/ 57 w 991"/>
                <a:gd name="T7" fmla="*/ 54 h 300"/>
                <a:gd name="T8" fmla="*/ 92 w 991"/>
                <a:gd name="T9" fmla="*/ 79 h 300"/>
                <a:gd name="T10" fmla="*/ 132 w 991"/>
                <a:gd name="T11" fmla="*/ 106 h 300"/>
                <a:gd name="T12" fmla="*/ 182 w 991"/>
                <a:gd name="T13" fmla="*/ 133 h 300"/>
                <a:gd name="T14" fmla="*/ 236 w 991"/>
                <a:gd name="T15" fmla="*/ 163 h 300"/>
                <a:gd name="T16" fmla="*/ 301 w 991"/>
                <a:gd name="T17" fmla="*/ 192 h 300"/>
                <a:gd name="T18" fmla="*/ 374 w 991"/>
                <a:gd name="T19" fmla="*/ 219 h 300"/>
                <a:gd name="T20" fmla="*/ 457 w 991"/>
                <a:gd name="T21" fmla="*/ 244 h 300"/>
                <a:gd name="T22" fmla="*/ 501 w 991"/>
                <a:gd name="T23" fmla="*/ 255 h 300"/>
                <a:gd name="T24" fmla="*/ 545 w 991"/>
                <a:gd name="T25" fmla="*/ 267 h 300"/>
                <a:gd name="T26" fmla="*/ 595 w 991"/>
                <a:gd name="T27" fmla="*/ 275 h 300"/>
                <a:gd name="T28" fmla="*/ 647 w 991"/>
                <a:gd name="T29" fmla="*/ 282 h 300"/>
                <a:gd name="T30" fmla="*/ 699 w 991"/>
                <a:gd name="T31" fmla="*/ 290 h 300"/>
                <a:gd name="T32" fmla="*/ 752 w 991"/>
                <a:gd name="T33" fmla="*/ 294 h 300"/>
                <a:gd name="T34" fmla="*/ 810 w 991"/>
                <a:gd name="T35" fmla="*/ 298 h 300"/>
                <a:gd name="T36" fmla="*/ 868 w 991"/>
                <a:gd name="T37" fmla="*/ 300 h 300"/>
                <a:gd name="T38" fmla="*/ 927 w 991"/>
                <a:gd name="T39" fmla="*/ 298 h 300"/>
                <a:gd name="T40" fmla="*/ 991 w 991"/>
                <a:gd name="T41" fmla="*/ 296 h 300"/>
                <a:gd name="T42" fmla="*/ 0 1 256"/>
                <a:gd name="T43" fmla="*/ 0 1 256"/>
                <a:gd name="T44" fmla="*/ 0 1 256"/>
                <a:gd name="T45" fmla="*/ 0 1 256"/>
                <a:gd name="T46" fmla="*/ 0 1 256"/>
                <a:gd name="T47" fmla="*/ 0 1 256"/>
                <a:gd name="T48" fmla="*/ 0 1 256"/>
                <a:gd name="T49" fmla="*/ 0 1 256"/>
                <a:gd name="T50" fmla="*/ 0 1 256"/>
                <a:gd name="T51" fmla="*/ 0 1 256"/>
                <a:gd name="T52" fmla="*/ 0 1 256"/>
                <a:gd name="T53" fmla="*/ 0 1 256"/>
                <a:gd name="T54" fmla="*/ 0 1 256"/>
                <a:gd name="T55" fmla="*/ 0 1 256"/>
                <a:gd name="T56" fmla="*/ 0 1 256"/>
                <a:gd name="T57" fmla="*/ 0 1 256"/>
                <a:gd name="T58" fmla="*/ 0 1 256"/>
                <a:gd name="T59" fmla="*/ 0 1 256"/>
                <a:gd name="T60" fmla="*/ 0 1 256"/>
                <a:gd name="T61" fmla="*/ 0 1 256"/>
                <a:gd name="T62" fmla="*/ 0 1 256"/>
                <a:gd name="T63" fmla="*/ 0 w 991"/>
                <a:gd name="T64" fmla="*/ 0 h 300"/>
                <a:gd name="T65" fmla="*/ 0 w 991"/>
                <a:gd name="T66" fmla="*/ 0 h 30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991" h="300">
                  <a:moveTo>
                    <a:pt x="0" y="0"/>
                  </a:moveTo>
                  <a:lnTo>
                    <a:pt x="15" y="14"/>
                  </a:lnTo>
                  <a:lnTo>
                    <a:pt x="32" y="33"/>
                  </a:lnTo>
                  <a:lnTo>
                    <a:pt x="57" y="54"/>
                  </a:lnTo>
                  <a:lnTo>
                    <a:pt x="92" y="79"/>
                  </a:lnTo>
                  <a:lnTo>
                    <a:pt x="132" y="106"/>
                  </a:lnTo>
                  <a:lnTo>
                    <a:pt x="182" y="133"/>
                  </a:lnTo>
                  <a:lnTo>
                    <a:pt x="236" y="163"/>
                  </a:lnTo>
                  <a:lnTo>
                    <a:pt x="301" y="192"/>
                  </a:lnTo>
                  <a:lnTo>
                    <a:pt x="374" y="219"/>
                  </a:lnTo>
                  <a:lnTo>
                    <a:pt x="457" y="244"/>
                  </a:lnTo>
                  <a:lnTo>
                    <a:pt x="501" y="255"/>
                  </a:lnTo>
                  <a:lnTo>
                    <a:pt x="545" y="267"/>
                  </a:lnTo>
                  <a:lnTo>
                    <a:pt x="595" y="275"/>
                  </a:lnTo>
                  <a:lnTo>
                    <a:pt x="647" y="282"/>
                  </a:lnTo>
                  <a:lnTo>
                    <a:pt x="699" y="290"/>
                  </a:lnTo>
                  <a:lnTo>
                    <a:pt x="752" y="294"/>
                  </a:lnTo>
                  <a:lnTo>
                    <a:pt x="810" y="298"/>
                  </a:lnTo>
                  <a:lnTo>
                    <a:pt x="868" y="300"/>
                  </a:lnTo>
                  <a:lnTo>
                    <a:pt x="927" y="298"/>
                  </a:lnTo>
                  <a:lnTo>
                    <a:pt x="991" y="296"/>
                  </a:lnTo>
                </a:path>
              </a:pathLst>
            </a:custGeom>
            <a:noFill/>
            <a:ln w="12700" cap="flat" cmpd="sng" algn="ctr">
              <a:solidFill>
                <a:schemeClr val="accent1">
                  <a:alpha val="29000"/>
                </a:schemeClr>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chemeClr val="tx1"/>
                </a:solidFill>
                <a:latin typeface="+mn-lt"/>
                <a:ea typeface="+mn-ea"/>
                <a:cs typeface="+mn-cs"/>
              </a:endParaRPr>
            </a:p>
          </p:txBody>
        </p:sp>
        <p:sp>
          <p:nvSpPr>
            <p:cNvPr id="19" name="フリーフォーム 18"/>
            <p:cNvSpPr>
              <a:spLocks/>
            </p:cNvSpPr>
            <p:nvPr/>
          </p:nvSpPr>
          <p:spPr bwMode="auto">
            <a:xfrm>
              <a:off x="2915" y="1608"/>
              <a:ext cx="683" cy="1129"/>
            </a:xfrm>
            <a:custGeom>
              <a:avLst/>
              <a:gdLst>
                <a:gd name="T0" fmla="*/ 0 w 539"/>
                <a:gd name="T1" fmla="*/ 1129 h 1129"/>
                <a:gd name="T2" fmla="*/ 42 w 539"/>
                <a:gd name="T3" fmla="*/ 1125 h 1129"/>
                <a:gd name="T4" fmla="*/ 132 w 539"/>
                <a:gd name="T5" fmla="*/ 1115 h 1129"/>
                <a:gd name="T6" fmla="*/ 188 w 539"/>
                <a:gd name="T7" fmla="*/ 1106 h 1129"/>
                <a:gd name="T8" fmla="*/ 241 w 539"/>
                <a:gd name="T9" fmla="*/ 1094 h 1129"/>
                <a:gd name="T10" fmla="*/ 289 w 539"/>
                <a:gd name="T11" fmla="*/ 1079 h 1129"/>
                <a:gd name="T12" fmla="*/ 311 w 539"/>
                <a:gd name="T13" fmla="*/ 1071 h 1129"/>
                <a:gd name="T14" fmla="*/ 328 w 539"/>
                <a:gd name="T15" fmla="*/ 1062 h 1129"/>
                <a:gd name="T16" fmla="*/ 339 w 539"/>
                <a:gd name="T17" fmla="*/ 1056 h 1129"/>
                <a:gd name="T18" fmla="*/ 351 w 539"/>
                <a:gd name="T19" fmla="*/ 1048 h 1129"/>
                <a:gd name="T20" fmla="*/ 366 w 539"/>
                <a:gd name="T21" fmla="*/ 1037 h 1129"/>
                <a:gd name="T22" fmla="*/ 385 w 539"/>
                <a:gd name="T23" fmla="*/ 1019 h 1129"/>
                <a:gd name="T24" fmla="*/ 405 w 539"/>
                <a:gd name="T25" fmla="*/ 998 h 1129"/>
                <a:gd name="T26" fmla="*/ 426 w 539"/>
                <a:gd name="T27" fmla="*/ 969 h 1129"/>
                <a:gd name="T28" fmla="*/ 449 w 539"/>
                <a:gd name="T29" fmla="*/ 939 h 1129"/>
                <a:gd name="T30" fmla="*/ 470 w 539"/>
                <a:gd name="T31" fmla="*/ 898 h 1129"/>
                <a:gd name="T32" fmla="*/ 489 w 539"/>
                <a:gd name="T33" fmla="*/ 848 h 1129"/>
                <a:gd name="T34" fmla="*/ 506 w 539"/>
                <a:gd name="T35" fmla="*/ 793 h 1129"/>
                <a:gd name="T36" fmla="*/ 520 w 539"/>
                <a:gd name="T37" fmla="*/ 727 h 1129"/>
                <a:gd name="T38" fmla="*/ 531 w 539"/>
                <a:gd name="T39" fmla="*/ 655 h 1129"/>
                <a:gd name="T40" fmla="*/ 537 w 539"/>
                <a:gd name="T41" fmla="*/ 572 h 1129"/>
                <a:gd name="T42" fmla="*/ 539 w 539"/>
                <a:gd name="T43" fmla="*/ 530 h 1129"/>
                <a:gd name="T44" fmla="*/ 537 w 539"/>
                <a:gd name="T45" fmla="*/ 482 h 1129"/>
                <a:gd name="T46" fmla="*/ 535 w 539"/>
                <a:gd name="T47" fmla="*/ 432 h 1129"/>
                <a:gd name="T48" fmla="*/ 533 w 539"/>
                <a:gd name="T49" fmla="*/ 378 h 1129"/>
                <a:gd name="T50" fmla="*/ 531 w 539"/>
                <a:gd name="T51" fmla="*/ 357 h 1129"/>
                <a:gd name="T52" fmla="*/ 524 w 539"/>
                <a:gd name="T53" fmla="*/ 286 h 1129"/>
                <a:gd name="T54" fmla="*/ 516 w 539"/>
                <a:gd name="T55" fmla="*/ 232 h 1129"/>
                <a:gd name="T56" fmla="*/ 503 w 539"/>
                <a:gd name="T57" fmla="*/ 169 h 1129"/>
                <a:gd name="T58" fmla="*/ 487 w 539"/>
                <a:gd name="T59" fmla="*/ 90 h 1129"/>
                <a:gd name="T60" fmla="*/ 466 w 539"/>
                <a:gd name="T61" fmla="*/ 0 h 1129"/>
                <a:gd name="T62" fmla="*/ 0 1 256"/>
                <a:gd name="T63" fmla="*/ 0 1 256"/>
                <a:gd name="T64" fmla="*/ 0 1 256"/>
                <a:gd name="T65" fmla="*/ 0 1 256"/>
                <a:gd name="T66" fmla="*/ 0 1 256"/>
                <a:gd name="T67" fmla="*/ 0 1 256"/>
                <a:gd name="T68" fmla="*/ 0 1 256"/>
                <a:gd name="T69" fmla="*/ 0 1 256"/>
                <a:gd name="T70" fmla="*/ 0 1 256"/>
                <a:gd name="T71" fmla="*/ 0 1 256"/>
                <a:gd name="T72" fmla="*/ 0 1 256"/>
                <a:gd name="T73" fmla="*/ 0 1 256"/>
                <a:gd name="T74" fmla="*/ 0 1 256"/>
                <a:gd name="T75" fmla="*/ 0 1 256"/>
                <a:gd name="T76" fmla="*/ 0 1 256"/>
                <a:gd name="T77" fmla="*/ 0 1 256"/>
                <a:gd name="T78" fmla="*/ 0 1 256"/>
                <a:gd name="T79" fmla="*/ 0 1 256"/>
                <a:gd name="T80" fmla="*/ 0 1 256"/>
                <a:gd name="T81" fmla="*/ 0 1 256"/>
                <a:gd name="T82" fmla="*/ 0 1 256"/>
                <a:gd name="T83" fmla="*/ 0 1 256"/>
                <a:gd name="T84" fmla="*/ 0 1 256"/>
                <a:gd name="T85" fmla="*/ 0 1 256"/>
                <a:gd name="T86" fmla="*/ 0 1 256"/>
                <a:gd name="T87" fmla="*/ 0 1 256"/>
                <a:gd name="T88" fmla="*/ 0 1 256"/>
                <a:gd name="T89" fmla="*/ 0 1 256"/>
                <a:gd name="T90" fmla="*/ 0 1 256"/>
                <a:gd name="T91" fmla="*/ 0 1 256"/>
                <a:gd name="T92" fmla="*/ 0 1 256"/>
                <a:gd name="T93" fmla="*/ 0 w 539"/>
                <a:gd name="T94" fmla="*/ 0 h 1129"/>
                <a:gd name="T95" fmla="*/ 0 w 539"/>
                <a:gd name="T96" fmla="*/ 0 h 1129"/>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539" h="1129">
                  <a:moveTo>
                    <a:pt x="0" y="1129"/>
                  </a:moveTo>
                  <a:lnTo>
                    <a:pt x="42" y="1125"/>
                  </a:lnTo>
                  <a:lnTo>
                    <a:pt x="132" y="1115"/>
                  </a:lnTo>
                  <a:lnTo>
                    <a:pt x="188" y="1106"/>
                  </a:lnTo>
                  <a:lnTo>
                    <a:pt x="241" y="1094"/>
                  </a:lnTo>
                  <a:lnTo>
                    <a:pt x="289" y="1079"/>
                  </a:lnTo>
                  <a:lnTo>
                    <a:pt x="311" y="1071"/>
                  </a:lnTo>
                  <a:lnTo>
                    <a:pt x="328" y="1062"/>
                  </a:lnTo>
                  <a:lnTo>
                    <a:pt x="339" y="1056"/>
                  </a:lnTo>
                  <a:lnTo>
                    <a:pt x="351" y="1048"/>
                  </a:lnTo>
                  <a:lnTo>
                    <a:pt x="366" y="1037"/>
                  </a:lnTo>
                  <a:lnTo>
                    <a:pt x="385" y="1019"/>
                  </a:lnTo>
                  <a:lnTo>
                    <a:pt x="405" y="998"/>
                  </a:lnTo>
                  <a:lnTo>
                    <a:pt x="426" y="969"/>
                  </a:lnTo>
                  <a:lnTo>
                    <a:pt x="449" y="939"/>
                  </a:lnTo>
                  <a:lnTo>
                    <a:pt x="470" y="898"/>
                  </a:lnTo>
                  <a:lnTo>
                    <a:pt x="489" y="848"/>
                  </a:lnTo>
                  <a:lnTo>
                    <a:pt x="506" y="793"/>
                  </a:lnTo>
                  <a:lnTo>
                    <a:pt x="520" y="727"/>
                  </a:lnTo>
                  <a:lnTo>
                    <a:pt x="531" y="655"/>
                  </a:lnTo>
                  <a:lnTo>
                    <a:pt x="537" y="572"/>
                  </a:lnTo>
                  <a:lnTo>
                    <a:pt x="539" y="530"/>
                  </a:lnTo>
                  <a:lnTo>
                    <a:pt x="537" y="482"/>
                  </a:lnTo>
                  <a:lnTo>
                    <a:pt x="535" y="432"/>
                  </a:lnTo>
                  <a:lnTo>
                    <a:pt x="533" y="378"/>
                  </a:lnTo>
                  <a:lnTo>
                    <a:pt x="531" y="357"/>
                  </a:lnTo>
                  <a:lnTo>
                    <a:pt x="524" y="286"/>
                  </a:lnTo>
                  <a:lnTo>
                    <a:pt x="516" y="232"/>
                  </a:lnTo>
                  <a:lnTo>
                    <a:pt x="503" y="169"/>
                  </a:lnTo>
                  <a:lnTo>
                    <a:pt x="487" y="90"/>
                  </a:lnTo>
                  <a:lnTo>
                    <a:pt x="466" y="0"/>
                  </a:lnTo>
                </a:path>
              </a:pathLst>
            </a:custGeom>
            <a:noFill/>
            <a:ln w="12700" cap="flat" cmpd="sng" algn="ctr">
              <a:solidFill>
                <a:schemeClr val="accent1">
                  <a:alpha val="29000"/>
                </a:schemeClr>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chemeClr val="tx1"/>
                </a:solidFill>
                <a:latin typeface="+mn-lt"/>
                <a:ea typeface="+mn-ea"/>
                <a:cs typeface="+mn-cs"/>
              </a:endParaRPr>
            </a:p>
          </p:txBody>
        </p:sp>
        <p:sp>
          <p:nvSpPr>
            <p:cNvPr id="20" name="フリーフォーム 19"/>
            <p:cNvSpPr>
              <a:spLocks/>
            </p:cNvSpPr>
            <p:nvPr/>
          </p:nvSpPr>
          <p:spPr bwMode="auto">
            <a:xfrm>
              <a:off x="2079" y="1608"/>
              <a:ext cx="1596" cy="1066"/>
            </a:xfrm>
            <a:custGeom>
              <a:avLst/>
              <a:gdLst>
                <a:gd name="T0" fmla="*/ 0 w 1607"/>
                <a:gd name="T1" fmla="*/ 929 h 1085"/>
                <a:gd name="T2" fmla="*/ 40 w 1607"/>
                <a:gd name="T3" fmla="*/ 941 h 1085"/>
                <a:gd name="T4" fmla="*/ 148 w 1607"/>
                <a:gd name="T5" fmla="*/ 966 h 1085"/>
                <a:gd name="T6" fmla="*/ 305 w 1607"/>
                <a:gd name="T7" fmla="*/ 1000 h 1085"/>
                <a:gd name="T8" fmla="*/ 399 w 1607"/>
                <a:gd name="T9" fmla="*/ 1019 h 1085"/>
                <a:gd name="T10" fmla="*/ 501 w 1607"/>
                <a:gd name="T11" fmla="*/ 1037 h 1085"/>
                <a:gd name="T12" fmla="*/ 608 w 1607"/>
                <a:gd name="T13" fmla="*/ 1052 h 1085"/>
                <a:gd name="T14" fmla="*/ 718 w 1607"/>
                <a:gd name="T15" fmla="*/ 1067 h 1085"/>
                <a:gd name="T16" fmla="*/ 827 w 1607"/>
                <a:gd name="T17" fmla="*/ 1077 h 1085"/>
                <a:gd name="T18" fmla="*/ 937 w 1607"/>
                <a:gd name="T19" fmla="*/ 1083 h 1085"/>
                <a:gd name="T20" fmla="*/ 991 w 1607"/>
                <a:gd name="T21" fmla="*/ 1085 h 1085"/>
                <a:gd name="T22" fmla="*/ 1044 w 1607"/>
                <a:gd name="T23" fmla="*/ 1085 h 1085"/>
                <a:gd name="T24" fmla="*/ 1096 w 1607"/>
                <a:gd name="T25" fmla="*/ 1083 h 1085"/>
                <a:gd name="T26" fmla="*/ 1146 w 1607"/>
                <a:gd name="T27" fmla="*/ 1079 h 1085"/>
                <a:gd name="T28" fmla="*/ 1194 w 1607"/>
                <a:gd name="T29" fmla="*/ 1073 h 1085"/>
                <a:gd name="T30" fmla="*/ 1240 w 1607"/>
                <a:gd name="T31" fmla="*/ 1065 h 1085"/>
                <a:gd name="T32" fmla="*/ 1284 w 1607"/>
                <a:gd name="T33" fmla="*/ 1058 h 1085"/>
                <a:gd name="T34" fmla="*/ 1327 w 1607"/>
                <a:gd name="T35" fmla="*/ 1046 h 1085"/>
                <a:gd name="T36" fmla="*/ 1338 w 1607"/>
                <a:gd name="T37" fmla="*/ 1042 h 1085"/>
                <a:gd name="T38" fmla="*/ 1371 w 1607"/>
                <a:gd name="T39" fmla="*/ 1031 h 1085"/>
                <a:gd name="T40" fmla="*/ 1392 w 1607"/>
                <a:gd name="T41" fmla="*/ 1019 h 1085"/>
                <a:gd name="T42" fmla="*/ 1415 w 1607"/>
                <a:gd name="T43" fmla="*/ 1008 h 1085"/>
                <a:gd name="T44" fmla="*/ 1444 w 1607"/>
                <a:gd name="T45" fmla="*/ 990 h 1085"/>
                <a:gd name="T46" fmla="*/ 1469 w 1607"/>
                <a:gd name="T47" fmla="*/ 971 h 1085"/>
                <a:gd name="T48" fmla="*/ 1496 w 1607"/>
                <a:gd name="T49" fmla="*/ 950 h 1085"/>
                <a:gd name="T50" fmla="*/ 1520 w 1607"/>
                <a:gd name="T51" fmla="*/ 923 h 1085"/>
                <a:gd name="T52" fmla="*/ 1544 w 1607"/>
                <a:gd name="T53" fmla="*/ 893 h 1085"/>
                <a:gd name="T54" fmla="*/ 1565 w 1607"/>
                <a:gd name="T55" fmla="*/ 854 h 1085"/>
                <a:gd name="T56" fmla="*/ 1582 w 1607"/>
                <a:gd name="T57" fmla="*/ 814 h 1085"/>
                <a:gd name="T58" fmla="*/ 1590 w 1607"/>
                <a:gd name="T59" fmla="*/ 791 h 1085"/>
                <a:gd name="T60" fmla="*/ 1595 w 1607"/>
                <a:gd name="T61" fmla="*/ 768 h 1085"/>
                <a:gd name="T62" fmla="*/ 1601 w 1607"/>
                <a:gd name="T63" fmla="*/ 743 h 1085"/>
                <a:gd name="T64" fmla="*/ 1605 w 1607"/>
                <a:gd name="T65" fmla="*/ 716 h 1085"/>
                <a:gd name="T66" fmla="*/ 1607 w 1607"/>
                <a:gd name="T67" fmla="*/ 689 h 1085"/>
                <a:gd name="T68" fmla="*/ 1607 w 1607"/>
                <a:gd name="T69" fmla="*/ 660 h 1085"/>
                <a:gd name="T70" fmla="*/ 1607 w 1607"/>
                <a:gd name="T71" fmla="*/ 643 h 1085"/>
                <a:gd name="T72" fmla="*/ 1607 w 1607"/>
                <a:gd name="T73" fmla="*/ 599 h 1085"/>
                <a:gd name="T74" fmla="*/ 1599 w 1607"/>
                <a:gd name="T75" fmla="*/ 530 h 1085"/>
                <a:gd name="T76" fmla="*/ 1593 w 1607"/>
                <a:gd name="T77" fmla="*/ 487 h 1085"/>
                <a:gd name="T78" fmla="*/ 1586 w 1607"/>
                <a:gd name="T79" fmla="*/ 441 h 1085"/>
                <a:gd name="T80" fmla="*/ 1574 w 1607"/>
                <a:gd name="T81" fmla="*/ 391 h 1085"/>
                <a:gd name="T82" fmla="*/ 1559 w 1607"/>
                <a:gd name="T83" fmla="*/ 340 h 1085"/>
                <a:gd name="T84" fmla="*/ 1542 w 1607"/>
                <a:gd name="T85" fmla="*/ 282 h 1085"/>
                <a:gd name="T86" fmla="*/ 1519 w 1607"/>
                <a:gd name="T87" fmla="*/ 226 h 1085"/>
                <a:gd name="T88" fmla="*/ 1492 w 1607"/>
                <a:gd name="T89" fmla="*/ 171 h 1085"/>
                <a:gd name="T90" fmla="*/ 1461 w 1607"/>
                <a:gd name="T91" fmla="*/ 113 h 1085"/>
                <a:gd name="T92" fmla="*/ 1424 w 1607"/>
                <a:gd name="T93" fmla="*/ 56 h 1085"/>
                <a:gd name="T94" fmla="*/ 1378 w 1607"/>
                <a:gd name="T95" fmla="*/ 0 h 1085"/>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1 256"/>
                <a:gd name="T142" fmla="*/ 0 1 256"/>
                <a:gd name="T143" fmla="*/ 0 1 256"/>
                <a:gd name="T144" fmla="*/ 0 w 1607"/>
                <a:gd name="T145" fmla="*/ 0 h 1085"/>
                <a:gd name="T146" fmla="*/ 0 w 1607"/>
                <a:gd name="T147" fmla="*/ 0 h 108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607" h="1085">
                  <a:moveTo>
                    <a:pt x="0" y="929"/>
                  </a:moveTo>
                  <a:lnTo>
                    <a:pt x="40" y="941"/>
                  </a:lnTo>
                  <a:lnTo>
                    <a:pt x="148" y="966"/>
                  </a:lnTo>
                  <a:lnTo>
                    <a:pt x="305" y="1000"/>
                  </a:lnTo>
                  <a:lnTo>
                    <a:pt x="399" y="1019"/>
                  </a:lnTo>
                  <a:lnTo>
                    <a:pt x="501" y="1037"/>
                  </a:lnTo>
                  <a:lnTo>
                    <a:pt x="608" y="1052"/>
                  </a:lnTo>
                  <a:lnTo>
                    <a:pt x="718" y="1067"/>
                  </a:lnTo>
                  <a:lnTo>
                    <a:pt x="827" y="1077"/>
                  </a:lnTo>
                  <a:lnTo>
                    <a:pt x="937" y="1083"/>
                  </a:lnTo>
                  <a:lnTo>
                    <a:pt x="991" y="1085"/>
                  </a:lnTo>
                  <a:lnTo>
                    <a:pt x="1044" y="1085"/>
                  </a:lnTo>
                  <a:lnTo>
                    <a:pt x="1096" y="1083"/>
                  </a:lnTo>
                  <a:lnTo>
                    <a:pt x="1146" y="1079"/>
                  </a:lnTo>
                  <a:lnTo>
                    <a:pt x="1194" y="1073"/>
                  </a:lnTo>
                  <a:lnTo>
                    <a:pt x="1240" y="1065"/>
                  </a:lnTo>
                  <a:lnTo>
                    <a:pt x="1284" y="1058"/>
                  </a:lnTo>
                  <a:lnTo>
                    <a:pt x="1327" y="1046"/>
                  </a:lnTo>
                  <a:lnTo>
                    <a:pt x="1338" y="1042"/>
                  </a:lnTo>
                  <a:lnTo>
                    <a:pt x="1371" y="1031"/>
                  </a:lnTo>
                  <a:lnTo>
                    <a:pt x="1392" y="1019"/>
                  </a:lnTo>
                  <a:lnTo>
                    <a:pt x="1415" y="1008"/>
                  </a:lnTo>
                  <a:lnTo>
                    <a:pt x="1444" y="990"/>
                  </a:lnTo>
                  <a:lnTo>
                    <a:pt x="1469" y="971"/>
                  </a:lnTo>
                  <a:lnTo>
                    <a:pt x="1496" y="950"/>
                  </a:lnTo>
                  <a:lnTo>
                    <a:pt x="1520" y="923"/>
                  </a:lnTo>
                  <a:lnTo>
                    <a:pt x="1544" y="893"/>
                  </a:lnTo>
                  <a:lnTo>
                    <a:pt x="1565" y="854"/>
                  </a:lnTo>
                  <a:lnTo>
                    <a:pt x="1582" y="814"/>
                  </a:lnTo>
                  <a:lnTo>
                    <a:pt x="1590" y="791"/>
                  </a:lnTo>
                  <a:lnTo>
                    <a:pt x="1595" y="768"/>
                  </a:lnTo>
                  <a:lnTo>
                    <a:pt x="1601" y="743"/>
                  </a:lnTo>
                  <a:lnTo>
                    <a:pt x="1605" y="716"/>
                  </a:lnTo>
                  <a:lnTo>
                    <a:pt x="1607" y="689"/>
                  </a:lnTo>
                  <a:lnTo>
                    <a:pt x="1607" y="660"/>
                  </a:lnTo>
                  <a:lnTo>
                    <a:pt x="1607" y="643"/>
                  </a:lnTo>
                  <a:lnTo>
                    <a:pt x="1607" y="599"/>
                  </a:lnTo>
                  <a:lnTo>
                    <a:pt x="1599" y="530"/>
                  </a:lnTo>
                  <a:lnTo>
                    <a:pt x="1593" y="487"/>
                  </a:lnTo>
                  <a:lnTo>
                    <a:pt x="1586" y="441"/>
                  </a:lnTo>
                  <a:lnTo>
                    <a:pt x="1574" y="391"/>
                  </a:lnTo>
                  <a:lnTo>
                    <a:pt x="1559" y="340"/>
                  </a:lnTo>
                  <a:lnTo>
                    <a:pt x="1542" y="282"/>
                  </a:lnTo>
                  <a:lnTo>
                    <a:pt x="1519" y="226"/>
                  </a:lnTo>
                  <a:lnTo>
                    <a:pt x="1492" y="171"/>
                  </a:lnTo>
                  <a:lnTo>
                    <a:pt x="1461" y="113"/>
                  </a:lnTo>
                  <a:lnTo>
                    <a:pt x="1424" y="56"/>
                  </a:lnTo>
                  <a:lnTo>
                    <a:pt x="1378" y="0"/>
                  </a:lnTo>
                </a:path>
              </a:pathLst>
            </a:custGeom>
            <a:noFill/>
            <a:ln w="12700" cap="flat" cmpd="sng" algn="ctr">
              <a:solidFill>
                <a:schemeClr val="accent1">
                  <a:alpha val="29000"/>
                </a:schemeClr>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chemeClr val="tx1"/>
                </a:solidFill>
                <a:latin typeface="+mn-lt"/>
                <a:ea typeface="+mn-ea"/>
                <a:cs typeface="+mn-cs"/>
              </a:endParaRPr>
            </a:p>
          </p:txBody>
        </p:sp>
        <p:sp>
          <p:nvSpPr>
            <p:cNvPr id="22" name="フリーフォーム 21"/>
            <p:cNvSpPr>
              <a:spLocks/>
            </p:cNvSpPr>
            <p:nvPr/>
          </p:nvSpPr>
          <p:spPr bwMode="auto">
            <a:xfrm>
              <a:off x="2082" y="2032"/>
              <a:ext cx="1595" cy="657"/>
            </a:xfrm>
            <a:custGeom>
              <a:avLst/>
              <a:gdLst>
                <a:gd name="T0" fmla="*/ 0 w 1620"/>
                <a:gd name="T1" fmla="*/ 584 h 657"/>
                <a:gd name="T2" fmla="*/ 29 w 1620"/>
                <a:gd name="T3" fmla="*/ 590 h 657"/>
                <a:gd name="T4" fmla="*/ 109 w 1620"/>
                <a:gd name="T5" fmla="*/ 605 h 657"/>
                <a:gd name="T6" fmla="*/ 234 w 1620"/>
                <a:gd name="T7" fmla="*/ 624 h 657"/>
                <a:gd name="T8" fmla="*/ 303 w 1620"/>
                <a:gd name="T9" fmla="*/ 634 h 657"/>
                <a:gd name="T10" fmla="*/ 382 w 1620"/>
                <a:gd name="T11" fmla="*/ 642 h 657"/>
                <a:gd name="T12" fmla="*/ 468 w 1620"/>
                <a:gd name="T13" fmla="*/ 649 h 657"/>
                <a:gd name="T14" fmla="*/ 557 w 1620"/>
                <a:gd name="T15" fmla="*/ 653 h 657"/>
                <a:gd name="T16" fmla="*/ 651 w 1620"/>
                <a:gd name="T17" fmla="*/ 657 h 657"/>
                <a:gd name="T18" fmla="*/ 743 w 1620"/>
                <a:gd name="T19" fmla="*/ 655 h 657"/>
                <a:gd name="T20" fmla="*/ 835 w 1620"/>
                <a:gd name="T21" fmla="*/ 651 h 657"/>
                <a:gd name="T22" fmla="*/ 927 w 1620"/>
                <a:gd name="T23" fmla="*/ 643 h 657"/>
                <a:gd name="T24" fmla="*/ 1017 w 1620"/>
                <a:gd name="T25" fmla="*/ 630 h 657"/>
                <a:gd name="T26" fmla="*/ 1062 w 1620"/>
                <a:gd name="T27" fmla="*/ 620 h 657"/>
                <a:gd name="T28" fmla="*/ 1104 w 1620"/>
                <a:gd name="T29" fmla="*/ 611 h 657"/>
                <a:gd name="T30" fmla="*/ 1117 w 1620"/>
                <a:gd name="T31" fmla="*/ 607 h 657"/>
                <a:gd name="T32" fmla="*/ 1156 w 1620"/>
                <a:gd name="T33" fmla="*/ 597 h 657"/>
                <a:gd name="T34" fmla="*/ 1213 w 1620"/>
                <a:gd name="T35" fmla="*/ 576 h 657"/>
                <a:gd name="T36" fmla="*/ 1246 w 1620"/>
                <a:gd name="T37" fmla="*/ 563 h 657"/>
                <a:gd name="T38" fmla="*/ 1280 w 1620"/>
                <a:gd name="T39" fmla="*/ 547 h 657"/>
                <a:gd name="T40" fmla="*/ 1319 w 1620"/>
                <a:gd name="T41" fmla="*/ 528 h 657"/>
                <a:gd name="T42" fmla="*/ 1355 w 1620"/>
                <a:gd name="T43" fmla="*/ 507 h 657"/>
                <a:gd name="T44" fmla="*/ 1394 w 1620"/>
                <a:gd name="T45" fmla="*/ 482 h 657"/>
                <a:gd name="T46" fmla="*/ 1434 w 1620"/>
                <a:gd name="T47" fmla="*/ 451 h 657"/>
                <a:gd name="T48" fmla="*/ 1471 w 1620"/>
                <a:gd name="T49" fmla="*/ 419 h 657"/>
                <a:gd name="T50" fmla="*/ 1503 w 1620"/>
                <a:gd name="T51" fmla="*/ 380 h 657"/>
                <a:gd name="T52" fmla="*/ 1536 w 1620"/>
                <a:gd name="T53" fmla="*/ 338 h 657"/>
                <a:gd name="T54" fmla="*/ 1549 w 1620"/>
                <a:gd name="T55" fmla="*/ 317 h 657"/>
                <a:gd name="T56" fmla="*/ 1563 w 1620"/>
                <a:gd name="T57" fmla="*/ 294 h 657"/>
                <a:gd name="T58" fmla="*/ 1572 w 1620"/>
                <a:gd name="T59" fmla="*/ 265 h 657"/>
                <a:gd name="T60" fmla="*/ 1582 w 1620"/>
                <a:gd name="T61" fmla="*/ 235 h 657"/>
                <a:gd name="T62" fmla="*/ 1593 w 1620"/>
                <a:gd name="T63" fmla="*/ 196 h 657"/>
                <a:gd name="T64" fmla="*/ 1605 w 1620"/>
                <a:gd name="T65" fmla="*/ 150 h 657"/>
                <a:gd name="T66" fmla="*/ 1615 w 1620"/>
                <a:gd name="T67" fmla="*/ 102 h 657"/>
                <a:gd name="T68" fmla="*/ 1620 w 1620"/>
                <a:gd name="T69" fmla="*/ 52 h 657"/>
                <a:gd name="T70" fmla="*/ 1620 w 1620"/>
                <a:gd name="T71" fmla="*/ 25 h 657"/>
                <a:gd name="T72" fmla="*/ 1620 w 1620"/>
                <a:gd name="T73" fmla="*/ 0 h 657"/>
                <a:gd name="T74" fmla="*/ 0 1 256"/>
                <a:gd name="T75" fmla="*/ 0 1 256"/>
                <a:gd name="T76" fmla="*/ 0 1 256"/>
                <a:gd name="T77" fmla="*/ 0 1 256"/>
                <a:gd name="T78" fmla="*/ 0 1 256"/>
                <a:gd name="T79" fmla="*/ 0 1 256"/>
                <a:gd name="T80" fmla="*/ 0 1 256"/>
                <a:gd name="T81" fmla="*/ 0 1 256"/>
                <a:gd name="T82" fmla="*/ 0 1 256"/>
                <a:gd name="T83" fmla="*/ 0 1 256"/>
                <a:gd name="T84" fmla="*/ 0 1 256"/>
                <a:gd name="T85" fmla="*/ 0 1 256"/>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w 1620"/>
                <a:gd name="T112" fmla="*/ 0 h 657"/>
                <a:gd name="T113" fmla="*/ 0 w 1620"/>
                <a:gd name="T114" fmla="*/ 0 h 657"/>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620" h="657">
                  <a:moveTo>
                    <a:pt x="0" y="584"/>
                  </a:moveTo>
                  <a:lnTo>
                    <a:pt x="29" y="590"/>
                  </a:lnTo>
                  <a:lnTo>
                    <a:pt x="109" y="605"/>
                  </a:lnTo>
                  <a:lnTo>
                    <a:pt x="234" y="624"/>
                  </a:lnTo>
                  <a:lnTo>
                    <a:pt x="303" y="634"/>
                  </a:lnTo>
                  <a:lnTo>
                    <a:pt x="382" y="642"/>
                  </a:lnTo>
                  <a:lnTo>
                    <a:pt x="468" y="649"/>
                  </a:lnTo>
                  <a:lnTo>
                    <a:pt x="557" y="653"/>
                  </a:lnTo>
                  <a:lnTo>
                    <a:pt x="651" y="657"/>
                  </a:lnTo>
                  <a:lnTo>
                    <a:pt x="743" y="655"/>
                  </a:lnTo>
                  <a:lnTo>
                    <a:pt x="835" y="651"/>
                  </a:lnTo>
                  <a:lnTo>
                    <a:pt x="927" y="643"/>
                  </a:lnTo>
                  <a:lnTo>
                    <a:pt x="1017" y="630"/>
                  </a:lnTo>
                  <a:lnTo>
                    <a:pt x="1062" y="620"/>
                  </a:lnTo>
                  <a:lnTo>
                    <a:pt x="1104" y="611"/>
                  </a:lnTo>
                  <a:lnTo>
                    <a:pt x="1117" y="607"/>
                  </a:lnTo>
                  <a:lnTo>
                    <a:pt x="1156" y="597"/>
                  </a:lnTo>
                  <a:lnTo>
                    <a:pt x="1213" y="576"/>
                  </a:lnTo>
                  <a:lnTo>
                    <a:pt x="1246" y="563"/>
                  </a:lnTo>
                  <a:lnTo>
                    <a:pt x="1280" y="547"/>
                  </a:lnTo>
                  <a:lnTo>
                    <a:pt x="1319" y="528"/>
                  </a:lnTo>
                  <a:lnTo>
                    <a:pt x="1355" y="507"/>
                  </a:lnTo>
                  <a:lnTo>
                    <a:pt x="1394" y="482"/>
                  </a:lnTo>
                  <a:lnTo>
                    <a:pt x="1434" y="451"/>
                  </a:lnTo>
                  <a:lnTo>
                    <a:pt x="1471" y="419"/>
                  </a:lnTo>
                  <a:lnTo>
                    <a:pt x="1503" y="380"/>
                  </a:lnTo>
                  <a:lnTo>
                    <a:pt x="1536" y="338"/>
                  </a:lnTo>
                  <a:lnTo>
                    <a:pt x="1549" y="317"/>
                  </a:lnTo>
                  <a:lnTo>
                    <a:pt x="1563" y="294"/>
                  </a:lnTo>
                  <a:lnTo>
                    <a:pt x="1572" y="265"/>
                  </a:lnTo>
                  <a:lnTo>
                    <a:pt x="1582" y="235"/>
                  </a:lnTo>
                  <a:lnTo>
                    <a:pt x="1593" y="196"/>
                  </a:lnTo>
                  <a:lnTo>
                    <a:pt x="1605" y="150"/>
                  </a:lnTo>
                  <a:lnTo>
                    <a:pt x="1615" y="102"/>
                  </a:lnTo>
                  <a:lnTo>
                    <a:pt x="1620" y="52"/>
                  </a:lnTo>
                  <a:lnTo>
                    <a:pt x="1620" y="25"/>
                  </a:lnTo>
                  <a:lnTo>
                    <a:pt x="1620" y="0"/>
                  </a:lnTo>
                </a:path>
              </a:pathLst>
            </a:custGeom>
            <a:noFill/>
            <a:ln w="12700" cap="flat" cmpd="sng" algn="ctr">
              <a:solidFill>
                <a:schemeClr val="accent1">
                  <a:alpha val="29000"/>
                </a:schemeClr>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chemeClr val="tx1"/>
                </a:solidFill>
                <a:latin typeface="+mn-lt"/>
                <a:ea typeface="+mn-ea"/>
                <a:cs typeface="+mn-cs"/>
              </a:endParaRPr>
            </a:p>
          </p:txBody>
        </p:sp>
        <p:sp>
          <p:nvSpPr>
            <p:cNvPr id="23" name="フリーフォーム 22"/>
            <p:cNvSpPr>
              <a:spLocks/>
            </p:cNvSpPr>
            <p:nvPr/>
          </p:nvSpPr>
          <p:spPr bwMode="auto">
            <a:xfrm>
              <a:off x="2500" y="1608"/>
              <a:ext cx="1142" cy="1125"/>
            </a:xfrm>
            <a:custGeom>
              <a:avLst/>
              <a:gdLst>
                <a:gd name="T0" fmla="*/ 0 w 1142"/>
                <a:gd name="T1" fmla="*/ 1144 h 1146"/>
                <a:gd name="T2" fmla="*/ 36 w 1142"/>
                <a:gd name="T3" fmla="*/ 1146 h 1146"/>
                <a:gd name="T4" fmla="*/ 132 w 1142"/>
                <a:gd name="T5" fmla="*/ 1144 h 1146"/>
                <a:gd name="T6" fmla="*/ 200 w 1142"/>
                <a:gd name="T7" fmla="*/ 1142 h 1146"/>
                <a:gd name="T8" fmla="*/ 274 w 1142"/>
                <a:gd name="T9" fmla="*/ 1136 h 1146"/>
                <a:gd name="T10" fmla="*/ 355 w 1142"/>
                <a:gd name="T11" fmla="*/ 1131 h 1146"/>
                <a:gd name="T12" fmla="*/ 438 w 1142"/>
                <a:gd name="T13" fmla="*/ 1119 h 1146"/>
                <a:gd name="T14" fmla="*/ 526 w 1142"/>
                <a:gd name="T15" fmla="*/ 1106 h 1146"/>
                <a:gd name="T16" fmla="*/ 614 w 1142"/>
                <a:gd name="T17" fmla="*/ 1087 h 1146"/>
                <a:gd name="T18" fmla="*/ 658 w 1142"/>
                <a:gd name="T19" fmla="*/ 1075 h 1146"/>
                <a:gd name="T20" fmla="*/ 701 w 1142"/>
                <a:gd name="T21" fmla="*/ 1064 h 1146"/>
                <a:gd name="T22" fmla="*/ 743 w 1142"/>
                <a:gd name="T23" fmla="*/ 1050 h 1146"/>
                <a:gd name="T24" fmla="*/ 783 w 1142"/>
                <a:gd name="T25" fmla="*/ 1035 h 1146"/>
                <a:gd name="T26" fmla="*/ 822 w 1142"/>
                <a:gd name="T27" fmla="*/ 1017 h 1146"/>
                <a:gd name="T28" fmla="*/ 860 w 1142"/>
                <a:gd name="T29" fmla="*/ 998 h 1146"/>
                <a:gd name="T30" fmla="*/ 895 w 1142"/>
                <a:gd name="T31" fmla="*/ 979 h 1146"/>
                <a:gd name="T32" fmla="*/ 927 w 1142"/>
                <a:gd name="T33" fmla="*/ 958 h 1146"/>
                <a:gd name="T34" fmla="*/ 958 w 1142"/>
                <a:gd name="T35" fmla="*/ 935 h 1146"/>
                <a:gd name="T36" fmla="*/ 985 w 1142"/>
                <a:gd name="T37" fmla="*/ 910 h 1146"/>
                <a:gd name="T38" fmla="*/ 1012 w 1142"/>
                <a:gd name="T39" fmla="*/ 883 h 1146"/>
                <a:gd name="T40" fmla="*/ 1033 w 1142"/>
                <a:gd name="T41" fmla="*/ 852 h 1146"/>
                <a:gd name="T42" fmla="*/ 1040 w 1142"/>
                <a:gd name="T43" fmla="*/ 841 h 1146"/>
                <a:gd name="T44" fmla="*/ 1060 w 1142"/>
                <a:gd name="T45" fmla="*/ 808 h 1146"/>
                <a:gd name="T46" fmla="*/ 1073 w 1142"/>
                <a:gd name="T47" fmla="*/ 783 h 1146"/>
                <a:gd name="T48" fmla="*/ 1085 w 1142"/>
                <a:gd name="T49" fmla="*/ 751 h 1146"/>
                <a:gd name="T50" fmla="*/ 1098 w 1142"/>
                <a:gd name="T51" fmla="*/ 712 h 1146"/>
                <a:gd name="T52" fmla="*/ 1112 w 1142"/>
                <a:gd name="T53" fmla="*/ 664 h 1146"/>
                <a:gd name="T54" fmla="*/ 1123 w 1142"/>
                <a:gd name="T55" fmla="*/ 610 h 1146"/>
                <a:gd name="T56" fmla="*/ 1133 w 1142"/>
                <a:gd name="T57" fmla="*/ 551 h 1146"/>
                <a:gd name="T58" fmla="*/ 1140 w 1142"/>
                <a:gd name="T59" fmla="*/ 482 h 1146"/>
                <a:gd name="T60" fmla="*/ 1142 w 1142"/>
                <a:gd name="T61" fmla="*/ 403 h 1146"/>
                <a:gd name="T62" fmla="*/ 1142 w 1142"/>
                <a:gd name="T63" fmla="*/ 317 h 1146"/>
                <a:gd name="T64" fmla="*/ 1136 w 1142"/>
                <a:gd name="T65" fmla="*/ 219 h 1146"/>
                <a:gd name="T66" fmla="*/ 1127 w 1142"/>
                <a:gd name="T67" fmla="*/ 115 h 1146"/>
                <a:gd name="T68" fmla="*/ 1110 w 1142"/>
                <a:gd name="T69" fmla="*/ 0 h 1146"/>
                <a:gd name="T70" fmla="*/ 0 1 256"/>
                <a:gd name="T71" fmla="*/ 0 1 256"/>
                <a:gd name="T72" fmla="*/ 0 1 256"/>
                <a:gd name="T73" fmla="*/ 0 1 256"/>
                <a:gd name="T74" fmla="*/ 0 1 256"/>
                <a:gd name="T75" fmla="*/ 0 1 256"/>
                <a:gd name="T76" fmla="*/ 0 1 256"/>
                <a:gd name="T77" fmla="*/ 0 1 256"/>
                <a:gd name="T78" fmla="*/ 0 1 256"/>
                <a:gd name="T79" fmla="*/ 0 1 256"/>
                <a:gd name="T80" fmla="*/ 0 1 256"/>
                <a:gd name="T81" fmla="*/ 0 1 256"/>
                <a:gd name="T82" fmla="*/ 0 1 256"/>
                <a:gd name="T83" fmla="*/ 0 1 256"/>
                <a:gd name="T84" fmla="*/ 0 1 256"/>
                <a:gd name="T85" fmla="*/ 0 1 256"/>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w 1142"/>
                <a:gd name="T106" fmla="*/ 0 h 1146"/>
                <a:gd name="T107" fmla="*/ 0 w 1142"/>
                <a:gd name="T108" fmla="*/ 0 h 114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142" h="1146">
                  <a:moveTo>
                    <a:pt x="0" y="1144"/>
                  </a:moveTo>
                  <a:lnTo>
                    <a:pt x="36" y="1146"/>
                  </a:lnTo>
                  <a:lnTo>
                    <a:pt x="132" y="1144"/>
                  </a:lnTo>
                  <a:lnTo>
                    <a:pt x="200" y="1142"/>
                  </a:lnTo>
                  <a:lnTo>
                    <a:pt x="274" y="1136"/>
                  </a:lnTo>
                  <a:lnTo>
                    <a:pt x="355" y="1131"/>
                  </a:lnTo>
                  <a:lnTo>
                    <a:pt x="438" y="1119"/>
                  </a:lnTo>
                  <a:lnTo>
                    <a:pt x="526" y="1106"/>
                  </a:lnTo>
                  <a:lnTo>
                    <a:pt x="614" y="1087"/>
                  </a:lnTo>
                  <a:lnTo>
                    <a:pt x="658" y="1075"/>
                  </a:lnTo>
                  <a:lnTo>
                    <a:pt x="701" y="1064"/>
                  </a:lnTo>
                  <a:lnTo>
                    <a:pt x="743" y="1050"/>
                  </a:lnTo>
                  <a:lnTo>
                    <a:pt x="783" y="1035"/>
                  </a:lnTo>
                  <a:lnTo>
                    <a:pt x="822" y="1017"/>
                  </a:lnTo>
                  <a:lnTo>
                    <a:pt x="860" y="998"/>
                  </a:lnTo>
                  <a:lnTo>
                    <a:pt x="895" y="979"/>
                  </a:lnTo>
                  <a:lnTo>
                    <a:pt x="927" y="958"/>
                  </a:lnTo>
                  <a:lnTo>
                    <a:pt x="958" y="935"/>
                  </a:lnTo>
                  <a:lnTo>
                    <a:pt x="985" y="910"/>
                  </a:lnTo>
                  <a:lnTo>
                    <a:pt x="1012" y="883"/>
                  </a:lnTo>
                  <a:lnTo>
                    <a:pt x="1033" y="852"/>
                  </a:lnTo>
                  <a:lnTo>
                    <a:pt x="1040" y="841"/>
                  </a:lnTo>
                  <a:lnTo>
                    <a:pt x="1060" y="808"/>
                  </a:lnTo>
                  <a:lnTo>
                    <a:pt x="1073" y="783"/>
                  </a:lnTo>
                  <a:lnTo>
                    <a:pt x="1085" y="751"/>
                  </a:lnTo>
                  <a:lnTo>
                    <a:pt x="1098" y="712"/>
                  </a:lnTo>
                  <a:lnTo>
                    <a:pt x="1112" y="664"/>
                  </a:lnTo>
                  <a:lnTo>
                    <a:pt x="1123" y="610"/>
                  </a:lnTo>
                  <a:lnTo>
                    <a:pt x="1133" y="551"/>
                  </a:lnTo>
                  <a:lnTo>
                    <a:pt x="1140" y="482"/>
                  </a:lnTo>
                  <a:lnTo>
                    <a:pt x="1142" y="403"/>
                  </a:lnTo>
                  <a:lnTo>
                    <a:pt x="1142" y="317"/>
                  </a:lnTo>
                  <a:lnTo>
                    <a:pt x="1136" y="219"/>
                  </a:lnTo>
                  <a:lnTo>
                    <a:pt x="1127" y="115"/>
                  </a:lnTo>
                  <a:lnTo>
                    <a:pt x="1110" y="0"/>
                  </a:lnTo>
                </a:path>
              </a:pathLst>
            </a:custGeom>
            <a:noFill/>
            <a:ln w="12700" cap="flat" cmpd="sng" algn="ctr">
              <a:solidFill>
                <a:schemeClr val="accent1">
                  <a:alpha val="29000"/>
                </a:schemeClr>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chemeClr val="tx1"/>
                </a:solidFill>
                <a:latin typeface="+mn-lt"/>
                <a:ea typeface="+mn-ea"/>
                <a:cs typeface="+mn-cs"/>
              </a:endParaRPr>
            </a:p>
          </p:txBody>
        </p:sp>
        <p:sp>
          <p:nvSpPr>
            <p:cNvPr id="24" name="フリーフォーム 23"/>
            <p:cNvSpPr>
              <a:spLocks/>
            </p:cNvSpPr>
            <p:nvPr/>
          </p:nvSpPr>
          <p:spPr bwMode="auto">
            <a:xfrm>
              <a:off x="3381" y="1608"/>
              <a:ext cx="296" cy="246"/>
            </a:xfrm>
            <a:custGeom>
              <a:avLst/>
              <a:gdLst>
                <a:gd name="T0" fmla="*/ 0 w 309"/>
                <a:gd name="T1" fmla="*/ 0 h 263"/>
                <a:gd name="T2" fmla="*/ 39 w 309"/>
                <a:gd name="T3" fmla="*/ 19 h 263"/>
                <a:gd name="T4" fmla="*/ 79 w 309"/>
                <a:gd name="T5" fmla="*/ 42 h 263"/>
                <a:gd name="T6" fmla="*/ 131 w 309"/>
                <a:gd name="T7" fmla="*/ 73 h 263"/>
                <a:gd name="T8" fmla="*/ 156 w 309"/>
                <a:gd name="T9" fmla="*/ 90 h 263"/>
                <a:gd name="T10" fmla="*/ 183 w 309"/>
                <a:gd name="T11" fmla="*/ 111 h 263"/>
                <a:gd name="T12" fmla="*/ 209 w 309"/>
                <a:gd name="T13" fmla="*/ 132 h 263"/>
                <a:gd name="T14" fmla="*/ 232 w 309"/>
                <a:gd name="T15" fmla="*/ 155 h 263"/>
                <a:gd name="T16" fmla="*/ 257 w 309"/>
                <a:gd name="T17" fmla="*/ 180 h 263"/>
                <a:gd name="T18" fmla="*/ 277 w 309"/>
                <a:gd name="T19" fmla="*/ 205 h 263"/>
                <a:gd name="T20" fmla="*/ 296 w 309"/>
                <a:gd name="T21" fmla="*/ 234 h 263"/>
                <a:gd name="T22" fmla="*/ 309 w 309"/>
                <a:gd name="T23" fmla="*/ 263 h 263"/>
                <a:gd name="T24" fmla="*/ 0 1 256"/>
                <a:gd name="T25" fmla="*/ 0 1 256"/>
                <a:gd name="T26" fmla="*/ 0 1 256"/>
                <a:gd name="T27" fmla="*/ 0 1 256"/>
                <a:gd name="T28" fmla="*/ 0 1 256"/>
                <a:gd name="T29" fmla="*/ 0 1 256"/>
                <a:gd name="T30" fmla="*/ 0 1 256"/>
                <a:gd name="T31" fmla="*/ 0 1 256"/>
                <a:gd name="T32" fmla="*/ 0 1 256"/>
                <a:gd name="T33" fmla="*/ 0 1 256"/>
                <a:gd name="T34" fmla="*/ 0 1 256"/>
                <a:gd name="T35" fmla="*/ 0 1 256"/>
                <a:gd name="T36" fmla="*/ 0 w 309"/>
                <a:gd name="T37" fmla="*/ 0 h 263"/>
                <a:gd name="T38" fmla="*/ 0 w 309"/>
                <a:gd name="T39" fmla="*/ 0 h 26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09" h="263">
                  <a:moveTo>
                    <a:pt x="0" y="0"/>
                  </a:moveTo>
                  <a:lnTo>
                    <a:pt x="39" y="19"/>
                  </a:lnTo>
                  <a:lnTo>
                    <a:pt x="79" y="42"/>
                  </a:lnTo>
                  <a:lnTo>
                    <a:pt x="131" y="73"/>
                  </a:lnTo>
                  <a:lnTo>
                    <a:pt x="156" y="90"/>
                  </a:lnTo>
                  <a:lnTo>
                    <a:pt x="183" y="111"/>
                  </a:lnTo>
                  <a:lnTo>
                    <a:pt x="209" y="132"/>
                  </a:lnTo>
                  <a:lnTo>
                    <a:pt x="232" y="155"/>
                  </a:lnTo>
                  <a:lnTo>
                    <a:pt x="257" y="180"/>
                  </a:lnTo>
                  <a:lnTo>
                    <a:pt x="277" y="205"/>
                  </a:lnTo>
                  <a:lnTo>
                    <a:pt x="296" y="234"/>
                  </a:lnTo>
                  <a:lnTo>
                    <a:pt x="309" y="263"/>
                  </a:lnTo>
                </a:path>
              </a:pathLst>
            </a:custGeom>
            <a:noFill/>
            <a:ln w="12700" cap="flat" cmpd="sng" algn="ctr">
              <a:solidFill>
                <a:schemeClr val="accent1">
                  <a:alpha val="29000"/>
                </a:schemeClr>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chemeClr val="tx1"/>
                </a:solidFill>
                <a:latin typeface="+mn-lt"/>
                <a:ea typeface="+mn-ea"/>
                <a:cs typeface="+mn-cs"/>
              </a:endParaRPr>
            </a:p>
          </p:txBody>
        </p:sp>
        <p:sp>
          <p:nvSpPr>
            <p:cNvPr id="25" name="フリーフォーム 24"/>
            <p:cNvSpPr>
              <a:spLocks/>
            </p:cNvSpPr>
            <p:nvPr/>
          </p:nvSpPr>
          <p:spPr bwMode="auto">
            <a:xfrm>
              <a:off x="2079" y="2576"/>
              <a:ext cx="951" cy="157"/>
            </a:xfrm>
            <a:custGeom>
              <a:avLst/>
              <a:gdLst>
                <a:gd name="T0" fmla="*/ 0 w 960"/>
                <a:gd name="T1" fmla="*/ 0 h 157"/>
                <a:gd name="T2" fmla="*/ 98 w 960"/>
                <a:gd name="T3" fmla="*/ 27 h 157"/>
                <a:gd name="T4" fmla="*/ 209 w 960"/>
                <a:gd name="T5" fmla="*/ 53 h 157"/>
                <a:gd name="T6" fmla="*/ 340 w 960"/>
                <a:gd name="T7" fmla="*/ 84 h 157"/>
                <a:gd name="T8" fmla="*/ 493 w 960"/>
                <a:gd name="T9" fmla="*/ 113 h 157"/>
                <a:gd name="T10" fmla="*/ 572 w 960"/>
                <a:gd name="T11" fmla="*/ 126 h 157"/>
                <a:gd name="T12" fmla="*/ 654 w 960"/>
                <a:gd name="T13" fmla="*/ 138 h 157"/>
                <a:gd name="T14" fmla="*/ 735 w 960"/>
                <a:gd name="T15" fmla="*/ 146 h 157"/>
                <a:gd name="T16" fmla="*/ 812 w 960"/>
                <a:gd name="T17" fmla="*/ 153 h 157"/>
                <a:gd name="T18" fmla="*/ 887 w 960"/>
                <a:gd name="T19" fmla="*/ 157 h 157"/>
                <a:gd name="T20" fmla="*/ 960 w 960"/>
                <a:gd name="T21" fmla="*/ 155 h 157"/>
                <a:gd name="T22" fmla="*/ 0 1 256"/>
                <a:gd name="T23" fmla="*/ 0 1 256"/>
                <a:gd name="T24" fmla="*/ 0 1 256"/>
                <a:gd name="T25" fmla="*/ 0 1 256"/>
                <a:gd name="T26" fmla="*/ 0 1 256"/>
                <a:gd name="T27" fmla="*/ 0 1 256"/>
                <a:gd name="T28" fmla="*/ 0 1 256"/>
                <a:gd name="T29" fmla="*/ 0 1 256"/>
                <a:gd name="T30" fmla="*/ 0 1 256"/>
                <a:gd name="T31" fmla="*/ 0 1 256"/>
                <a:gd name="T32" fmla="*/ 0 1 256"/>
                <a:gd name="T33" fmla="*/ 0 w 960"/>
                <a:gd name="T34" fmla="*/ 0 h 157"/>
                <a:gd name="T35" fmla="*/ 0 w 960"/>
                <a:gd name="T36" fmla="*/ 0 h 15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960" h="157">
                  <a:moveTo>
                    <a:pt x="0" y="0"/>
                  </a:moveTo>
                  <a:lnTo>
                    <a:pt x="98" y="27"/>
                  </a:lnTo>
                  <a:lnTo>
                    <a:pt x="209" y="53"/>
                  </a:lnTo>
                  <a:lnTo>
                    <a:pt x="340" y="84"/>
                  </a:lnTo>
                  <a:lnTo>
                    <a:pt x="493" y="113"/>
                  </a:lnTo>
                  <a:lnTo>
                    <a:pt x="572" y="126"/>
                  </a:lnTo>
                  <a:lnTo>
                    <a:pt x="654" y="138"/>
                  </a:lnTo>
                  <a:lnTo>
                    <a:pt x="735" y="146"/>
                  </a:lnTo>
                  <a:lnTo>
                    <a:pt x="812" y="153"/>
                  </a:lnTo>
                  <a:lnTo>
                    <a:pt x="887" y="157"/>
                  </a:lnTo>
                  <a:lnTo>
                    <a:pt x="960" y="155"/>
                  </a:lnTo>
                </a:path>
              </a:pathLst>
            </a:custGeom>
            <a:noFill/>
            <a:ln w="12700" cap="flat" cmpd="sng" algn="ctr">
              <a:solidFill>
                <a:schemeClr val="accent1">
                  <a:alpha val="29000"/>
                </a:schemeClr>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chemeClr val="tx1"/>
                </a:solidFill>
                <a:latin typeface="+mn-lt"/>
                <a:ea typeface="+mn-ea"/>
                <a:cs typeface="+mn-cs"/>
              </a:endParaRPr>
            </a:p>
          </p:txBody>
        </p:sp>
      </p:grpSp>
      <p:sp>
        <p:nvSpPr>
          <p:cNvPr id="14" name="タイトル プレースホルダー 13"/>
          <p:cNvSpPr>
            <a:spLocks noGrp="1"/>
          </p:cNvSpPr>
          <p:nvPr>
            <p:ph type="title"/>
          </p:nvPr>
        </p:nvSpPr>
        <p:spPr>
          <a:xfrm>
            <a:off x="457200" y="428612"/>
            <a:ext cx="8229600" cy="1143000"/>
          </a:xfrm>
          <a:prstGeom prst="rect">
            <a:avLst/>
          </a:prstGeom>
          <a:effectLst>
            <a:softEdge rad="12700"/>
          </a:effectLst>
        </p:spPr>
        <p:txBody>
          <a:bodyPr vert="horz" rtlCol="0" anchor="ctr">
            <a:normAutofit/>
          </a:bodyPr>
          <a:lstStyle/>
          <a:p>
            <a:r>
              <a:rPr kumimoji="0" lang="ja-JP" altLang="en-US" smtClean="0"/>
              <a:t>マスター タイトルの書式設定</a:t>
            </a:r>
            <a:endParaRPr kumimoji="0" lang="en-US"/>
          </a:p>
        </p:txBody>
      </p:sp>
      <p:sp>
        <p:nvSpPr>
          <p:cNvPr id="13" name="テキスト プレースホルダー 12"/>
          <p:cNvSpPr>
            <a:spLocks noGrp="1"/>
          </p:cNvSpPr>
          <p:nvPr>
            <p:ph type="body" idx="1"/>
          </p:nvPr>
        </p:nvSpPr>
        <p:spPr>
          <a:xfrm>
            <a:off x="457200" y="1601171"/>
            <a:ext cx="8229600" cy="4685350"/>
          </a:xfrm>
          <a:prstGeom prst="rect">
            <a:avLst/>
          </a:prstGeom>
        </p:spPr>
        <p:txBody>
          <a:bodyPr vert="horz" rtlCol="0">
            <a:normAutofit/>
          </a:bodyPr>
          <a:lstStyle/>
          <a:p>
            <a:pPr lvl="0" eaLnBrk="1" latinLnBrk="0" hangingPunct="1"/>
            <a:r>
              <a:rPr kumimoji="0" lang="ja-JP" altLang="en-US" smtClean="0"/>
              <a:t>マスター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grpSp>
        <p:nvGrpSpPr>
          <p:cNvPr id="3" name="グループ化 2"/>
          <p:cNvGrpSpPr/>
          <p:nvPr/>
        </p:nvGrpSpPr>
        <p:grpSpPr>
          <a:xfrm>
            <a:off x="8072429" y="5827532"/>
            <a:ext cx="1071571" cy="1036602"/>
            <a:chOff x="6357950" y="5000636"/>
            <a:chExt cx="1071570" cy="1036602"/>
          </a:xfrm>
          <a:solidFill>
            <a:schemeClr val="accent1">
              <a:alpha val="30000"/>
            </a:schemeClr>
          </a:solidFill>
        </p:grpSpPr>
        <p:sp>
          <p:nvSpPr>
            <p:cNvPr id="33" name="フリーフォーム 32"/>
            <p:cNvSpPr>
              <a:spLocks/>
            </p:cNvSpPr>
            <p:nvPr/>
          </p:nvSpPr>
          <p:spPr bwMode="auto">
            <a:xfrm rot="21162566">
              <a:off x="6357950" y="5000636"/>
              <a:ext cx="1071570" cy="1036602"/>
            </a:xfrm>
            <a:custGeom>
              <a:avLst/>
              <a:gdLst>
                <a:gd name="T0" fmla="*/ 320675 w 551"/>
                <a:gd name="T1" fmla="*/ 11112 h 537"/>
                <a:gd name="T2" fmla="*/ 331787 w 551"/>
                <a:gd name="T3" fmla="*/ 11112 h 537"/>
                <a:gd name="T4" fmla="*/ 265112 w 551"/>
                <a:gd name="T5" fmla="*/ 93662 h 537"/>
                <a:gd name="T6" fmla="*/ 171450 w 551"/>
                <a:gd name="T7" fmla="*/ 185737 h 537"/>
                <a:gd name="T8" fmla="*/ 112712 w 551"/>
                <a:gd name="T9" fmla="*/ 334962 h 537"/>
                <a:gd name="T10" fmla="*/ 136525 w 551"/>
                <a:gd name="T11" fmla="*/ 495300 h 537"/>
                <a:gd name="T12" fmla="*/ 241300 w 551"/>
                <a:gd name="T13" fmla="*/ 633412 h 537"/>
                <a:gd name="T14" fmla="*/ 401637 w 551"/>
                <a:gd name="T15" fmla="*/ 715962 h 537"/>
                <a:gd name="T16" fmla="*/ 563562 w 551"/>
                <a:gd name="T17" fmla="*/ 715962 h 537"/>
                <a:gd name="T18" fmla="*/ 688975 w 551"/>
                <a:gd name="T19" fmla="*/ 600075 h 537"/>
                <a:gd name="T20" fmla="*/ 701675 w 551"/>
                <a:gd name="T21" fmla="*/ 495300 h 537"/>
                <a:gd name="T22" fmla="*/ 642937 w 551"/>
                <a:gd name="T23" fmla="*/ 358775 h 537"/>
                <a:gd name="T24" fmla="*/ 701675 w 551"/>
                <a:gd name="T25" fmla="*/ 404812 h 537"/>
                <a:gd name="T26" fmla="*/ 622300 w 551"/>
                <a:gd name="T27" fmla="*/ 288925 h 537"/>
                <a:gd name="T28" fmla="*/ 735012 w 551"/>
                <a:gd name="T29" fmla="*/ 392112 h 537"/>
                <a:gd name="T30" fmla="*/ 758825 w 551"/>
                <a:gd name="T31" fmla="*/ 471487 h 537"/>
                <a:gd name="T32" fmla="*/ 735012 w 551"/>
                <a:gd name="T33" fmla="*/ 587375 h 537"/>
                <a:gd name="T34" fmla="*/ 746125 w 551"/>
                <a:gd name="T35" fmla="*/ 577850 h 537"/>
                <a:gd name="T36" fmla="*/ 792162 w 551"/>
                <a:gd name="T37" fmla="*/ 495300 h 537"/>
                <a:gd name="T38" fmla="*/ 792162 w 551"/>
                <a:gd name="T39" fmla="*/ 415925 h 537"/>
                <a:gd name="T40" fmla="*/ 725487 w 551"/>
                <a:gd name="T41" fmla="*/ 263525 h 537"/>
                <a:gd name="T42" fmla="*/ 746125 w 551"/>
                <a:gd name="T43" fmla="*/ 242887 h 537"/>
                <a:gd name="T44" fmla="*/ 642937 w 551"/>
                <a:gd name="T45" fmla="*/ 160337 h 537"/>
                <a:gd name="T46" fmla="*/ 527050 w 551"/>
                <a:gd name="T47" fmla="*/ 139700 h 537"/>
                <a:gd name="T48" fmla="*/ 517525 w 551"/>
                <a:gd name="T49" fmla="*/ 127000 h 537"/>
                <a:gd name="T50" fmla="*/ 527050 w 551"/>
                <a:gd name="T51" fmla="*/ 103187 h 537"/>
                <a:gd name="T52" fmla="*/ 585787 w 551"/>
                <a:gd name="T53" fmla="*/ 80962 h 537"/>
                <a:gd name="T54" fmla="*/ 782637 w 551"/>
                <a:gd name="T55" fmla="*/ 196850 h 537"/>
                <a:gd name="T56" fmla="*/ 862012 w 551"/>
                <a:gd name="T57" fmla="*/ 334962 h 537"/>
                <a:gd name="T58" fmla="*/ 862012 w 551"/>
                <a:gd name="T59" fmla="*/ 495300 h 537"/>
                <a:gd name="T60" fmla="*/ 804862 w 551"/>
                <a:gd name="T61" fmla="*/ 669925 h 537"/>
                <a:gd name="T62" fmla="*/ 688975 w 551"/>
                <a:gd name="T63" fmla="*/ 785812 h 537"/>
                <a:gd name="T64" fmla="*/ 563562 w 551"/>
                <a:gd name="T65" fmla="*/ 842962 h 537"/>
                <a:gd name="T66" fmla="*/ 390525 w 551"/>
                <a:gd name="T67" fmla="*/ 852487 h 537"/>
                <a:gd name="T68" fmla="*/ 207962 w 551"/>
                <a:gd name="T69" fmla="*/ 793750 h 537"/>
                <a:gd name="T70" fmla="*/ 57150 w 551"/>
                <a:gd name="T71" fmla="*/ 669925 h 537"/>
                <a:gd name="T72" fmla="*/ 46037 w 551"/>
                <a:gd name="T73" fmla="*/ 611187 h 537"/>
                <a:gd name="T74" fmla="*/ 92075 w 551"/>
                <a:gd name="T75" fmla="*/ 690562 h 537"/>
                <a:gd name="T76" fmla="*/ 103187 w 551"/>
                <a:gd name="T77" fmla="*/ 681037 h 537"/>
                <a:gd name="T78" fmla="*/ 112712 w 551"/>
                <a:gd name="T79" fmla="*/ 690562 h 537"/>
                <a:gd name="T80" fmla="*/ 33337 w 551"/>
                <a:gd name="T81" fmla="*/ 528637 h 537"/>
                <a:gd name="T82" fmla="*/ 0 w 551"/>
                <a:gd name="T83" fmla="*/ 379412 h 537"/>
                <a:gd name="T84" fmla="*/ 9525 w 551"/>
                <a:gd name="T85" fmla="*/ 404812 h 537"/>
                <a:gd name="T86" fmla="*/ 46037 w 551"/>
                <a:gd name="T87" fmla="*/ 368300 h 537"/>
                <a:gd name="T88" fmla="*/ 79375 w 551"/>
                <a:gd name="T89" fmla="*/ 219075 h 537"/>
                <a:gd name="T90" fmla="*/ 182562 w 551"/>
                <a:gd name="T91" fmla="*/ 103187 h 537"/>
                <a:gd name="T92" fmla="*/ 265112 w 551"/>
                <a:gd name="T93" fmla="*/ 57150 h 537"/>
                <a:gd name="T94" fmla="*/ 311150 w 551"/>
                <a:gd name="T95" fmla="*/ 23812 h 537"/>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1 256"/>
                <a:gd name="T142" fmla="*/ 0 1 256"/>
                <a:gd name="T143" fmla="*/ 0 1 256"/>
                <a:gd name="T144" fmla="*/ 0 w 551"/>
                <a:gd name="T145" fmla="*/ 0 h 537"/>
                <a:gd name="T146" fmla="*/ 0 w 551"/>
                <a:gd name="T147" fmla="*/ 0 h 537"/>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51" h="537">
                  <a:moveTo>
                    <a:pt x="196" y="15"/>
                  </a:moveTo>
                  <a:lnTo>
                    <a:pt x="202" y="7"/>
                  </a:lnTo>
                  <a:lnTo>
                    <a:pt x="217" y="0"/>
                  </a:lnTo>
                  <a:lnTo>
                    <a:pt x="209" y="7"/>
                  </a:lnTo>
                  <a:lnTo>
                    <a:pt x="196" y="30"/>
                  </a:lnTo>
                  <a:lnTo>
                    <a:pt x="167" y="59"/>
                  </a:lnTo>
                  <a:lnTo>
                    <a:pt x="136" y="80"/>
                  </a:lnTo>
                  <a:lnTo>
                    <a:pt x="108" y="117"/>
                  </a:lnTo>
                  <a:lnTo>
                    <a:pt x="86" y="174"/>
                  </a:lnTo>
                  <a:lnTo>
                    <a:pt x="71" y="211"/>
                  </a:lnTo>
                  <a:lnTo>
                    <a:pt x="71" y="247"/>
                  </a:lnTo>
                  <a:lnTo>
                    <a:pt x="86" y="312"/>
                  </a:lnTo>
                  <a:lnTo>
                    <a:pt x="115" y="364"/>
                  </a:lnTo>
                  <a:lnTo>
                    <a:pt x="152" y="399"/>
                  </a:lnTo>
                  <a:lnTo>
                    <a:pt x="196" y="435"/>
                  </a:lnTo>
                  <a:lnTo>
                    <a:pt x="253" y="451"/>
                  </a:lnTo>
                  <a:lnTo>
                    <a:pt x="303" y="458"/>
                  </a:lnTo>
                  <a:lnTo>
                    <a:pt x="355" y="451"/>
                  </a:lnTo>
                  <a:lnTo>
                    <a:pt x="392" y="435"/>
                  </a:lnTo>
                  <a:lnTo>
                    <a:pt x="434" y="378"/>
                  </a:lnTo>
                  <a:lnTo>
                    <a:pt x="442" y="356"/>
                  </a:lnTo>
                  <a:lnTo>
                    <a:pt x="442" y="312"/>
                  </a:lnTo>
                  <a:lnTo>
                    <a:pt x="434" y="284"/>
                  </a:lnTo>
                  <a:lnTo>
                    <a:pt x="405" y="226"/>
                  </a:lnTo>
                  <a:lnTo>
                    <a:pt x="413" y="226"/>
                  </a:lnTo>
                  <a:lnTo>
                    <a:pt x="442" y="255"/>
                  </a:lnTo>
                  <a:lnTo>
                    <a:pt x="442" y="232"/>
                  </a:lnTo>
                  <a:lnTo>
                    <a:pt x="392" y="182"/>
                  </a:lnTo>
                  <a:lnTo>
                    <a:pt x="405" y="182"/>
                  </a:lnTo>
                  <a:lnTo>
                    <a:pt x="463" y="247"/>
                  </a:lnTo>
                  <a:lnTo>
                    <a:pt x="470" y="276"/>
                  </a:lnTo>
                  <a:lnTo>
                    <a:pt x="478" y="297"/>
                  </a:lnTo>
                  <a:lnTo>
                    <a:pt x="478" y="320"/>
                  </a:lnTo>
                  <a:lnTo>
                    <a:pt x="463" y="370"/>
                  </a:lnTo>
                  <a:lnTo>
                    <a:pt x="470" y="370"/>
                  </a:lnTo>
                  <a:lnTo>
                    <a:pt x="470" y="364"/>
                  </a:lnTo>
                  <a:lnTo>
                    <a:pt x="486" y="341"/>
                  </a:lnTo>
                  <a:lnTo>
                    <a:pt x="499" y="312"/>
                  </a:lnTo>
                  <a:lnTo>
                    <a:pt x="499" y="291"/>
                  </a:lnTo>
                  <a:lnTo>
                    <a:pt x="499" y="262"/>
                  </a:lnTo>
                  <a:lnTo>
                    <a:pt x="478" y="211"/>
                  </a:lnTo>
                  <a:lnTo>
                    <a:pt x="457" y="166"/>
                  </a:lnTo>
                  <a:lnTo>
                    <a:pt x="463" y="161"/>
                  </a:lnTo>
                  <a:lnTo>
                    <a:pt x="470" y="153"/>
                  </a:lnTo>
                  <a:lnTo>
                    <a:pt x="442" y="124"/>
                  </a:lnTo>
                  <a:lnTo>
                    <a:pt x="405" y="101"/>
                  </a:lnTo>
                  <a:lnTo>
                    <a:pt x="355" y="95"/>
                  </a:lnTo>
                  <a:lnTo>
                    <a:pt x="332" y="88"/>
                  </a:lnTo>
                  <a:lnTo>
                    <a:pt x="311" y="80"/>
                  </a:lnTo>
                  <a:lnTo>
                    <a:pt x="326" y="80"/>
                  </a:lnTo>
                  <a:lnTo>
                    <a:pt x="369" y="65"/>
                  </a:lnTo>
                  <a:lnTo>
                    <a:pt x="332" y="65"/>
                  </a:lnTo>
                  <a:lnTo>
                    <a:pt x="332" y="51"/>
                  </a:lnTo>
                  <a:lnTo>
                    <a:pt x="369" y="51"/>
                  </a:lnTo>
                  <a:lnTo>
                    <a:pt x="457" y="95"/>
                  </a:lnTo>
                  <a:lnTo>
                    <a:pt x="493" y="124"/>
                  </a:lnTo>
                  <a:lnTo>
                    <a:pt x="522" y="161"/>
                  </a:lnTo>
                  <a:lnTo>
                    <a:pt x="543" y="211"/>
                  </a:lnTo>
                  <a:lnTo>
                    <a:pt x="551" y="268"/>
                  </a:lnTo>
                  <a:lnTo>
                    <a:pt x="543" y="312"/>
                  </a:lnTo>
                  <a:lnTo>
                    <a:pt x="528" y="370"/>
                  </a:lnTo>
                  <a:lnTo>
                    <a:pt x="507" y="422"/>
                  </a:lnTo>
                  <a:lnTo>
                    <a:pt x="470" y="464"/>
                  </a:lnTo>
                  <a:lnTo>
                    <a:pt x="434" y="495"/>
                  </a:lnTo>
                  <a:lnTo>
                    <a:pt x="397" y="516"/>
                  </a:lnTo>
                  <a:lnTo>
                    <a:pt x="355" y="531"/>
                  </a:lnTo>
                  <a:lnTo>
                    <a:pt x="303" y="537"/>
                  </a:lnTo>
                  <a:lnTo>
                    <a:pt x="246" y="537"/>
                  </a:lnTo>
                  <a:lnTo>
                    <a:pt x="188" y="523"/>
                  </a:lnTo>
                  <a:lnTo>
                    <a:pt x="131" y="500"/>
                  </a:lnTo>
                  <a:lnTo>
                    <a:pt x="79" y="464"/>
                  </a:lnTo>
                  <a:lnTo>
                    <a:pt x="36" y="422"/>
                  </a:lnTo>
                  <a:lnTo>
                    <a:pt x="0" y="356"/>
                  </a:lnTo>
                  <a:lnTo>
                    <a:pt x="29" y="385"/>
                  </a:lnTo>
                  <a:lnTo>
                    <a:pt x="50" y="429"/>
                  </a:lnTo>
                  <a:lnTo>
                    <a:pt x="58" y="435"/>
                  </a:lnTo>
                  <a:lnTo>
                    <a:pt x="58" y="429"/>
                  </a:lnTo>
                  <a:lnTo>
                    <a:pt x="65" y="429"/>
                  </a:lnTo>
                  <a:lnTo>
                    <a:pt x="71" y="429"/>
                  </a:lnTo>
                  <a:lnTo>
                    <a:pt x="71" y="435"/>
                  </a:lnTo>
                  <a:lnTo>
                    <a:pt x="42" y="393"/>
                  </a:lnTo>
                  <a:lnTo>
                    <a:pt x="21" y="333"/>
                  </a:lnTo>
                  <a:lnTo>
                    <a:pt x="0" y="276"/>
                  </a:lnTo>
                  <a:lnTo>
                    <a:pt x="0" y="239"/>
                  </a:lnTo>
                  <a:lnTo>
                    <a:pt x="0" y="197"/>
                  </a:lnTo>
                  <a:lnTo>
                    <a:pt x="6" y="255"/>
                  </a:lnTo>
                  <a:lnTo>
                    <a:pt x="29" y="297"/>
                  </a:lnTo>
                  <a:lnTo>
                    <a:pt x="29" y="232"/>
                  </a:lnTo>
                  <a:lnTo>
                    <a:pt x="36" y="166"/>
                  </a:lnTo>
                  <a:lnTo>
                    <a:pt x="50" y="138"/>
                  </a:lnTo>
                  <a:lnTo>
                    <a:pt x="71" y="109"/>
                  </a:lnTo>
                  <a:lnTo>
                    <a:pt x="115" y="65"/>
                  </a:lnTo>
                  <a:lnTo>
                    <a:pt x="144" y="51"/>
                  </a:lnTo>
                  <a:lnTo>
                    <a:pt x="167" y="36"/>
                  </a:lnTo>
                  <a:lnTo>
                    <a:pt x="188" y="15"/>
                  </a:lnTo>
                  <a:lnTo>
                    <a:pt x="196" y="15"/>
                  </a:lnTo>
                  <a:close/>
                </a:path>
              </a:pathLst>
            </a:custGeom>
            <a:grp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34" name="フリーフォーム 33"/>
            <p:cNvSpPr>
              <a:spLocks/>
            </p:cNvSpPr>
            <p:nvPr/>
          </p:nvSpPr>
          <p:spPr bwMode="auto">
            <a:xfrm>
              <a:off x="6715140" y="5214950"/>
              <a:ext cx="431310" cy="71438"/>
            </a:xfrm>
            <a:custGeom>
              <a:avLst/>
              <a:gdLst>
                <a:gd name="T0" fmla="*/ 0 w 232"/>
                <a:gd name="T1" fmla="*/ 0 h 44"/>
                <a:gd name="T2" fmla="*/ 196850 w 232"/>
                <a:gd name="T3" fmla="*/ 12700 h 44"/>
                <a:gd name="T4" fmla="*/ 301625 w 232"/>
                <a:gd name="T5" fmla="*/ 36513 h 44"/>
                <a:gd name="T6" fmla="*/ 334963 w 232"/>
                <a:gd name="T7" fmla="*/ 46038 h 44"/>
                <a:gd name="T8" fmla="*/ 358775 w 232"/>
                <a:gd name="T9" fmla="*/ 58738 h 44"/>
                <a:gd name="T10" fmla="*/ 368300 w 232"/>
                <a:gd name="T11" fmla="*/ 69850 h 44"/>
                <a:gd name="T12" fmla="*/ 346075 w 232"/>
                <a:gd name="T13" fmla="*/ 69850 h 44"/>
                <a:gd name="T14" fmla="*/ 288925 w 232"/>
                <a:gd name="T15" fmla="*/ 46038 h 44"/>
                <a:gd name="T16" fmla="*/ 219075 w 232"/>
                <a:gd name="T17" fmla="*/ 36513 h 44"/>
                <a:gd name="T18" fmla="*/ 219075 w 232"/>
                <a:gd name="T19" fmla="*/ 46038 h 44"/>
                <a:gd name="T20" fmla="*/ 242888 w 232"/>
                <a:gd name="T21" fmla="*/ 69850 h 44"/>
                <a:gd name="T22" fmla="*/ 219075 w 232"/>
                <a:gd name="T23" fmla="*/ 69850 h 44"/>
                <a:gd name="T24" fmla="*/ 196850 w 232"/>
                <a:gd name="T25" fmla="*/ 58738 h 44"/>
                <a:gd name="T26" fmla="*/ 173038 w 232"/>
                <a:gd name="T27" fmla="*/ 46038 h 44"/>
                <a:gd name="T28" fmla="*/ 11113 w 232"/>
                <a:gd name="T29" fmla="*/ 0 h 44"/>
                <a:gd name="T30" fmla="*/ 0 w 232"/>
                <a:gd name="T31" fmla="*/ 0 h 44"/>
                <a:gd name="T32" fmla="*/ 0 1 256"/>
                <a:gd name="T33" fmla="*/ 0 1 256"/>
                <a:gd name="T34" fmla="*/ 0 1 256"/>
                <a:gd name="T35" fmla="*/ 0 1 256"/>
                <a:gd name="T36" fmla="*/ 0 1 256"/>
                <a:gd name="T37" fmla="*/ 0 1 256"/>
                <a:gd name="T38" fmla="*/ 0 1 256"/>
                <a:gd name="T39" fmla="*/ 0 1 256"/>
                <a:gd name="T40" fmla="*/ 0 1 256"/>
                <a:gd name="T41" fmla="*/ 0 1 256"/>
                <a:gd name="T42" fmla="*/ 0 1 256"/>
                <a:gd name="T43" fmla="*/ 0 1 256"/>
                <a:gd name="T44" fmla="*/ 0 1 256"/>
                <a:gd name="T45" fmla="*/ 0 1 256"/>
                <a:gd name="T46" fmla="*/ 0 1 256"/>
                <a:gd name="T47" fmla="*/ 0 1 256"/>
                <a:gd name="T48" fmla="*/ 0 w 232"/>
                <a:gd name="T49" fmla="*/ 0 h 44"/>
                <a:gd name="T50" fmla="*/ 0 w 232"/>
                <a:gd name="T51" fmla="*/ 0 h 4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32" h="44">
                  <a:moveTo>
                    <a:pt x="0" y="0"/>
                  </a:moveTo>
                  <a:lnTo>
                    <a:pt x="124" y="8"/>
                  </a:lnTo>
                  <a:lnTo>
                    <a:pt x="190" y="23"/>
                  </a:lnTo>
                  <a:lnTo>
                    <a:pt x="211" y="29"/>
                  </a:lnTo>
                  <a:lnTo>
                    <a:pt x="226" y="37"/>
                  </a:lnTo>
                  <a:lnTo>
                    <a:pt x="232" y="44"/>
                  </a:lnTo>
                  <a:lnTo>
                    <a:pt x="218" y="44"/>
                  </a:lnTo>
                  <a:lnTo>
                    <a:pt x="182" y="29"/>
                  </a:lnTo>
                  <a:lnTo>
                    <a:pt x="138" y="23"/>
                  </a:lnTo>
                  <a:lnTo>
                    <a:pt x="138" y="29"/>
                  </a:lnTo>
                  <a:lnTo>
                    <a:pt x="153" y="44"/>
                  </a:lnTo>
                  <a:lnTo>
                    <a:pt x="138" y="44"/>
                  </a:lnTo>
                  <a:lnTo>
                    <a:pt x="124" y="37"/>
                  </a:lnTo>
                  <a:lnTo>
                    <a:pt x="109" y="29"/>
                  </a:lnTo>
                  <a:lnTo>
                    <a:pt x="7" y="0"/>
                  </a:lnTo>
                  <a:lnTo>
                    <a:pt x="0" y="0"/>
                  </a:lnTo>
                  <a:close/>
                </a:path>
              </a:pathLst>
            </a:custGeom>
            <a:grp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35" name="フリーフォーム 34"/>
            <p:cNvSpPr>
              <a:spLocks/>
            </p:cNvSpPr>
            <p:nvPr/>
          </p:nvSpPr>
          <p:spPr bwMode="auto">
            <a:xfrm>
              <a:off x="6786578" y="5357826"/>
              <a:ext cx="232643" cy="71242"/>
            </a:xfrm>
            <a:custGeom>
              <a:avLst/>
              <a:gdLst>
                <a:gd name="T0" fmla="*/ 0 w 94"/>
                <a:gd name="T1" fmla="*/ 0 h 29"/>
                <a:gd name="T2" fmla="*/ 82550 w 94"/>
                <a:gd name="T3" fmla="*/ 12700 h 29"/>
                <a:gd name="T4" fmla="*/ 149225 w 94"/>
                <a:gd name="T5" fmla="*/ 33338 h 29"/>
                <a:gd name="T6" fmla="*/ 149225 w 94"/>
                <a:gd name="T7" fmla="*/ 46038 h 29"/>
                <a:gd name="T8" fmla="*/ 127000 w 94"/>
                <a:gd name="T9" fmla="*/ 46038 h 29"/>
                <a:gd name="T10" fmla="*/ 69850 w 94"/>
                <a:gd name="T11" fmla="*/ 25400 h 29"/>
                <a:gd name="T12" fmla="*/ 11113 w 94"/>
                <a:gd name="T13" fmla="*/ 0 h 29"/>
                <a:gd name="T14" fmla="*/ 0 w 94"/>
                <a:gd name="T15" fmla="*/ 0 h 29"/>
                <a:gd name="T16" fmla="*/ 0 1 256"/>
                <a:gd name="T17" fmla="*/ 0 1 256"/>
                <a:gd name="T18" fmla="*/ 0 1 256"/>
                <a:gd name="T19" fmla="*/ 0 1 256"/>
                <a:gd name="T20" fmla="*/ 0 1 256"/>
                <a:gd name="T21" fmla="*/ 0 1 256"/>
                <a:gd name="T22" fmla="*/ 0 1 256"/>
                <a:gd name="T23" fmla="*/ 0 1 256"/>
                <a:gd name="T24" fmla="*/ 0 w 94"/>
                <a:gd name="T25" fmla="*/ 0 h 29"/>
                <a:gd name="T26" fmla="*/ 0 w 94"/>
                <a:gd name="T27" fmla="*/ 0 h 2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4" h="29">
                  <a:moveTo>
                    <a:pt x="0" y="0"/>
                  </a:moveTo>
                  <a:lnTo>
                    <a:pt x="52" y="8"/>
                  </a:lnTo>
                  <a:lnTo>
                    <a:pt x="94" y="21"/>
                  </a:lnTo>
                  <a:lnTo>
                    <a:pt x="94" y="29"/>
                  </a:lnTo>
                  <a:lnTo>
                    <a:pt x="80" y="29"/>
                  </a:lnTo>
                  <a:lnTo>
                    <a:pt x="44" y="16"/>
                  </a:lnTo>
                  <a:lnTo>
                    <a:pt x="7" y="0"/>
                  </a:lnTo>
                  <a:lnTo>
                    <a:pt x="0" y="0"/>
                  </a:lnTo>
                  <a:close/>
                </a:path>
              </a:pathLst>
            </a:custGeom>
            <a:grp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gr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ctr" rtl="0" eaLnBrk="1" latinLnBrk="0" hangingPunct="1">
        <a:spcBef>
          <a:spcPct val="0"/>
        </a:spcBef>
        <a:buNone/>
        <a:defRPr kumimoji="1" sz="4400" baseline="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latin typeface="+mj-lt"/>
          <a:ea typeface="+mj-ea"/>
          <a:cs typeface="+mj-cs"/>
        </a:defRPr>
      </a:lvl1pPr>
    </p:titleStyle>
    <p:bodyStyle>
      <a:lvl1pPr marL="342900" indent="-342900" algn="l" rtl="0" eaLnBrk="1" latinLnBrk="0" hangingPunct="1">
        <a:spcBef>
          <a:spcPct val="20000"/>
        </a:spcBef>
        <a:buClr>
          <a:srgbClr val="C00000"/>
        </a:buClr>
        <a:buSzPct val="80000"/>
        <a:buFont typeface="Wingdings"/>
        <a:buChar char="l"/>
        <a:defRPr kumimoji="1" sz="3200" baseline="0">
          <a:solidFill>
            <a:schemeClr val="tx2"/>
          </a:solidFill>
          <a:latin typeface="+mn-lt"/>
          <a:ea typeface="+mn-ea"/>
          <a:cs typeface="+mn-cs"/>
        </a:defRPr>
      </a:lvl1pPr>
      <a:lvl2pPr marL="742950" indent="-285750" algn="l" rtl="0" eaLnBrk="1" latinLnBrk="0" hangingPunct="1">
        <a:spcBef>
          <a:spcPct val="20000"/>
        </a:spcBef>
        <a:buClr>
          <a:srgbClr val="C00000"/>
        </a:buClr>
        <a:buSzPct val="65000"/>
        <a:buFont typeface="Wingdings"/>
        <a:buChar char="l"/>
        <a:defRPr kumimoji="1" sz="2800" baseline="0">
          <a:solidFill>
            <a:schemeClr val="tx2"/>
          </a:solidFill>
          <a:latin typeface="+mn-lt"/>
          <a:ea typeface="+mn-ea"/>
          <a:cs typeface="+mn-cs"/>
        </a:defRPr>
      </a:lvl2pPr>
      <a:lvl3pPr marL="1143000" indent="-228600" algn="l" rtl="0" eaLnBrk="1" latinLnBrk="0" hangingPunct="1">
        <a:spcBef>
          <a:spcPct val="20000"/>
        </a:spcBef>
        <a:buClr>
          <a:srgbClr val="C00000"/>
        </a:buClr>
        <a:buSzPct val="60000"/>
        <a:buFont typeface="Wingdings"/>
        <a:buChar char="l"/>
        <a:defRPr kumimoji="1" sz="2400" baseline="0">
          <a:solidFill>
            <a:schemeClr val="tx2"/>
          </a:solidFill>
          <a:latin typeface="+mn-lt"/>
          <a:ea typeface="+mn-ea"/>
          <a:cs typeface="+mn-cs"/>
        </a:defRPr>
      </a:lvl3pPr>
      <a:lvl4pPr marL="1600200" indent="-228600" algn="l" rtl="0" eaLnBrk="1" latinLnBrk="0" hangingPunct="1">
        <a:spcBef>
          <a:spcPct val="20000"/>
        </a:spcBef>
        <a:buClr>
          <a:schemeClr val="accent1"/>
        </a:buClr>
        <a:buSzPct val="60000"/>
        <a:buFont typeface="Wingdings"/>
        <a:buChar char="l"/>
        <a:defRPr kumimoji="1" sz="2000" baseline="0">
          <a:solidFill>
            <a:schemeClr val="tx2"/>
          </a:solidFill>
          <a:latin typeface="+mn-lt"/>
          <a:ea typeface="+mn-ea"/>
          <a:cs typeface="+mn-cs"/>
        </a:defRPr>
      </a:lvl4pPr>
      <a:lvl5pPr marL="2057400" indent="-228600" algn="l" rtl="0" eaLnBrk="1" latinLnBrk="0" hangingPunct="1">
        <a:spcBef>
          <a:spcPct val="20000"/>
        </a:spcBef>
        <a:buClr>
          <a:schemeClr val="accent1"/>
        </a:buClr>
        <a:buSzPct val="55000"/>
        <a:buFont typeface="Wingdings"/>
        <a:buChar char="l"/>
        <a:defRPr kumimoji="1" sz="2000" baseline="0">
          <a:solidFill>
            <a:schemeClr val="tx2"/>
          </a:solidFill>
          <a:latin typeface="+mn-lt"/>
          <a:ea typeface="+mn-ea"/>
          <a:cs typeface="+mn-cs"/>
        </a:defRPr>
      </a:lvl5pPr>
      <a:lvl6pPr marL="2514600" indent="-228600" algn="l" rtl="0" eaLnBrk="1" latinLnBrk="0" hangingPunct="1">
        <a:spcBef>
          <a:spcPct val="20000"/>
        </a:spcBef>
        <a:buClr>
          <a:schemeClr val="accent1"/>
        </a:buClr>
        <a:buSzPct val="50000"/>
        <a:buFont typeface="Wingdings"/>
        <a:buChar char="l"/>
        <a:defRPr kumimoji="1" sz="1900">
          <a:solidFill>
            <a:schemeClr val="accent1">
              <a:shade val="50000"/>
            </a:schemeClr>
          </a:solidFill>
          <a:latin typeface="+mn-lt"/>
          <a:ea typeface="+mn-ea"/>
          <a:cs typeface="+mn-cs"/>
        </a:defRPr>
      </a:lvl6pPr>
      <a:lvl7pPr marL="29718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7pPr>
      <a:lvl8pPr marL="34290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8pPr>
      <a:lvl9pPr marL="38862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9pPr>
    </p:bodyStyle>
    <p:otherStyle>
      <a:lvl1pPr marL="0" algn="l" rtl="0" eaLnBrk="1" latinLnBrk="0" hangingPunct="1">
        <a:defRPr kumimoji="1">
          <a:solidFill>
            <a:schemeClr val="tx1"/>
          </a:solidFill>
          <a:latin typeface="+mn-lt"/>
          <a:ea typeface="+mn-ea"/>
          <a:cs typeface="+mn-cs"/>
        </a:defRPr>
      </a:lvl1pPr>
      <a:lvl2pPr marL="457200" algn="l" rtl="0" eaLnBrk="1" latinLnBrk="0" hangingPunct="1">
        <a:defRPr kumimoji="1">
          <a:solidFill>
            <a:schemeClr val="tx1"/>
          </a:solidFill>
          <a:latin typeface="+mn-lt"/>
          <a:ea typeface="+mn-ea"/>
          <a:cs typeface="+mn-cs"/>
        </a:defRPr>
      </a:lvl2pPr>
      <a:lvl3pPr marL="914400" algn="l" rtl="0" eaLnBrk="1" latinLnBrk="0" hangingPunct="1">
        <a:defRPr kumimoji="1">
          <a:solidFill>
            <a:schemeClr val="tx1"/>
          </a:solidFill>
          <a:latin typeface="+mn-lt"/>
          <a:ea typeface="+mn-ea"/>
          <a:cs typeface="+mn-cs"/>
        </a:defRPr>
      </a:lvl3pPr>
      <a:lvl4pPr marL="1371600" algn="l" rtl="0" eaLnBrk="1" latinLnBrk="0" hangingPunct="1">
        <a:defRPr kumimoji="1">
          <a:solidFill>
            <a:schemeClr val="tx1"/>
          </a:solidFill>
          <a:latin typeface="+mn-lt"/>
          <a:ea typeface="+mn-ea"/>
          <a:cs typeface="+mn-cs"/>
        </a:defRPr>
      </a:lvl4pPr>
      <a:lvl5pPr marL="1828800" algn="l" rtl="0" eaLnBrk="1" latinLnBrk="0" hangingPunct="1">
        <a:defRPr kumimoji="1">
          <a:solidFill>
            <a:schemeClr val="tx1"/>
          </a:solidFill>
          <a:latin typeface="+mn-lt"/>
          <a:ea typeface="+mn-ea"/>
          <a:cs typeface="+mn-cs"/>
        </a:defRPr>
      </a:lvl5pPr>
      <a:lvl6pPr marL="2286000" algn="l" rtl="0" eaLnBrk="1" latinLnBrk="0" hangingPunct="1">
        <a:defRPr kumimoji="1">
          <a:solidFill>
            <a:schemeClr val="tx1"/>
          </a:solidFill>
          <a:latin typeface="+mn-lt"/>
          <a:ea typeface="+mn-ea"/>
          <a:cs typeface="+mn-cs"/>
        </a:defRPr>
      </a:lvl6pPr>
      <a:lvl7pPr marL="2743200" algn="l" rtl="0" eaLnBrk="1" latinLnBrk="0" hangingPunct="1">
        <a:defRPr kumimoji="1">
          <a:solidFill>
            <a:schemeClr val="tx1"/>
          </a:solidFill>
          <a:latin typeface="+mn-lt"/>
          <a:ea typeface="+mn-ea"/>
          <a:cs typeface="+mn-cs"/>
        </a:defRPr>
      </a:lvl7pPr>
      <a:lvl8pPr marL="3200400" algn="l" rtl="0" eaLnBrk="1" latinLnBrk="0" hangingPunct="1">
        <a:defRPr kumimoji="1">
          <a:solidFill>
            <a:schemeClr val="tx1"/>
          </a:solidFill>
          <a:latin typeface="+mn-lt"/>
          <a:ea typeface="+mn-ea"/>
          <a:cs typeface="+mn-cs"/>
        </a:defRPr>
      </a:lvl8pPr>
      <a:lvl9pPr marL="3657600" algn="l" rtl="0" eaLnBrk="1" latinLnBrk="0" hangingPunct="1">
        <a:defRPr kumimoji="1">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www.wa.commufa.jp/~tatsum/"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13.xml"/><Relationship Id="rId1" Type="http://schemas.openxmlformats.org/officeDocument/2006/relationships/themeOverride" Target="../theme/themeOverride12.xml"/><Relationship Id="rId4" Type="http://schemas.openxmlformats.org/officeDocument/2006/relationships/hyperlink" Target="http://www.tokuteicorpus.jp/dist/" TargetMode="External"/></Relationships>
</file>

<file path=ppt/slides/_rels/slide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13.xml"/><Relationship Id="rId1" Type="http://schemas.openxmlformats.org/officeDocument/2006/relationships/themeOverride" Target="../theme/themeOverride13.xml"/><Relationship Id="rId4" Type="http://schemas.openxmlformats.org/officeDocument/2006/relationships/hyperlink" Target="http://www.wochikochi.jp/topstory/2011/04/packun.php" TargetMode="External"/></Relationships>
</file>

<file path=ppt/slides/_rels/slide2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13.xml"/><Relationship Id="rId1" Type="http://schemas.openxmlformats.org/officeDocument/2006/relationships/themeOverride" Target="../theme/themeOverride14.xml"/><Relationship Id="rId4" Type="http://schemas.openxmlformats.org/officeDocument/2006/relationships/hyperlink" Target="http://www.geocities.jp/tatsum2003/" TargetMode="External"/></Relationships>
</file>

<file path=ppt/slides/_rels/slide2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13.xml"/><Relationship Id="rId1" Type="http://schemas.openxmlformats.org/officeDocument/2006/relationships/themeOverride" Target="../theme/themeOverride15.xml"/><Relationship Id="rId4" Type="http://schemas.openxmlformats.org/officeDocument/2006/relationships/hyperlink" Target="http://www.kokken.go.jp/katsudo/seika/goityosa/index.html" TargetMode="Externa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5.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TM/BCCWJ%202009%20BK+OC/_CDRJ/f_O_all_C_coverage_text.xlsx" TargetMode="External"/><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67544" y="332657"/>
            <a:ext cx="8208912" cy="3240359"/>
          </a:xfrm>
        </p:spPr>
        <p:txBody>
          <a:bodyPr>
            <a:noAutofit/>
          </a:bodyPr>
          <a:lstStyle/>
          <a:p>
            <a:r>
              <a:rPr lang="en-US" altLang="ja-JP" sz="4800" b="1" dirty="0" smtClean="0">
                <a:solidFill>
                  <a:schemeClr val="accent1">
                    <a:lumMod val="50000"/>
                  </a:schemeClr>
                </a:solidFill>
              </a:rPr>
              <a:t>Is </a:t>
            </a:r>
            <a:r>
              <a:rPr lang="en-US" altLang="ja-JP" sz="4800" b="1" dirty="0">
                <a:solidFill>
                  <a:schemeClr val="accent1">
                    <a:lumMod val="50000"/>
                  </a:schemeClr>
                </a:solidFill>
              </a:rPr>
              <a:t>the vocabulary learning burden of Japanese really heavier than that of English</a:t>
            </a:r>
            <a:r>
              <a:rPr lang="en-US" altLang="ja-JP" sz="4800" b="1" dirty="0" smtClean="0">
                <a:solidFill>
                  <a:schemeClr val="accent1">
                    <a:lumMod val="50000"/>
                  </a:schemeClr>
                </a:solidFill>
              </a:rPr>
              <a:t>?</a:t>
            </a:r>
            <a:r>
              <a:rPr lang="en-US" altLang="ja-JP" sz="4000" b="1" dirty="0" smtClean="0">
                <a:solidFill>
                  <a:schemeClr val="accent1">
                    <a:lumMod val="50000"/>
                  </a:schemeClr>
                </a:solidFill>
              </a:rPr>
              <a:t/>
            </a:r>
            <a:br>
              <a:rPr lang="en-US" altLang="ja-JP" sz="4000" b="1" dirty="0" smtClean="0">
                <a:solidFill>
                  <a:schemeClr val="accent1">
                    <a:lumMod val="50000"/>
                  </a:schemeClr>
                </a:solidFill>
              </a:rPr>
            </a:br>
            <a:r>
              <a:rPr lang="ja-JP" altLang="en-US" sz="3200" dirty="0">
                <a:solidFill>
                  <a:schemeClr val="accent1">
                    <a:lumMod val="50000"/>
                  </a:schemeClr>
                </a:solidFill>
                <a:effectLst>
                  <a:glow rad="101600">
                    <a:schemeClr val="bg2">
                      <a:tint val="20000"/>
                      <a:alpha val="60000"/>
                    </a:schemeClr>
                  </a:glow>
                </a:effectLst>
              </a:rPr>
              <a:t>日本語の語彙学習負担</a:t>
            </a:r>
            <a:r>
              <a:rPr lang="ja-JP" altLang="en-US" sz="3200" dirty="0" smtClean="0">
                <a:solidFill>
                  <a:schemeClr val="accent1">
                    <a:lumMod val="50000"/>
                  </a:schemeClr>
                </a:solidFill>
                <a:effectLst>
                  <a:glow rad="101600">
                    <a:schemeClr val="bg2">
                      <a:tint val="20000"/>
                      <a:alpha val="60000"/>
                    </a:schemeClr>
                  </a:glow>
                </a:effectLst>
              </a:rPr>
              <a:t>は</a:t>
            </a:r>
            <a:r>
              <a:rPr lang="en-US" altLang="ja-JP" sz="3200" dirty="0" smtClean="0">
                <a:solidFill>
                  <a:schemeClr val="accent1">
                    <a:lumMod val="50000"/>
                  </a:schemeClr>
                </a:solidFill>
                <a:effectLst>
                  <a:glow rad="101600">
                    <a:schemeClr val="bg2">
                      <a:tint val="20000"/>
                      <a:alpha val="60000"/>
                    </a:schemeClr>
                  </a:glow>
                </a:effectLst>
              </a:rPr>
              <a:t/>
            </a:r>
            <a:br>
              <a:rPr lang="en-US" altLang="ja-JP" sz="3200" dirty="0" smtClean="0">
                <a:solidFill>
                  <a:schemeClr val="accent1">
                    <a:lumMod val="50000"/>
                  </a:schemeClr>
                </a:solidFill>
                <a:effectLst>
                  <a:glow rad="101600">
                    <a:schemeClr val="bg2">
                      <a:tint val="20000"/>
                      <a:alpha val="60000"/>
                    </a:schemeClr>
                  </a:glow>
                </a:effectLst>
              </a:rPr>
            </a:br>
            <a:r>
              <a:rPr lang="ja-JP" altLang="en-US" sz="3200" dirty="0" smtClean="0">
                <a:solidFill>
                  <a:schemeClr val="accent1">
                    <a:lumMod val="50000"/>
                  </a:schemeClr>
                </a:solidFill>
                <a:effectLst>
                  <a:glow rad="101600">
                    <a:schemeClr val="bg2">
                      <a:tint val="20000"/>
                      <a:alpha val="60000"/>
                    </a:schemeClr>
                  </a:glow>
                </a:effectLst>
              </a:rPr>
              <a:t>本当</a:t>
            </a:r>
            <a:r>
              <a:rPr lang="ja-JP" altLang="en-US" sz="3200" dirty="0">
                <a:solidFill>
                  <a:schemeClr val="accent1">
                    <a:lumMod val="50000"/>
                  </a:schemeClr>
                </a:solidFill>
                <a:effectLst>
                  <a:glow rad="101600">
                    <a:schemeClr val="bg2">
                      <a:tint val="20000"/>
                      <a:alpha val="60000"/>
                    </a:schemeClr>
                  </a:glow>
                </a:effectLst>
              </a:rPr>
              <a:t>に英語よりも大きい</a:t>
            </a:r>
            <a:r>
              <a:rPr lang="ja-JP" altLang="en-US" sz="3200" dirty="0" smtClean="0">
                <a:solidFill>
                  <a:schemeClr val="accent1">
                    <a:lumMod val="50000"/>
                  </a:schemeClr>
                </a:solidFill>
                <a:effectLst>
                  <a:glow rad="101600">
                    <a:schemeClr val="bg2">
                      <a:tint val="20000"/>
                      <a:alpha val="60000"/>
                    </a:schemeClr>
                  </a:glow>
                </a:effectLst>
              </a:rPr>
              <a:t>か？</a:t>
            </a:r>
            <a:endParaRPr kumimoji="1" lang="ja-JP" altLang="en-US" sz="3200" dirty="0">
              <a:solidFill>
                <a:schemeClr val="accent1">
                  <a:lumMod val="50000"/>
                </a:schemeClr>
              </a:solidFill>
              <a:effectLst>
                <a:glow rad="101600">
                  <a:schemeClr val="bg2">
                    <a:tint val="20000"/>
                    <a:alpha val="60000"/>
                  </a:schemeClr>
                </a:glow>
              </a:effectLst>
            </a:endParaRPr>
          </a:p>
        </p:txBody>
      </p:sp>
      <p:sp>
        <p:nvSpPr>
          <p:cNvPr id="3" name="サブタイトル 2"/>
          <p:cNvSpPr>
            <a:spLocks noGrp="1"/>
          </p:cNvSpPr>
          <p:nvPr>
            <p:ph type="subTitle" idx="1"/>
          </p:nvPr>
        </p:nvSpPr>
        <p:spPr>
          <a:xfrm>
            <a:off x="971600" y="3789040"/>
            <a:ext cx="7056784" cy="2808312"/>
          </a:xfrm>
        </p:spPr>
        <p:txBody>
          <a:bodyPr>
            <a:normAutofit lnSpcReduction="10000"/>
          </a:bodyPr>
          <a:lstStyle/>
          <a:p>
            <a:pPr algn="l"/>
            <a:r>
              <a:rPr kumimoji="1" lang="en-US" altLang="ja-JP" b="1" dirty="0" err="1" smtClean="0">
                <a:effectLst>
                  <a:outerShdw blurRad="38100" dist="38100" dir="2700000" algn="tl">
                    <a:srgbClr val="000000">
                      <a:alpha val="43137"/>
                    </a:srgbClr>
                  </a:outerShdw>
                </a:effectLst>
              </a:rPr>
              <a:t>Tatsuhiko</a:t>
            </a:r>
            <a:r>
              <a:rPr kumimoji="1" lang="en-US" altLang="ja-JP" b="1" dirty="0" smtClean="0">
                <a:effectLst>
                  <a:outerShdw blurRad="38100" dist="38100" dir="2700000" algn="tl">
                    <a:srgbClr val="000000">
                      <a:alpha val="43137"/>
                    </a:srgbClr>
                  </a:outerShdw>
                </a:effectLst>
              </a:rPr>
              <a:t> Matsushita</a:t>
            </a:r>
          </a:p>
          <a:p>
            <a:pPr algn="l"/>
            <a:r>
              <a:rPr lang="en-US" altLang="ja-JP" b="1" dirty="0" smtClean="0">
                <a:effectLst>
                  <a:outerShdw blurRad="38100" dist="38100" dir="2700000" algn="tl">
                    <a:srgbClr val="000000">
                      <a:alpha val="43137"/>
                    </a:srgbClr>
                  </a:outerShdw>
                </a:effectLst>
              </a:rPr>
              <a:t>PhD candidate, </a:t>
            </a:r>
          </a:p>
          <a:p>
            <a:pPr algn="l"/>
            <a:r>
              <a:rPr lang="en-US" altLang="ja-JP" b="1" dirty="0" smtClean="0">
                <a:effectLst>
                  <a:outerShdw blurRad="38100" dist="38100" dir="2700000" algn="tl">
                    <a:srgbClr val="000000">
                      <a:alpha val="43137"/>
                    </a:srgbClr>
                  </a:outerShdw>
                </a:effectLst>
              </a:rPr>
              <a:t>Victoria University of Wellington</a:t>
            </a:r>
          </a:p>
          <a:p>
            <a:pPr algn="l"/>
            <a:r>
              <a:rPr lang="en-US" altLang="ja-JP" sz="1100" dirty="0" smtClean="0"/>
              <a:t> </a:t>
            </a:r>
          </a:p>
          <a:p>
            <a:pPr algn="l"/>
            <a:r>
              <a:rPr lang="en-US" altLang="ja-JP" dirty="0"/>
              <a:t>17th Biennial Conference of the Japanese Studies Association of Australia (JSAA)</a:t>
            </a:r>
            <a:endParaRPr kumimoji="1" lang="ja-JP" altLang="en-US" dirty="0"/>
          </a:p>
        </p:txBody>
      </p:sp>
    </p:spTree>
    <p:extLst>
      <p:ext uri="{BB962C8B-B14F-4D97-AF65-F5344CB8AC3E}">
        <p14:creationId xmlns:p14="http://schemas.microsoft.com/office/powerpoint/2010/main" val="32095437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smtClean="0"/>
              <a:t>3. Method</a:t>
            </a:r>
            <a:r>
              <a:rPr lang="ja-JP" altLang="en-US" dirty="0" smtClean="0"/>
              <a:t>　方法 </a:t>
            </a:r>
            <a:r>
              <a:rPr lang="en-US" altLang="ja-JP" dirty="0" smtClean="0"/>
              <a:t>(2)</a:t>
            </a:r>
            <a:endParaRPr kumimoji="1" lang="ja-JP" altLang="en-US" dirty="0"/>
          </a:p>
        </p:txBody>
      </p:sp>
      <p:sp>
        <p:nvSpPr>
          <p:cNvPr id="3" name="コンテンツ プレースホルダー 2"/>
          <p:cNvSpPr>
            <a:spLocks noGrp="1"/>
          </p:cNvSpPr>
          <p:nvPr>
            <p:ph idx="1"/>
          </p:nvPr>
        </p:nvSpPr>
        <p:spPr>
          <a:xfrm>
            <a:off x="323528" y="1600200"/>
            <a:ext cx="8496944" cy="4876800"/>
          </a:xfrm>
        </p:spPr>
        <p:txBody>
          <a:bodyPr/>
          <a:lstStyle/>
          <a:p>
            <a:pPr marL="0" indent="0">
              <a:buNone/>
            </a:pPr>
            <a:r>
              <a:rPr lang="en-US" altLang="ja-JP" sz="2800" dirty="0" smtClean="0"/>
              <a:t>For RQ. 2, </a:t>
            </a:r>
          </a:p>
          <a:p>
            <a:pPr marL="0" indent="0">
              <a:buNone/>
            </a:pPr>
            <a:endParaRPr lang="en-US" altLang="ja-JP" sz="2800" dirty="0" smtClean="0"/>
          </a:p>
          <a:p>
            <a:r>
              <a:rPr lang="en-US" altLang="ja-JP" sz="2800" dirty="0" smtClean="0"/>
              <a:t>Identify </a:t>
            </a:r>
            <a:r>
              <a:rPr lang="en-US" altLang="ja-JP" sz="2800" dirty="0"/>
              <a:t>the relationship between </a:t>
            </a:r>
            <a:r>
              <a:rPr lang="en-US" altLang="ja-JP" sz="2800" dirty="0" smtClean="0"/>
              <a:t>Kanji frequency levels &amp; the former JLPT </a:t>
            </a:r>
            <a:r>
              <a:rPr lang="ja-JP" altLang="en-US" sz="2800" dirty="0" smtClean="0"/>
              <a:t>旧日本語能力検定試験 </a:t>
            </a:r>
            <a:r>
              <a:rPr lang="en-US" altLang="ja-JP" sz="2800" dirty="0" smtClean="0"/>
              <a:t>Kanji levels to check if the JLPT Kanji are ranked properly</a:t>
            </a:r>
          </a:p>
          <a:p>
            <a:r>
              <a:rPr lang="en-US" altLang="ja-JP" sz="2800" dirty="0" smtClean="0"/>
              <a:t>Identify the words which are not covered by the high frequency Kanji and check what Kanji are used in those words</a:t>
            </a:r>
          </a:p>
          <a:p>
            <a:pPr marL="0" indent="0">
              <a:buNone/>
            </a:pPr>
            <a:endParaRPr lang="en-US" altLang="ja-JP" dirty="0"/>
          </a:p>
          <a:p>
            <a:endParaRPr kumimoji="1" lang="ja-JP" altLang="en-US" dirty="0"/>
          </a:p>
        </p:txBody>
      </p:sp>
    </p:spTree>
    <p:extLst>
      <p:ext uri="{BB962C8B-B14F-4D97-AF65-F5344CB8AC3E}">
        <p14:creationId xmlns:p14="http://schemas.microsoft.com/office/powerpoint/2010/main" val="240845326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t>4. </a:t>
            </a:r>
            <a:r>
              <a:rPr lang="en-US" altLang="ja-JP" dirty="0" smtClean="0"/>
              <a:t>Results</a:t>
            </a:r>
            <a:r>
              <a:rPr lang="ja-JP" altLang="en-US" dirty="0" smtClean="0"/>
              <a:t>　結果 </a:t>
            </a:r>
            <a:r>
              <a:rPr lang="en-US" altLang="ja-JP" dirty="0" smtClean="0"/>
              <a:t>(1) - 1</a:t>
            </a:r>
            <a:endParaRPr kumimoji="1" lang="ja-JP" altLang="en-US" dirty="0"/>
          </a:p>
        </p:txBody>
      </p:sp>
      <p:sp>
        <p:nvSpPr>
          <p:cNvPr id="3" name="コンテンツ プレースホルダー 2"/>
          <p:cNvSpPr>
            <a:spLocks noGrp="1"/>
          </p:cNvSpPr>
          <p:nvPr>
            <p:ph idx="1"/>
          </p:nvPr>
        </p:nvSpPr>
        <p:spPr>
          <a:xfrm>
            <a:off x="457200" y="1484784"/>
            <a:ext cx="8363272" cy="5184576"/>
          </a:xfrm>
        </p:spPr>
        <p:txBody>
          <a:bodyPr>
            <a:normAutofit/>
          </a:bodyPr>
          <a:lstStyle/>
          <a:p>
            <a:pPr marL="0" indent="0">
              <a:buNone/>
            </a:pPr>
            <a:r>
              <a:rPr lang="en-AU" altLang="ja-JP" sz="2800" b="1" dirty="0" smtClean="0"/>
              <a:t>RQ. 1: How </a:t>
            </a:r>
            <a:r>
              <a:rPr lang="en-AU" altLang="ja-JP" sz="2800" b="1" dirty="0"/>
              <a:t>many ‘characters’ learners need to learn to attain a certain level of text coverage of ‘words</a:t>
            </a:r>
            <a:r>
              <a:rPr lang="en-AU" altLang="ja-JP" sz="2800" b="1" dirty="0" smtClean="0"/>
              <a:t>’?</a:t>
            </a:r>
          </a:p>
          <a:p>
            <a:endParaRPr lang="en-AU" altLang="ja-JP" sz="1200" dirty="0"/>
          </a:p>
          <a:p>
            <a:r>
              <a:rPr lang="en-AU" altLang="ja-JP" sz="2800" dirty="0" smtClean="0">
                <a:effectLst>
                  <a:outerShdw blurRad="38100" dist="38100" dir="2700000" algn="tl">
                    <a:srgbClr val="000000">
                      <a:alpha val="43137"/>
                    </a:srgbClr>
                  </a:outerShdw>
                </a:effectLst>
              </a:rPr>
              <a:t>64%</a:t>
            </a:r>
            <a:r>
              <a:rPr lang="en-AU" altLang="ja-JP" sz="2800" dirty="0" smtClean="0"/>
              <a:t> of the words (half of them are function words): </a:t>
            </a:r>
          </a:p>
          <a:p>
            <a:pPr marL="0" indent="0" algn="r">
              <a:buNone/>
            </a:pPr>
            <a:r>
              <a:rPr lang="en-AU" altLang="ja-JP" sz="2800" dirty="0" smtClean="0"/>
              <a:t>covered </a:t>
            </a:r>
            <a:r>
              <a:rPr lang="en-AU" altLang="ja-JP" sz="2800" dirty="0"/>
              <a:t>only by the phonographic characters </a:t>
            </a:r>
            <a:endParaRPr lang="en-AU" altLang="ja-JP" sz="2800" dirty="0" smtClean="0"/>
          </a:p>
          <a:p>
            <a:pPr marL="0" indent="0" algn="r">
              <a:buNone/>
            </a:pPr>
            <a:r>
              <a:rPr lang="en-AU" altLang="ja-JP" sz="2800" dirty="0" smtClean="0"/>
              <a:t>(</a:t>
            </a:r>
            <a:r>
              <a:rPr lang="en-AU" altLang="ja-JP" sz="2800" dirty="0" smtClean="0">
                <a:effectLst>
                  <a:outerShdw blurRad="38100" dist="38100" dir="2700000" algn="tl">
                    <a:srgbClr val="000000">
                      <a:alpha val="43137"/>
                    </a:srgbClr>
                  </a:outerShdw>
                </a:effectLst>
              </a:rPr>
              <a:t>Hiragana</a:t>
            </a:r>
            <a:r>
              <a:rPr lang="en-AU" altLang="ja-JP" sz="2800" dirty="0">
                <a:effectLst>
                  <a:outerShdw blurRad="38100" dist="38100" dir="2700000" algn="tl">
                    <a:srgbClr val="000000">
                      <a:alpha val="43137"/>
                    </a:srgbClr>
                  </a:outerShdw>
                </a:effectLst>
              </a:rPr>
              <a:t>, Katakana and </a:t>
            </a:r>
            <a:r>
              <a:rPr lang="en-AU" altLang="ja-JP" sz="2800" dirty="0" smtClean="0">
                <a:effectLst>
                  <a:outerShdw blurRad="38100" dist="38100" dir="2700000" algn="tl">
                    <a:srgbClr val="000000">
                      <a:alpha val="43137"/>
                    </a:srgbClr>
                  </a:outerShdw>
                </a:effectLst>
              </a:rPr>
              <a:t>alphabet</a:t>
            </a:r>
            <a:r>
              <a:rPr lang="en-AU" altLang="ja-JP" sz="2800" dirty="0" smtClean="0"/>
              <a:t>)</a:t>
            </a:r>
          </a:p>
          <a:p>
            <a:r>
              <a:rPr lang="en-AU" altLang="ja-JP" sz="2800" dirty="0" smtClean="0">
                <a:effectLst>
                  <a:outerShdw blurRad="38100" dist="38100" dir="2700000" algn="tl">
                    <a:srgbClr val="000000">
                      <a:alpha val="43137"/>
                    </a:srgbClr>
                  </a:outerShdw>
                </a:effectLst>
              </a:rPr>
              <a:t>82%</a:t>
            </a:r>
            <a:r>
              <a:rPr lang="en-AU" altLang="ja-JP" sz="2800" dirty="0" smtClean="0"/>
              <a:t> :</a:t>
            </a:r>
            <a:r>
              <a:rPr lang="en-AU" altLang="ja-JP" sz="2800" dirty="0"/>
              <a:t> </a:t>
            </a:r>
            <a:r>
              <a:rPr lang="en-AU" altLang="ja-JP" sz="2800" dirty="0" smtClean="0"/>
              <a:t>by </a:t>
            </a:r>
            <a:r>
              <a:rPr lang="en-AU" altLang="ja-JP" sz="2800" dirty="0"/>
              <a:t>phonographic </a:t>
            </a:r>
            <a:r>
              <a:rPr lang="en-AU" altLang="ja-JP" sz="2800" dirty="0" smtClean="0"/>
              <a:t>characters </a:t>
            </a:r>
            <a:r>
              <a:rPr lang="en-AU" altLang="ja-JP" sz="2800" dirty="0" smtClean="0">
                <a:effectLst>
                  <a:outerShdw blurRad="38100" dist="38100" dir="2700000" algn="tl">
                    <a:srgbClr val="000000">
                      <a:alpha val="43137"/>
                    </a:srgbClr>
                  </a:outerShdw>
                </a:effectLst>
              </a:rPr>
              <a:t>+ </a:t>
            </a:r>
            <a:r>
              <a:rPr lang="en-AU" altLang="ja-JP" sz="2800" dirty="0">
                <a:effectLst>
                  <a:outerShdw blurRad="38100" dist="38100" dir="2700000" algn="tl">
                    <a:srgbClr val="000000">
                      <a:alpha val="43137"/>
                    </a:srgbClr>
                  </a:outerShdw>
                </a:effectLst>
              </a:rPr>
              <a:t>top 300 </a:t>
            </a:r>
            <a:r>
              <a:rPr lang="en-AU" altLang="ja-JP" sz="2800" dirty="0" smtClean="0">
                <a:effectLst>
                  <a:outerShdw blurRad="38100" dist="38100" dir="2700000" algn="tl">
                    <a:srgbClr val="000000">
                      <a:alpha val="43137"/>
                    </a:srgbClr>
                  </a:outerShdw>
                </a:effectLst>
              </a:rPr>
              <a:t>Kanji</a:t>
            </a:r>
          </a:p>
          <a:p>
            <a:r>
              <a:rPr lang="en-AU" altLang="ja-JP" sz="2800" dirty="0"/>
              <a:t>L</a:t>
            </a:r>
            <a:r>
              <a:rPr lang="en-AU" altLang="ja-JP" sz="2800" dirty="0" smtClean="0"/>
              <a:t>earning 100 Kanji in top 1000 Kanji means </a:t>
            </a:r>
          </a:p>
          <a:p>
            <a:pPr marL="177800" indent="-177800">
              <a:buNone/>
            </a:pPr>
            <a:r>
              <a:rPr lang="en-AU" altLang="ja-JP" sz="2800" dirty="0"/>
              <a:t> </a:t>
            </a:r>
            <a:r>
              <a:rPr lang="en-AU" altLang="ja-JP" sz="2800" dirty="0" smtClean="0"/>
              <a:t> potential understanding of 6000 – 7000 types </a:t>
            </a:r>
            <a:r>
              <a:rPr lang="ja-JP" altLang="en-US" sz="2800" dirty="0" smtClean="0"/>
              <a:t>異なり語 </a:t>
            </a:r>
            <a:r>
              <a:rPr lang="en-AU" altLang="ja-JP" sz="2800" dirty="0" smtClean="0"/>
              <a:t>of orthographic forms (3000–4000 lexemes)</a:t>
            </a:r>
            <a:endParaRPr kumimoji="1" lang="ja-JP" altLang="en-US" sz="2800" dirty="0"/>
          </a:p>
        </p:txBody>
      </p:sp>
    </p:spTree>
    <p:extLst>
      <p:ext uri="{BB962C8B-B14F-4D97-AF65-F5344CB8AC3E}">
        <p14:creationId xmlns:p14="http://schemas.microsoft.com/office/powerpoint/2010/main" val="28332659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t>4. </a:t>
            </a:r>
            <a:r>
              <a:rPr lang="en-US" altLang="ja-JP" dirty="0" smtClean="0"/>
              <a:t>Results</a:t>
            </a:r>
            <a:r>
              <a:rPr lang="ja-JP" altLang="en-US" dirty="0" smtClean="0"/>
              <a:t>　結果 </a:t>
            </a:r>
            <a:r>
              <a:rPr lang="en-US" altLang="ja-JP" dirty="0" smtClean="0"/>
              <a:t>(1) - 2</a:t>
            </a:r>
            <a:endParaRPr kumimoji="1" lang="ja-JP" altLang="en-US" dirty="0"/>
          </a:p>
        </p:txBody>
      </p:sp>
      <p:sp>
        <p:nvSpPr>
          <p:cNvPr id="3" name="コンテンツ プレースホルダー 2"/>
          <p:cNvSpPr>
            <a:spLocks noGrp="1"/>
          </p:cNvSpPr>
          <p:nvPr>
            <p:ph idx="1"/>
          </p:nvPr>
        </p:nvSpPr>
        <p:spPr>
          <a:xfrm>
            <a:off x="457200" y="1484784"/>
            <a:ext cx="8229600" cy="4992216"/>
          </a:xfrm>
        </p:spPr>
        <p:txBody>
          <a:bodyPr>
            <a:normAutofit/>
          </a:bodyPr>
          <a:lstStyle/>
          <a:p>
            <a:r>
              <a:rPr lang="en-AU" altLang="ja-JP" sz="2800" dirty="0" smtClean="0">
                <a:effectLst>
                  <a:outerShdw blurRad="38100" dist="38100" dir="2700000" algn="tl">
                    <a:srgbClr val="000000">
                      <a:alpha val="43137"/>
                    </a:srgbClr>
                  </a:outerShdw>
                </a:effectLst>
              </a:rPr>
              <a:t>95 - 96%</a:t>
            </a:r>
            <a:r>
              <a:rPr lang="en-AU" altLang="ja-JP" sz="2800" dirty="0" smtClean="0"/>
              <a:t>: by phonographic </a:t>
            </a:r>
            <a:r>
              <a:rPr lang="en-AU" altLang="ja-JP" sz="2800" dirty="0"/>
              <a:t>characters </a:t>
            </a:r>
            <a:r>
              <a:rPr lang="ja-JP" altLang="en-US" sz="2800" dirty="0" smtClean="0"/>
              <a:t>表音文字</a:t>
            </a:r>
            <a:endParaRPr lang="en-AU" altLang="ja-JP" sz="2800" dirty="0" smtClean="0"/>
          </a:p>
          <a:p>
            <a:pPr marL="0" indent="0" algn="r">
              <a:buNone/>
            </a:pPr>
            <a:r>
              <a:rPr lang="en-AU" altLang="ja-JP" sz="2800" dirty="0" smtClean="0"/>
              <a:t>&amp; </a:t>
            </a:r>
            <a:r>
              <a:rPr lang="en-AU" altLang="ja-JP" sz="2800" dirty="0" smtClean="0">
                <a:effectLst>
                  <a:outerShdw blurRad="38100" dist="38100" dir="2700000" algn="tl">
                    <a:srgbClr val="000000">
                      <a:alpha val="43137"/>
                    </a:srgbClr>
                  </a:outerShdw>
                </a:effectLst>
              </a:rPr>
              <a:t>top 1000 – 1100 Kanji</a:t>
            </a:r>
          </a:p>
          <a:p>
            <a:pPr marL="0" indent="0">
              <a:buNone/>
            </a:pPr>
            <a:r>
              <a:rPr lang="en-AU" altLang="ja-JP" sz="2800" dirty="0"/>
              <a:t> </a:t>
            </a:r>
            <a:r>
              <a:rPr lang="en-AU" altLang="ja-JP" sz="2800" dirty="0" smtClean="0"/>
              <a:t> </a:t>
            </a:r>
            <a:r>
              <a:rPr lang="en-AU" altLang="ja-JP" sz="2800" dirty="0" smtClean="0">
                <a:sym typeface="Wingdings" pitchFamily="2" charset="2"/>
              </a:rPr>
              <a:t> </a:t>
            </a:r>
            <a:r>
              <a:rPr lang="en-AU" altLang="ja-JP" sz="2800" u="sng" dirty="0" smtClean="0">
                <a:sym typeface="Wingdings" pitchFamily="2" charset="2"/>
              </a:rPr>
              <a:t>threshold level for reading comprehension</a:t>
            </a:r>
            <a:r>
              <a:rPr lang="en-AU" altLang="ja-JP" sz="2800" dirty="0" smtClean="0">
                <a:sym typeface="Wingdings" pitchFamily="2" charset="2"/>
              </a:rPr>
              <a:t>?</a:t>
            </a:r>
          </a:p>
          <a:p>
            <a:pPr marL="0" indent="0" algn="r">
              <a:buNone/>
            </a:pPr>
            <a:r>
              <a:rPr lang="en-AU" altLang="ja-JP" sz="2800" dirty="0" smtClean="0">
                <a:sym typeface="Wingdings" pitchFamily="2" charset="2"/>
              </a:rPr>
              <a:t>(Hu &amp; Nation, 2000; Komori et al., 2004)</a:t>
            </a:r>
            <a:endParaRPr lang="en-AU" altLang="ja-JP" sz="2800" dirty="0" smtClean="0"/>
          </a:p>
          <a:p>
            <a:r>
              <a:rPr lang="en-AU" altLang="ja-JP" sz="2800" dirty="0" smtClean="0">
                <a:effectLst>
                  <a:outerShdw blurRad="38100" dist="38100" dir="2700000" algn="tl">
                    <a:srgbClr val="000000">
                      <a:alpha val="43137"/>
                    </a:srgbClr>
                  </a:outerShdw>
                </a:effectLst>
              </a:rPr>
              <a:t>98%</a:t>
            </a:r>
            <a:r>
              <a:rPr lang="en-AU" altLang="ja-JP" sz="2800" dirty="0" smtClean="0"/>
              <a:t>: by phonographic </a:t>
            </a:r>
            <a:r>
              <a:rPr lang="en-AU" altLang="ja-JP" sz="2800" dirty="0"/>
              <a:t>characters &amp;</a:t>
            </a:r>
            <a:r>
              <a:rPr lang="en-AU" altLang="ja-JP" sz="2800" dirty="0" smtClean="0"/>
              <a:t> </a:t>
            </a:r>
            <a:r>
              <a:rPr lang="en-AU" altLang="ja-JP" sz="2800" dirty="0" smtClean="0">
                <a:effectLst>
                  <a:outerShdw blurRad="38100" dist="38100" dir="2700000" algn="tl">
                    <a:srgbClr val="000000">
                      <a:alpha val="43137"/>
                    </a:srgbClr>
                  </a:outerShdw>
                </a:effectLst>
              </a:rPr>
              <a:t>top 1500 kanji</a:t>
            </a:r>
            <a:endParaRPr lang="en-AU" altLang="ja-JP" sz="2800" dirty="0">
              <a:effectLst>
                <a:outerShdw blurRad="38100" dist="38100" dir="2700000" algn="tl">
                  <a:srgbClr val="000000">
                    <a:alpha val="43137"/>
                  </a:srgbClr>
                </a:outerShdw>
              </a:effectLst>
            </a:endParaRPr>
          </a:p>
          <a:p>
            <a:pPr marL="0" indent="0">
              <a:buNone/>
            </a:pPr>
            <a:endParaRPr lang="en-AU" altLang="ja-JP" dirty="0" smtClean="0"/>
          </a:p>
          <a:p>
            <a:endParaRPr kumimoji="1" lang="ja-JP" altLang="en-US" dirty="0"/>
          </a:p>
        </p:txBody>
      </p:sp>
    </p:spTree>
    <p:extLst>
      <p:ext uri="{BB962C8B-B14F-4D97-AF65-F5344CB8AC3E}">
        <p14:creationId xmlns:p14="http://schemas.microsoft.com/office/powerpoint/2010/main" val="30475716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04665"/>
            <a:ext cx="8229600" cy="504056"/>
          </a:xfrm>
        </p:spPr>
        <p:txBody>
          <a:bodyPr>
            <a:normAutofit fontScale="90000"/>
          </a:bodyPr>
          <a:lstStyle/>
          <a:p>
            <a:r>
              <a:rPr kumimoji="1" lang="en-US" altLang="ja-JP" sz="1800" dirty="0" smtClean="0"/>
              <a:t>4. </a:t>
            </a:r>
            <a:r>
              <a:rPr lang="en-US" altLang="ja-JP" sz="1800" dirty="0" smtClean="0"/>
              <a:t>Results</a:t>
            </a:r>
            <a:r>
              <a:rPr lang="ja-JP" altLang="en-US" sz="1800" dirty="0" smtClean="0"/>
              <a:t>　</a:t>
            </a:r>
            <a:r>
              <a:rPr lang="en-US" altLang="ja-JP" sz="1400" dirty="0" smtClean="0"/>
              <a:t>Number/Ratio </a:t>
            </a:r>
            <a:r>
              <a:rPr lang="en-US" altLang="ja-JP" sz="1400" dirty="0"/>
              <a:t>of Words (orthographic forms) and Text Coverage by Character Types (+Level of Kanji) in </a:t>
            </a:r>
            <a:r>
              <a:rPr lang="en-US" altLang="ja-JP" sz="1400" dirty="0" smtClean="0"/>
              <a:t>Japanese </a:t>
            </a:r>
            <a:br>
              <a:rPr lang="en-US" altLang="ja-JP" sz="1400" dirty="0" smtClean="0"/>
            </a:br>
            <a:r>
              <a:rPr lang="en-US" altLang="ja-JP" sz="1400" dirty="0"/>
              <a:t> </a:t>
            </a:r>
            <a:r>
              <a:rPr lang="en-US" altLang="ja-JP" sz="1400" dirty="0" smtClean="0"/>
              <a:t>     </a:t>
            </a:r>
            <a:r>
              <a:rPr lang="ja-JP" altLang="en-US" sz="1400" dirty="0" smtClean="0"/>
              <a:t>日本語</a:t>
            </a:r>
            <a:r>
              <a:rPr lang="ja-JP" altLang="en-US" sz="1400" dirty="0"/>
              <a:t>の文字タイプ（＋漢字レベル）別の語の数／割合とテキストカバー率</a:t>
            </a:r>
            <a:endParaRPr kumimoji="1" lang="ja-JP" altLang="en-US" sz="1400" dirty="0"/>
          </a:p>
        </p:txBody>
      </p:sp>
      <p:pic>
        <p:nvPicPr>
          <p:cNvPr id="102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368497" y="908720"/>
            <a:ext cx="8352928" cy="58326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459696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61580" y="404664"/>
            <a:ext cx="8892480" cy="663352"/>
          </a:xfrm>
        </p:spPr>
        <p:txBody>
          <a:bodyPr>
            <a:normAutofit fontScale="90000"/>
          </a:bodyPr>
          <a:lstStyle/>
          <a:p>
            <a:r>
              <a:rPr kumimoji="1" lang="en-US" altLang="ja-JP" sz="2000" dirty="0" smtClean="0"/>
              <a:t>4. </a:t>
            </a:r>
            <a:r>
              <a:rPr lang="en-US" altLang="ja-JP" sz="2000" dirty="0" smtClean="0"/>
              <a:t>Results </a:t>
            </a:r>
            <a:r>
              <a:rPr lang="ja-JP" altLang="en-US" sz="2000" dirty="0" smtClean="0"/>
              <a:t>結果 </a:t>
            </a:r>
            <a:r>
              <a:rPr lang="en-US" altLang="ja-JP" sz="2000" dirty="0" smtClean="0"/>
              <a:t> </a:t>
            </a:r>
            <a:r>
              <a:rPr lang="ja-JP" altLang="en-US" sz="2400" dirty="0" smtClean="0"/>
              <a:t>日本語の単語の</a:t>
            </a:r>
            <a:r>
              <a:rPr lang="ja-JP" altLang="en-US" sz="2400" dirty="0"/>
              <a:t>テキストカバー率</a:t>
            </a:r>
            <a:r>
              <a:rPr lang="ja-JP" altLang="en-US" sz="2400" dirty="0" smtClean="0"/>
              <a:t>（漢字レベル</a:t>
            </a:r>
            <a:r>
              <a:rPr lang="ja-JP" altLang="en-US" sz="2400" dirty="0"/>
              <a:t>別／累積）</a:t>
            </a:r>
            <a:endParaRPr kumimoji="1" lang="ja-JP" altLang="en-US" sz="2400"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690272" y="980728"/>
            <a:ext cx="7848872" cy="5764356"/>
          </a:xfrm>
          <a:prstGeom prst="rect">
            <a:avLst/>
          </a:prstGeom>
          <a:noFill/>
          <a:ln w="9525">
            <a:noFill/>
            <a:miter lim="800000"/>
            <a:headEnd/>
            <a:tailEnd/>
          </a:ln>
          <a:effectLst/>
        </p:spPr>
      </p:pic>
    </p:spTree>
    <p:extLst>
      <p:ext uri="{BB962C8B-B14F-4D97-AF65-F5344CB8AC3E}">
        <p14:creationId xmlns:p14="http://schemas.microsoft.com/office/powerpoint/2010/main" val="7710821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533400"/>
            <a:ext cx="8229600" cy="735360"/>
          </a:xfrm>
        </p:spPr>
        <p:txBody>
          <a:bodyPr>
            <a:normAutofit/>
          </a:bodyPr>
          <a:lstStyle/>
          <a:p>
            <a:pPr marL="514350" indent="-514350"/>
            <a:r>
              <a:rPr lang="en-US" altLang="ja-JP" dirty="0" smtClean="0"/>
              <a:t>4. Results  </a:t>
            </a:r>
            <a:r>
              <a:rPr lang="ja-JP" altLang="en-US" dirty="0" smtClean="0"/>
              <a:t>結果 </a:t>
            </a:r>
            <a:r>
              <a:rPr lang="en-US" altLang="ja-JP" dirty="0" smtClean="0"/>
              <a:t>(2) - 1</a:t>
            </a:r>
          </a:p>
        </p:txBody>
      </p:sp>
      <p:sp>
        <p:nvSpPr>
          <p:cNvPr id="3" name="コンテンツ プレースホルダー 2"/>
          <p:cNvSpPr>
            <a:spLocks noGrp="1"/>
          </p:cNvSpPr>
          <p:nvPr>
            <p:ph idx="1"/>
          </p:nvPr>
        </p:nvSpPr>
        <p:spPr>
          <a:xfrm>
            <a:off x="395536" y="1268760"/>
            <a:ext cx="8373616" cy="5208240"/>
          </a:xfrm>
        </p:spPr>
        <p:txBody>
          <a:bodyPr>
            <a:normAutofit/>
          </a:bodyPr>
          <a:lstStyle/>
          <a:p>
            <a:pPr marL="0" indent="0">
              <a:buNone/>
            </a:pPr>
            <a:r>
              <a:rPr lang="en-AU" altLang="ja-JP" sz="2800" dirty="0" smtClean="0"/>
              <a:t>RQ. 2: Do </a:t>
            </a:r>
            <a:r>
              <a:rPr lang="en-AU" altLang="ja-JP" sz="2800" dirty="0"/>
              <a:t>the characters which provide the text coverage in Q.1 cover all the high frequency words? </a:t>
            </a:r>
            <a:endParaRPr lang="en-AU" altLang="ja-JP" sz="2800" dirty="0" smtClean="0"/>
          </a:p>
          <a:p>
            <a:pPr marL="0" indent="0">
              <a:buNone/>
            </a:pPr>
            <a:r>
              <a:rPr lang="en-AU" altLang="ja-JP" sz="2800" dirty="0"/>
              <a:t>If no, what Kanji are further required to cover the words?</a:t>
            </a:r>
          </a:p>
          <a:p>
            <a:pPr marL="0" indent="0">
              <a:buNone/>
            </a:pPr>
            <a:r>
              <a:rPr lang="en-AU" altLang="ja-JP" sz="2800" dirty="0" smtClean="0"/>
              <a:t>(</a:t>
            </a:r>
            <a:r>
              <a:rPr lang="en-AU" altLang="ja-JP" sz="2800" dirty="0"/>
              <a:t>Is there any discrepancy between the word frequencies and character frequencies</a:t>
            </a:r>
            <a:r>
              <a:rPr lang="en-AU" altLang="ja-JP" sz="2800" dirty="0" smtClean="0"/>
              <a:t>?) </a:t>
            </a:r>
          </a:p>
          <a:p>
            <a:pPr marL="0" indent="0">
              <a:buNone/>
            </a:pPr>
            <a:endParaRPr lang="en-AU" altLang="ja-JP" sz="2800" dirty="0"/>
          </a:p>
          <a:p>
            <a:pPr marL="0" indent="0">
              <a:buNone/>
            </a:pPr>
            <a:r>
              <a:rPr lang="en-US" altLang="ja-JP" sz="2800" dirty="0" smtClean="0"/>
              <a:t>i.e. Can </a:t>
            </a:r>
            <a:r>
              <a:rPr lang="en-US" altLang="ja-JP" sz="2800" b="1" u="sng" dirty="0" smtClean="0"/>
              <a:t>low frequency Kanji </a:t>
            </a:r>
            <a:r>
              <a:rPr lang="en-US" altLang="ja-JP" sz="2800" dirty="0" smtClean="0"/>
              <a:t>be barrier against learning </a:t>
            </a:r>
            <a:r>
              <a:rPr lang="en-US" altLang="ja-JP" sz="2800" b="1" u="sng" dirty="0" smtClean="0"/>
              <a:t>high frequency words</a:t>
            </a:r>
            <a:r>
              <a:rPr lang="en-US" altLang="ja-JP" sz="2800" dirty="0" smtClean="0"/>
              <a:t>? </a:t>
            </a:r>
          </a:p>
        </p:txBody>
      </p:sp>
    </p:spTree>
    <p:extLst>
      <p:ext uri="{BB962C8B-B14F-4D97-AF65-F5344CB8AC3E}">
        <p14:creationId xmlns:p14="http://schemas.microsoft.com/office/powerpoint/2010/main" val="31884773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83568" y="692696"/>
            <a:ext cx="7560840" cy="1152128"/>
          </a:xfrm>
        </p:spPr>
        <p:txBody>
          <a:bodyPr>
            <a:normAutofit/>
          </a:bodyPr>
          <a:lstStyle/>
          <a:p>
            <a:r>
              <a:rPr lang="en-US" altLang="ja-JP" sz="3100" dirty="0" smtClean="0">
                <a:solidFill>
                  <a:schemeClr val="tx1"/>
                </a:solidFill>
              </a:rPr>
              <a:t>Number of Kanji at Different </a:t>
            </a:r>
            <a:r>
              <a:rPr lang="en-US" altLang="ja-JP" sz="3100" dirty="0">
                <a:solidFill>
                  <a:schemeClr val="tx1"/>
                </a:solidFill>
              </a:rPr>
              <a:t>F</a:t>
            </a:r>
            <a:r>
              <a:rPr lang="en-US" altLang="ja-JP" sz="3100" dirty="0" smtClean="0">
                <a:solidFill>
                  <a:schemeClr val="tx1"/>
                </a:solidFill>
              </a:rPr>
              <a:t>requency </a:t>
            </a:r>
            <a:r>
              <a:rPr lang="en-US" altLang="ja-JP" sz="3100" dirty="0">
                <a:solidFill>
                  <a:schemeClr val="tx1"/>
                </a:solidFill>
              </a:rPr>
              <a:t>L</a:t>
            </a:r>
            <a:r>
              <a:rPr lang="en-US" altLang="ja-JP" sz="3100" dirty="0" smtClean="0">
                <a:solidFill>
                  <a:schemeClr val="tx1"/>
                </a:solidFill>
              </a:rPr>
              <a:t>evels and the Former JLPT Levels</a:t>
            </a:r>
          </a:p>
        </p:txBody>
      </p:sp>
      <p:pic>
        <p:nvPicPr>
          <p:cNvPr id="3074" name="Picture 2"/>
          <p:cNvPicPr>
            <a:picLocks noGrp="1" noChangeAspect="1" noChangeArrowheads="1"/>
          </p:cNvPicPr>
          <p:nvPr>
            <p:ph idx="1"/>
          </p:nvPr>
        </p:nvPicPr>
        <p:blipFill>
          <a:blip r:embed="rId2" cstate="print"/>
          <a:srcRect/>
          <a:stretch>
            <a:fillRect/>
          </a:stretch>
        </p:blipFill>
        <p:spPr bwMode="auto">
          <a:xfrm>
            <a:off x="656767" y="2169702"/>
            <a:ext cx="7745971" cy="3384377"/>
          </a:xfrm>
          <a:prstGeom prst="rect">
            <a:avLst/>
          </a:prstGeom>
          <a:noFill/>
          <a:ln w="9525">
            <a:noFill/>
            <a:miter lim="800000"/>
            <a:headEnd/>
            <a:tailEnd/>
          </a:ln>
          <a:effectLst/>
        </p:spPr>
      </p:pic>
    </p:spTree>
    <p:extLst>
      <p:ext uri="{BB962C8B-B14F-4D97-AF65-F5344CB8AC3E}">
        <p14:creationId xmlns:p14="http://schemas.microsoft.com/office/powerpoint/2010/main" val="25788133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533400"/>
            <a:ext cx="8229600" cy="951384"/>
          </a:xfrm>
        </p:spPr>
        <p:txBody>
          <a:bodyPr>
            <a:normAutofit/>
          </a:bodyPr>
          <a:lstStyle/>
          <a:p>
            <a:pPr marL="514350" indent="-514350"/>
            <a:r>
              <a:rPr lang="en-US" altLang="ja-JP" dirty="0"/>
              <a:t>4. Results  </a:t>
            </a:r>
            <a:r>
              <a:rPr lang="ja-JP" altLang="en-US" dirty="0"/>
              <a:t>結果 </a:t>
            </a:r>
            <a:r>
              <a:rPr lang="en-US" altLang="ja-JP" dirty="0"/>
              <a:t>(2) - </a:t>
            </a:r>
            <a:r>
              <a:rPr lang="en-US" altLang="ja-JP" dirty="0" smtClean="0"/>
              <a:t>2</a:t>
            </a:r>
            <a:endParaRPr lang="en-US" altLang="ja-JP" sz="3100" dirty="0" smtClean="0">
              <a:solidFill>
                <a:schemeClr val="tx1"/>
              </a:solidFill>
            </a:endParaRPr>
          </a:p>
        </p:txBody>
      </p:sp>
      <p:sp>
        <p:nvSpPr>
          <p:cNvPr id="3" name="コンテンツ プレースホルダー 2"/>
          <p:cNvSpPr>
            <a:spLocks noGrp="1"/>
          </p:cNvSpPr>
          <p:nvPr>
            <p:ph idx="1"/>
          </p:nvPr>
        </p:nvSpPr>
        <p:spPr/>
        <p:txBody>
          <a:bodyPr>
            <a:normAutofit/>
          </a:bodyPr>
          <a:lstStyle/>
          <a:p>
            <a:r>
              <a:rPr lang="en-US" altLang="ja-JP" sz="2800" dirty="0"/>
              <a:t>A</a:t>
            </a:r>
            <a:r>
              <a:rPr lang="en-US" altLang="ja-JP" sz="2800" dirty="0" smtClean="0"/>
              <a:t> narrow gap between Kanji </a:t>
            </a:r>
            <a:r>
              <a:rPr lang="en-US" altLang="ja-JP" sz="2800" dirty="0"/>
              <a:t>f</a:t>
            </a:r>
            <a:r>
              <a:rPr lang="en-US" altLang="ja-JP" sz="2800" dirty="0" smtClean="0"/>
              <a:t>requency </a:t>
            </a:r>
            <a:r>
              <a:rPr lang="en-US" altLang="ja-JP" sz="2800" dirty="0"/>
              <a:t>l</a:t>
            </a:r>
            <a:r>
              <a:rPr lang="en-US" altLang="ja-JP" sz="2800" dirty="0" smtClean="0"/>
              <a:t>evel and the former JLPT Kanji Level</a:t>
            </a:r>
          </a:p>
          <a:p>
            <a:r>
              <a:rPr lang="en-US" altLang="ja-JP" sz="2800" dirty="0" smtClean="0"/>
              <a:t>Among the top 1000 Kanji, m</a:t>
            </a:r>
            <a:r>
              <a:rPr kumimoji="1" lang="en-US" altLang="ja-JP" sz="2800" dirty="0" smtClean="0"/>
              <a:t>ore than 800 Kanji are covered by the </a:t>
            </a:r>
            <a:r>
              <a:rPr lang="en-US" altLang="ja-JP" sz="2800" dirty="0"/>
              <a:t>K</a:t>
            </a:r>
            <a:r>
              <a:rPr kumimoji="1" lang="en-US" altLang="ja-JP" sz="2800" dirty="0" smtClean="0"/>
              <a:t>anji at the former JLPT level 4, 3 and  2</a:t>
            </a:r>
          </a:p>
          <a:p>
            <a:r>
              <a:rPr lang="en-US" altLang="ja-JP" sz="2800" dirty="0" smtClean="0"/>
              <a:t>More than 96% of the word tokens </a:t>
            </a:r>
            <a:r>
              <a:rPr lang="ja-JP" altLang="en-US" sz="2800" dirty="0" smtClean="0"/>
              <a:t>（延べ語数）</a:t>
            </a:r>
            <a:r>
              <a:rPr lang="en-US" altLang="ja-JP" sz="2800" dirty="0" smtClean="0"/>
              <a:t> in general texts will be covered by 1200 Kanji of: </a:t>
            </a:r>
          </a:p>
          <a:p>
            <a:pPr lvl="1"/>
            <a:r>
              <a:rPr lang="en-US" altLang="ja-JP" sz="2400" dirty="0" smtClean="0"/>
              <a:t>All Kanji at the former JLPT level 4, 3, and 2 (Total: 1000)</a:t>
            </a:r>
          </a:p>
          <a:p>
            <a:pPr lvl="1"/>
            <a:r>
              <a:rPr lang="en-US" altLang="ja-JP" sz="2400" dirty="0" smtClean="0"/>
              <a:t>+ Top 200 Kanji at the former JLPT level 1</a:t>
            </a:r>
            <a:endParaRPr kumimoji="1" lang="ja-JP" altLang="en-US" sz="2400" dirty="0"/>
          </a:p>
        </p:txBody>
      </p:sp>
    </p:spTree>
    <p:extLst>
      <p:ext uri="{BB962C8B-B14F-4D97-AF65-F5344CB8AC3E}">
        <p14:creationId xmlns:p14="http://schemas.microsoft.com/office/powerpoint/2010/main" val="418450532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533401"/>
            <a:ext cx="8229600" cy="807368"/>
          </a:xfrm>
        </p:spPr>
        <p:txBody>
          <a:bodyPr>
            <a:normAutofit/>
          </a:bodyPr>
          <a:lstStyle/>
          <a:p>
            <a:pPr marL="514350" indent="-514350"/>
            <a:r>
              <a:rPr lang="en-US" altLang="ja-JP" dirty="0"/>
              <a:t>4. Results  </a:t>
            </a:r>
            <a:r>
              <a:rPr lang="ja-JP" altLang="en-US" dirty="0"/>
              <a:t>結果 </a:t>
            </a:r>
            <a:r>
              <a:rPr lang="en-US" altLang="ja-JP" dirty="0"/>
              <a:t>(2) - </a:t>
            </a:r>
            <a:r>
              <a:rPr lang="en-US" altLang="ja-JP" dirty="0" smtClean="0"/>
              <a:t>3</a:t>
            </a:r>
            <a:endParaRPr lang="en-US" altLang="ja-JP" sz="3100" dirty="0" smtClean="0">
              <a:solidFill>
                <a:schemeClr val="tx1"/>
              </a:solidFill>
            </a:endParaRPr>
          </a:p>
        </p:txBody>
      </p:sp>
      <p:sp>
        <p:nvSpPr>
          <p:cNvPr id="3" name="コンテンツ プレースホルダー 2"/>
          <p:cNvSpPr>
            <a:spLocks noGrp="1"/>
          </p:cNvSpPr>
          <p:nvPr>
            <p:ph idx="1"/>
          </p:nvPr>
        </p:nvSpPr>
        <p:spPr>
          <a:xfrm>
            <a:off x="395536" y="1412776"/>
            <a:ext cx="8291264" cy="5184576"/>
          </a:xfrm>
        </p:spPr>
        <p:txBody>
          <a:bodyPr>
            <a:normAutofit lnSpcReduction="10000"/>
          </a:bodyPr>
          <a:lstStyle/>
          <a:p>
            <a:pPr marL="274320" lvl="1" indent="0">
              <a:buNone/>
            </a:pPr>
            <a:r>
              <a:rPr lang="en-US" altLang="ja-JP" sz="2400" dirty="0" smtClean="0"/>
              <a:t>Top 196 Kanji at the former JLPT level 1 and others </a:t>
            </a:r>
            <a:r>
              <a:rPr lang="ja-JP" altLang="en-US" sz="2400" dirty="0" smtClean="0"/>
              <a:t>級外</a:t>
            </a:r>
            <a:endParaRPr lang="en-US" altLang="ja-JP" sz="2400" dirty="0" smtClean="0"/>
          </a:p>
          <a:p>
            <a:pPr lvl="1"/>
            <a:r>
              <a:rPr lang="en-US" altLang="zh-TW" sz="2400" dirty="0"/>
              <a:t>Within the top 300: </a:t>
            </a:r>
            <a:r>
              <a:rPr lang="zh-TW" altLang="en-US" sz="2800" b="1" dirty="0" smtClean="0">
                <a:latin typeface="HGPKyokashotai" pitchFamily="18" charset="-128"/>
                <a:ea typeface="HGPKyokashotai" pitchFamily="18" charset="-128"/>
              </a:rPr>
              <a:t>保義公価基条応態郎</a:t>
            </a:r>
            <a:r>
              <a:rPr lang="ja-JP" altLang="en-US" sz="2800" b="1" dirty="0" smtClean="0">
                <a:latin typeface="HGPKyokashotai" pitchFamily="18" charset="-128"/>
                <a:ea typeface="HGPKyokashotai" pitchFamily="18" charset="-128"/>
              </a:rPr>
              <a:t> </a:t>
            </a:r>
            <a:r>
              <a:rPr lang="en-US" altLang="ja-JP" sz="2800" dirty="0" smtClean="0">
                <a:latin typeface="HG正楷書体-PRO" pitchFamily="66" charset="-128"/>
                <a:ea typeface="HG正楷書体-PRO" pitchFamily="66" charset="-128"/>
              </a:rPr>
              <a:t>&amp; </a:t>
            </a:r>
            <a:r>
              <a:rPr lang="zh-TW" altLang="en-US" sz="2800" b="1" dirty="0" smtClean="0">
                <a:latin typeface="HGPKyokashotai" pitchFamily="18" charset="-128"/>
                <a:ea typeface="HGPKyokashotai" pitchFamily="18" charset="-128"/>
              </a:rPr>
              <a:t>々</a:t>
            </a:r>
            <a:endParaRPr lang="en-US" altLang="zh-TW" sz="2800" b="1" dirty="0" smtClean="0">
              <a:latin typeface="HGPKyokashotai" pitchFamily="18" charset="-128"/>
              <a:ea typeface="HGPKyokashotai" pitchFamily="18" charset="-128"/>
            </a:endParaRPr>
          </a:p>
          <a:p>
            <a:pPr lvl="1"/>
            <a:r>
              <a:rPr lang="en-US" altLang="zh-TW" sz="2400" dirty="0"/>
              <a:t>Within the top 1000: </a:t>
            </a:r>
            <a:r>
              <a:rPr lang="zh-TW" altLang="en-US" sz="2800" b="1" dirty="0" smtClean="0">
                <a:latin typeface="HGPKyokashotai" pitchFamily="18" charset="-128"/>
                <a:ea typeface="HGPKyokashotai" pitchFamily="18" charset="-128"/>
              </a:rPr>
              <a:t>張</a:t>
            </a:r>
            <a:r>
              <a:rPr lang="zh-TW" altLang="en-US" sz="2800" b="1" dirty="0">
                <a:latin typeface="HGPKyokashotai" pitchFamily="18" charset="-128"/>
                <a:ea typeface="HGPKyokashotai" pitchFamily="18" charset="-128"/>
              </a:rPr>
              <a:t>士氏視素護離証企異評提姿井統振吉策影紀為宮江派僕従系衛皇展案松隊施我整及織環響修遺宗昭撃株節源養項興故裁沢端障志激弁益嫌佐司眼密載己債訳症標健納請授挙恵貴徳推描崎抗属盛監傷創徴街善援衆康模敵津拠継隠称尾聖鮮厳攻妙融丈筋帝秘敷驚射壊刑壁染功訴討幕扱脱範契弾診詳房避酸倉充典繰儀至削博瞬仮縁憲択就聴握詩秀柄浜滅</a:t>
            </a:r>
            <a:r>
              <a:rPr lang="zh-TW" altLang="en-US" sz="2800" b="1" dirty="0" smtClean="0">
                <a:latin typeface="HGPKyokashotai" pitchFamily="18" charset="-128"/>
                <a:ea typeface="HGPKyokashotai" pitchFamily="18" charset="-128"/>
              </a:rPr>
              <a:t>拡惑踏華闘微雄維隣如審誘賀郷霊釈黙魔携掲遣艦剣致 </a:t>
            </a:r>
            <a:r>
              <a:rPr lang="en-US" altLang="zh-TW" sz="2800" b="1" dirty="0" smtClean="0">
                <a:latin typeface="HGPKyokashotai" pitchFamily="18" charset="-128"/>
                <a:ea typeface="HGPKyokashotai" pitchFamily="18" charset="-128"/>
              </a:rPr>
              <a:t>&amp; </a:t>
            </a:r>
            <a:r>
              <a:rPr lang="zh-TW" altLang="en-US" sz="2800" b="1" dirty="0" smtClean="0">
                <a:latin typeface="HGPKyokashotai" pitchFamily="18" charset="-128"/>
                <a:ea typeface="HGPKyokashotai" pitchFamily="18" charset="-128"/>
              </a:rPr>
              <a:t>誰頃藤俺之</a:t>
            </a:r>
            <a:r>
              <a:rPr lang="zh-TW" altLang="en-US" sz="2800" b="1" dirty="0">
                <a:latin typeface="HGPKyokashotai" pitchFamily="18" charset="-128"/>
                <a:ea typeface="HGPKyokashotai" pitchFamily="18" charset="-128"/>
              </a:rPr>
              <a:t>岡伊阪</a:t>
            </a:r>
          </a:p>
          <a:p>
            <a:pPr lvl="1"/>
            <a:endParaRPr lang="en-US" altLang="ja-JP" sz="2400" dirty="0" smtClean="0"/>
          </a:p>
        </p:txBody>
      </p:sp>
    </p:spTree>
    <p:extLst>
      <p:ext uri="{BB962C8B-B14F-4D97-AF65-F5344CB8AC3E}">
        <p14:creationId xmlns:p14="http://schemas.microsoft.com/office/powerpoint/2010/main" val="11143437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533400"/>
            <a:ext cx="8229600" cy="951384"/>
          </a:xfrm>
        </p:spPr>
        <p:txBody>
          <a:bodyPr>
            <a:normAutofit/>
          </a:bodyPr>
          <a:lstStyle/>
          <a:p>
            <a:pPr marL="514350" indent="-514350"/>
            <a:r>
              <a:rPr lang="en-US" altLang="ja-JP" dirty="0"/>
              <a:t>4. Results  </a:t>
            </a:r>
            <a:r>
              <a:rPr lang="ja-JP" altLang="en-US" dirty="0"/>
              <a:t>結果 </a:t>
            </a:r>
            <a:r>
              <a:rPr lang="en-US" altLang="ja-JP" dirty="0"/>
              <a:t>(2) - </a:t>
            </a:r>
            <a:r>
              <a:rPr lang="en-US" altLang="ja-JP" dirty="0" smtClean="0"/>
              <a:t>4</a:t>
            </a:r>
            <a:endParaRPr lang="en-US" altLang="ja-JP" sz="3100" dirty="0" smtClean="0">
              <a:solidFill>
                <a:schemeClr val="tx1"/>
              </a:solidFill>
            </a:endParaRPr>
          </a:p>
        </p:txBody>
      </p:sp>
      <p:sp>
        <p:nvSpPr>
          <p:cNvPr id="3" name="コンテンツ プレースホルダー 2"/>
          <p:cNvSpPr>
            <a:spLocks noGrp="1"/>
          </p:cNvSpPr>
          <p:nvPr>
            <p:ph idx="1"/>
          </p:nvPr>
        </p:nvSpPr>
        <p:spPr>
          <a:xfrm>
            <a:off x="323528" y="1600200"/>
            <a:ext cx="8568952" cy="4876800"/>
          </a:xfrm>
        </p:spPr>
        <p:txBody>
          <a:bodyPr>
            <a:normAutofit/>
          </a:bodyPr>
          <a:lstStyle/>
          <a:p>
            <a:r>
              <a:rPr lang="en-US" altLang="ja-JP" sz="2800" dirty="0" smtClean="0"/>
              <a:t>95% text coverage requires</a:t>
            </a:r>
          </a:p>
          <a:p>
            <a:pPr lvl="1"/>
            <a:r>
              <a:rPr lang="en-US" altLang="ja-JP" dirty="0" smtClean="0"/>
              <a:t>Top 9600 lexemes / Top 20749 orthographic forms (types </a:t>
            </a:r>
            <a:r>
              <a:rPr lang="ja-JP" altLang="en-US" dirty="0" smtClean="0"/>
              <a:t>異なり語数</a:t>
            </a:r>
            <a:r>
              <a:rPr lang="en-US" altLang="ja-JP" dirty="0" smtClean="0"/>
              <a:t>)</a:t>
            </a:r>
          </a:p>
          <a:p>
            <a:pPr lvl="1"/>
            <a:r>
              <a:rPr lang="en-US" altLang="ja-JP" dirty="0" smtClean="0"/>
              <a:t>Top 1000 Kanji +Hiragana, Katakana + alphabet</a:t>
            </a:r>
          </a:p>
          <a:p>
            <a:r>
              <a:rPr lang="en-US" altLang="ja-JP" sz="2800" dirty="0" smtClean="0"/>
              <a:t>Within top 9600 lexemes, 1700 lexemes are estimated to require </a:t>
            </a:r>
            <a:r>
              <a:rPr lang="en-US" altLang="ja-JP" sz="2800" dirty="0" smtClean="0">
                <a:effectLst>
                  <a:outerShdw blurRad="38100" dist="38100" dir="2700000" algn="tl">
                    <a:srgbClr val="000000">
                      <a:alpha val="43137"/>
                    </a:srgbClr>
                  </a:outerShdw>
                </a:effectLst>
              </a:rPr>
              <a:t>Kanji beyond the top 1000</a:t>
            </a:r>
          </a:p>
          <a:p>
            <a:pPr marL="0" indent="0">
              <a:buNone/>
            </a:pPr>
            <a:r>
              <a:rPr lang="en-US" altLang="ja-JP" sz="2800" dirty="0" smtClean="0"/>
              <a:t>  e.g.</a:t>
            </a:r>
            <a:r>
              <a:rPr lang="ja-JP" altLang="en-US" sz="2800" dirty="0"/>
              <a:t> </a:t>
            </a:r>
            <a:r>
              <a:rPr lang="ja-JP" altLang="en-US" sz="2800" b="1" dirty="0" smtClean="0">
                <a:latin typeface="HGPKyokashotai" pitchFamily="18" charset="-128"/>
                <a:ea typeface="HGPKyokashotai" pitchFamily="18" charset="-128"/>
              </a:rPr>
              <a:t>比</a:t>
            </a:r>
            <a:r>
              <a:rPr lang="ja-JP" altLang="en-US" sz="2800" b="1" dirty="0" smtClean="0">
                <a:solidFill>
                  <a:srgbClr val="C00000"/>
                </a:solidFill>
                <a:latin typeface="HGPKyokashotai" pitchFamily="18" charset="-128"/>
                <a:ea typeface="HGPKyokashotai" pitchFamily="18" charset="-128"/>
              </a:rPr>
              <a:t>較</a:t>
            </a:r>
            <a:r>
              <a:rPr lang="ja-JP" altLang="en-US" sz="2800" b="1" dirty="0">
                <a:latin typeface="HGPKyokashotai" pitchFamily="18" charset="-128"/>
                <a:ea typeface="HGPKyokashotai" pitchFamily="18" charset="-128"/>
              </a:rPr>
              <a:t>、記</a:t>
            </a:r>
            <a:r>
              <a:rPr lang="ja-JP" altLang="en-US" sz="2800" b="1" dirty="0">
                <a:solidFill>
                  <a:srgbClr val="C00000"/>
                </a:solidFill>
                <a:latin typeface="HGPKyokashotai" pitchFamily="18" charset="-128"/>
                <a:ea typeface="HGPKyokashotai" pitchFamily="18" charset="-128"/>
              </a:rPr>
              <a:t>憶</a:t>
            </a:r>
            <a:r>
              <a:rPr lang="ja-JP" altLang="en-US" sz="2800" b="1" dirty="0" smtClean="0">
                <a:latin typeface="HGPKyokashotai" pitchFamily="18" charset="-128"/>
                <a:ea typeface="HGPKyokashotai" pitchFamily="18" charset="-128"/>
              </a:rPr>
              <a:t>、</a:t>
            </a:r>
            <a:r>
              <a:rPr lang="ja-JP" altLang="en-US" sz="2800" b="1" dirty="0" smtClean="0">
                <a:solidFill>
                  <a:srgbClr val="C00000"/>
                </a:solidFill>
                <a:latin typeface="HGPKyokashotai" pitchFamily="18" charset="-128"/>
                <a:ea typeface="HGPKyokashotai" pitchFamily="18" charset="-128"/>
              </a:rPr>
              <a:t>批</a:t>
            </a:r>
            <a:r>
              <a:rPr lang="ja-JP" altLang="en-US" sz="2800" b="1" dirty="0" smtClean="0">
                <a:latin typeface="HGPKyokashotai" pitchFamily="18" charset="-128"/>
                <a:ea typeface="HGPKyokashotai" pitchFamily="18" charset="-128"/>
              </a:rPr>
              <a:t>判</a:t>
            </a:r>
            <a:r>
              <a:rPr lang="ja-JP" altLang="en-US" sz="2800" b="1" dirty="0">
                <a:latin typeface="HGPKyokashotai" pitchFamily="18" charset="-128"/>
                <a:ea typeface="HGPKyokashotai" pitchFamily="18" charset="-128"/>
              </a:rPr>
              <a:t>、</a:t>
            </a:r>
            <a:r>
              <a:rPr lang="ja-JP" altLang="en-US" sz="2800" b="1" dirty="0">
                <a:solidFill>
                  <a:srgbClr val="C00000"/>
                </a:solidFill>
                <a:latin typeface="HGPKyokashotai" pitchFamily="18" charset="-128"/>
                <a:ea typeface="HGPKyokashotai" pitchFamily="18" charset="-128"/>
              </a:rPr>
              <a:t>距</a:t>
            </a:r>
            <a:r>
              <a:rPr lang="ja-JP" altLang="en-US" sz="2800" b="1" dirty="0">
                <a:latin typeface="HGPKyokashotai" pitchFamily="18" charset="-128"/>
                <a:ea typeface="HGPKyokashotai" pitchFamily="18" charset="-128"/>
              </a:rPr>
              <a:t>離</a:t>
            </a:r>
            <a:r>
              <a:rPr lang="ja-JP" altLang="en-US" sz="2800" b="1" dirty="0" smtClean="0">
                <a:latin typeface="HGPKyokashotai" pitchFamily="18" charset="-128"/>
                <a:ea typeface="HGPKyokashotai" pitchFamily="18" charset="-128"/>
              </a:rPr>
              <a:t>、指</a:t>
            </a:r>
            <a:r>
              <a:rPr lang="ja-JP" altLang="en-US" sz="2800" b="1" dirty="0" smtClean="0">
                <a:solidFill>
                  <a:srgbClr val="C00000"/>
                </a:solidFill>
                <a:latin typeface="HGPKyokashotai" pitchFamily="18" charset="-128"/>
                <a:ea typeface="HGPKyokashotai" pitchFamily="18" charset="-128"/>
              </a:rPr>
              <a:t>摘</a:t>
            </a:r>
            <a:r>
              <a:rPr lang="ja-JP" altLang="en-US" sz="2800" b="1" dirty="0" smtClean="0">
                <a:latin typeface="HGPKyokashotai" pitchFamily="18" charset="-128"/>
                <a:ea typeface="HGPKyokashotai" pitchFamily="18" charset="-128"/>
              </a:rPr>
              <a:t>、</a:t>
            </a:r>
            <a:r>
              <a:rPr lang="ja-JP" altLang="en-US" sz="2800" b="1" dirty="0" smtClean="0">
                <a:solidFill>
                  <a:srgbClr val="C00000"/>
                </a:solidFill>
                <a:latin typeface="HGPKyokashotai" pitchFamily="18" charset="-128"/>
                <a:ea typeface="HGPKyokashotai" pitchFamily="18" charset="-128"/>
              </a:rPr>
              <a:t>希</a:t>
            </a:r>
            <a:r>
              <a:rPr lang="ja-JP" altLang="en-US" sz="2800" b="1" dirty="0" smtClean="0">
                <a:latin typeface="HGPKyokashotai" pitchFamily="18" charset="-128"/>
                <a:ea typeface="HGPKyokashotai" pitchFamily="18" charset="-128"/>
              </a:rPr>
              <a:t>望、</a:t>
            </a:r>
            <a:r>
              <a:rPr lang="ja-JP" altLang="en-US" sz="2800" b="1" dirty="0">
                <a:latin typeface="HGPKyokashotai" pitchFamily="18" charset="-128"/>
                <a:ea typeface="HGPKyokashotai" pitchFamily="18" charset="-128"/>
              </a:rPr>
              <a:t>分</a:t>
            </a:r>
            <a:r>
              <a:rPr lang="ja-JP" altLang="en-US" sz="2800" b="1" dirty="0">
                <a:solidFill>
                  <a:srgbClr val="C00000"/>
                </a:solidFill>
                <a:latin typeface="HGPKyokashotai" pitchFamily="18" charset="-128"/>
                <a:ea typeface="HGPKyokashotai" pitchFamily="18" charset="-128"/>
              </a:rPr>
              <a:t>析</a:t>
            </a:r>
            <a:r>
              <a:rPr lang="ja-JP" altLang="en-US" sz="2800" b="1" dirty="0" smtClean="0">
                <a:latin typeface="HGPKyokashotai" pitchFamily="18" charset="-128"/>
                <a:ea typeface="HGPKyokashotai" pitchFamily="18" charset="-128"/>
              </a:rPr>
              <a:t>、</a:t>
            </a:r>
            <a:endParaRPr lang="en-US" altLang="ja-JP" sz="2800" b="1" dirty="0" smtClean="0">
              <a:latin typeface="HGPKyokashotai" pitchFamily="18" charset="-128"/>
              <a:ea typeface="HGPKyokashotai" pitchFamily="18" charset="-128"/>
            </a:endParaRPr>
          </a:p>
          <a:p>
            <a:pPr marL="0" indent="0">
              <a:buNone/>
            </a:pPr>
            <a:r>
              <a:rPr lang="ja-JP" altLang="en-US" sz="2800" b="1" dirty="0" smtClean="0">
                <a:solidFill>
                  <a:srgbClr val="C00000"/>
                </a:solidFill>
                <a:latin typeface="HGPKyokashotai" pitchFamily="18" charset="-128"/>
                <a:ea typeface="HGPKyokashotai" pitchFamily="18" charset="-128"/>
              </a:rPr>
              <a:t>       韓</a:t>
            </a:r>
            <a:r>
              <a:rPr lang="ja-JP" altLang="en-US" sz="2800" b="1" dirty="0" smtClean="0">
                <a:latin typeface="HGPKyokashotai" pitchFamily="18" charset="-128"/>
                <a:ea typeface="HGPKyokashotai" pitchFamily="18" charset="-128"/>
              </a:rPr>
              <a:t>国</a:t>
            </a:r>
            <a:r>
              <a:rPr lang="ja-JP" altLang="en-US" sz="2800" b="1" dirty="0">
                <a:latin typeface="HGPKyokashotai" pitchFamily="18" charset="-128"/>
                <a:ea typeface="HGPKyokashotai" pitchFamily="18" charset="-128"/>
              </a:rPr>
              <a:t>、基</a:t>
            </a:r>
            <a:r>
              <a:rPr lang="ja-JP" altLang="en-US" sz="2800" b="1" dirty="0">
                <a:solidFill>
                  <a:srgbClr val="C00000"/>
                </a:solidFill>
                <a:latin typeface="HGPKyokashotai" pitchFamily="18" charset="-128"/>
                <a:ea typeface="HGPKyokashotai" pitchFamily="18" charset="-128"/>
              </a:rPr>
              <a:t>礎</a:t>
            </a:r>
            <a:r>
              <a:rPr lang="ja-JP" altLang="en-US" sz="2800" b="1" dirty="0">
                <a:latin typeface="HGPKyokashotai" pitchFamily="18" charset="-128"/>
                <a:ea typeface="HGPKyokashotai" pitchFamily="18" charset="-128"/>
              </a:rPr>
              <a:t>、</a:t>
            </a:r>
            <a:r>
              <a:rPr lang="ja-JP" altLang="en-US" sz="2800" b="1" dirty="0">
                <a:solidFill>
                  <a:srgbClr val="C00000"/>
                </a:solidFill>
                <a:latin typeface="HGPKyokashotai" pitchFamily="18" charset="-128"/>
                <a:ea typeface="HGPKyokashotai" pitchFamily="18" charset="-128"/>
              </a:rPr>
              <a:t>誕</a:t>
            </a:r>
            <a:r>
              <a:rPr lang="ja-JP" altLang="en-US" sz="2800" b="1" dirty="0">
                <a:latin typeface="HGPKyokashotai" pitchFamily="18" charset="-128"/>
                <a:ea typeface="HGPKyokashotai" pitchFamily="18" charset="-128"/>
              </a:rPr>
              <a:t>生、</a:t>
            </a:r>
            <a:r>
              <a:rPr lang="ja-JP" altLang="en-US" sz="2800" b="1" dirty="0">
                <a:solidFill>
                  <a:srgbClr val="C00000"/>
                </a:solidFill>
                <a:latin typeface="HGPKyokashotai" pitchFamily="18" charset="-128"/>
                <a:ea typeface="HGPKyokashotai" pitchFamily="18" charset="-128"/>
              </a:rPr>
              <a:t>監</a:t>
            </a:r>
            <a:r>
              <a:rPr lang="ja-JP" altLang="en-US" sz="2800" b="1" dirty="0">
                <a:latin typeface="HGPKyokashotai" pitchFamily="18" charset="-128"/>
                <a:ea typeface="HGPKyokashotai" pitchFamily="18" charset="-128"/>
              </a:rPr>
              <a:t>督、</a:t>
            </a:r>
            <a:r>
              <a:rPr lang="ja-JP" altLang="en-US" sz="2800" b="1" dirty="0">
                <a:solidFill>
                  <a:srgbClr val="C00000"/>
                </a:solidFill>
                <a:latin typeface="HGPKyokashotai" pitchFamily="18" charset="-128"/>
                <a:ea typeface="HGPKyokashotai" pitchFamily="18" charset="-128"/>
              </a:rPr>
              <a:t>雰</a:t>
            </a:r>
            <a:r>
              <a:rPr lang="ja-JP" altLang="en-US" sz="2800" b="1" dirty="0">
                <a:latin typeface="HGPKyokashotai" pitchFamily="18" charset="-128"/>
                <a:ea typeface="HGPKyokashotai" pitchFamily="18" charset="-128"/>
              </a:rPr>
              <a:t>囲気、</a:t>
            </a:r>
            <a:r>
              <a:rPr lang="ja-JP" altLang="en-US" sz="2800" b="1" dirty="0" smtClean="0">
                <a:solidFill>
                  <a:srgbClr val="C00000"/>
                </a:solidFill>
                <a:latin typeface="HGPKyokashotai" pitchFamily="18" charset="-128"/>
                <a:ea typeface="HGPKyokashotai" pitchFamily="18" charset="-128"/>
              </a:rPr>
              <a:t>卒</a:t>
            </a:r>
            <a:r>
              <a:rPr lang="ja-JP" altLang="en-US" sz="2800" b="1" dirty="0" smtClean="0">
                <a:latin typeface="HGPKyokashotai" pitchFamily="18" charset="-128"/>
                <a:ea typeface="HGPKyokashotai" pitchFamily="18" charset="-128"/>
              </a:rPr>
              <a:t>業、洗</a:t>
            </a:r>
            <a:r>
              <a:rPr lang="ja-JP" altLang="en-US" sz="2800" b="1" dirty="0" smtClean="0">
                <a:solidFill>
                  <a:srgbClr val="C00000"/>
                </a:solidFill>
                <a:latin typeface="HGPKyokashotai" pitchFamily="18" charset="-128"/>
                <a:ea typeface="HGPKyokashotai" pitchFamily="18" charset="-128"/>
              </a:rPr>
              <a:t>濯</a:t>
            </a:r>
            <a:endParaRPr lang="en-US" altLang="ja-JP" sz="2800" b="1" dirty="0" smtClean="0">
              <a:solidFill>
                <a:srgbClr val="C00000"/>
              </a:solidFill>
              <a:latin typeface="HGPKyokashotai" pitchFamily="18" charset="-128"/>
              <a:ea typeface="HGPKyokashotai" pitchFamily="18" charset="-128"/>
            </a:endParaRPr>
          </a:p>
          <a:p>
            <a:r>
              <a:rPr lang="en-US" altLang="ja-JP" sz="2800" dirty="0" smtClean="0"/>
              <a:t>Many of them are often written in Hiragana/Katakana</a:t>
            </a:r>
          </a:p>
          <a:p>
            <a:pPr marL="0" indent="0">
              <a:buNone/>
            </a:pPr>
            <a:r>
              <a:rPr lang="ja-JP" altLang="en-US" sz="2800" dirty="0"/>
              <a:t> </a:t>
            </a:r>
            <a:r>
              <a:rPr lang="ja-JP" altLang="en-US" sz="2800" dirty="0" smtClean="0"/>
              <a:t> </a:t>
            </a:r>
            <a:r>
              <a:rPr lang="en-US" altLang="ja-JP" sz="2800" dirty="0" smtClean="0"/>
              <a:t>e.g.</a:t>
            </a:r>
            <a:r>
              <a:rPr lang="ja-JP" altLang="en-US" sz="2800" b="1" dirty="0">
                <a:latin typeface="HGPKyokashotai" pitchFamily="18" charset="-128"/>
                <a:ea typeface="HGPKyokashotai" pitchFamily="18" charset="-128"/>
              </a:rPr>
              <a:t>即ち、駄目、奴、凄い、頑張る、挨拶、嘘</a:t>
            </a:r>
            <a:r>
              <a:rPr lang="ja-JP" altLang="en-US" sz="2800" b="1" dirty="0" smtClean="0">
                <a:latin typeface="HGPKyokashotai" pitchFamily="18" charset="-128"/>
                <a:ea typeface="HGPKyokashotai" pitchFamily="18" charset="-128"/>
              </a:rPr>
              <a:t>、</a:t>
            </a:r>
            <a:endParaRPr lang="en-US" altLang="ja-JP" sz="2800" b="1" dirty="0" smtClean="0">
              <a:latin typeface="HGPKyokashotai" pitchFamily="18" charset="-128"/>
              <a:ea typeface="HGPKyokashotai" pitchFamily="18" charset="-128"/>
            </a:endParaRPr>
          </a:p>
          <a:p>
            <a:pPr marL="0" indent="0">
              <a:buNone/>
            </a:pPr>
            <a:r>
              <a:rPr lang="ja-JP" altLang="en-US" sz="2800" b="1" dirty="0">
                <a:latin typeface="HGPKyokashotai" pitchFamily="18" charset="-128"/>
                <a:ea typeface="HGPKyokashotai" pitchFamily="18" charset="-128"/>
              </a:rPr>
              <a:t>　</a:t>
            </a:r>
            <a:r>
              <a:rPr lang="ja-JP" altLang="en-US" sz="2800" b="1" dirty="0" smtClean="0">
                <a:latin typeface="HGPKyokashotai" pitchFamily="18" charset="-128"/>
                <a:ea typeface="HGPKyokashotai" pitchFamily="18" charset="-128"/>
              </a:rPr>
              <a:t>　　煙草</a:t>
            </a:r>
            <a:r>
              <a:rPr lang="ja-JP" altLang="en-US" sz="2800" b="1" dirty="0">
                <a:latin typeface="HGPKyokashotai" pitchFamily="18" charset="-128"/>
                <a:ea typeface="HGPKyokashotai" pitchFamily="18" charset="-128"/>
              </a:rPr>
              <a:t>、匂い、只、</a:t>
            </a:r>
            <a:r>
              <a:rPr lang="ja-JP" altLang="en-US" sz="2800" b="1" dirty="0" smtClean="0">
                <a:latin typeface="HGPKyokashotai" pitchFamily="18" charset="-128"/>
                <a:ea typeface="HGPKyokashotai" pitchFamily="18" charset="-128"/>
              </a:rPr>
              <a:t>是非、無駄、喧嘩、噂、伺う</a:t>
            </a:r>
            <a:endParaRPr lang="en-US" altLang="ja-JP" sz="2800" b="1" dirty="0" smtClean="0">
              <a:latin typeface="HGPKyokashotai" pitchFamily="18" charset="-128"/>
              <a:ea typeface="HGPKyokashotai" pitchFamily="18" charset="-128"/>
            </a:endParaRPr>
          </a:p>
          <a:p>
            <a:pPr marL="0" indent="0">
              <a:buNone/>
            </a:pPr>
            <a:endParaRPr lang="en-AU" altLang="ja-JP" sz="2800" dirty="0"/>
          </a:p>
          <a:p>
            <a:endParaRPr lang="en-US" altLang="ja-JP" sz="2800" dirty="0" smtClean="0"/>
          </a:p>
          <a:p>
            <a:endParaRPr lang="en-US" altLang="ja-JP" sz="2800" dirty="0"/>
          </a:p>
          <a:p>
            <a:endParaRPr kumimoji="1" lang="ja-JP" altLang="en-US" sz="2400" dirty="0"/>
          </a:p>
        </p:txBody>
      </p:sp>
    </p:spTree>
    <p:extLst>
      <p:ext uri="{BB962C8B-B14F-4D97-AF65-F5344CB8AC3E}">
        <p14:creationId xmlns:p14="http://schemas.microsoft.com/office/powerpoint/2010/main" val="24886622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Contents </a:t>
            </a:r>
            <a:r>
              <a:rPr kumimoji="1" lang="ja-JP" altLang="en-US" dirty="0" smtClean="0"/>
              <a:t>本発表の内容</a:t>
            </a:r>
            <a:endParaRPr kumimoji="1" lang="ja-JP" altLang="en-US" dirty="0"/>
          </a:p>
        </p:txBody>
      </p:sp>
      <p:sp>
        <p:nvSpPr>
          <p:cNvPr id="3" name="コンテンツ プレースホルダー 2"/>
          <p:cNvSpPr>
            <a:spLocks noGrp="1"/>
          </p:cNvSpPr>
          <p:nvPr>
            <p:ph sz="half" idx="1"/>
          </p:nvPr>
        </p:nvSpPr>
        <p:spPr/>
        <p:txBody>
          <a:bodyPr>
            <a:normAutofit/>
          </a:bodyPr>
          <a:lstStyle/>
          <a:p>
            <a:pPr marL="514350" indent="-514350">
              <a:buFont typeface="+mj-lt"/>
              <a:buAutoNum type="arabicPeriod"/>
            </a:pPr>
            <a:r>
              <a:rPr lang="en-US" altLang="ja-JP" dirty="0"/>
              <a:t>Motives for </a:t>
            </a:r>
            <a:r>
              <a:rPr lang="en-US" altLang="ja-JP" dirty="0" smtClean="0"/>
              <a:t>the study</a:t>
            </a:r>
            <a:endParaRPr kumimoji="1" lang="en-US" altLang="ja-JP" dirty="0" smtClean="0"/>
          </a:p>
          <a:p>
            <a:pPr marL="514350" indent="-514350">
              <a:buFont typeface="+mj-lt"/>
              <a:buAutoNum type="arabicPeriod"/>
            </a:pPr>
            <a:r>
              <a:rPr lang="en-US" altLang="ja-JP" dirty="0" smtClean="0"/>
              <a:t>Goals and research questions </a:t>
            </a:r>
          </a:p>
          <a:p>
            <a:pPr marL="514350" indent="-514350">
              <a:buFont typeface="+mj-lt"/>
              <a:buAutoNum type="arabicPeriod"/>
            </a:pPr>
            <a:r>
              <a:rPr lang="en-US" altLang="ja-JP" dirty="0" smtClean="0"/>
              <a:t>M</a:t>
            </a:r>
            <a:r>
              <a:rPr kumimoji="1" lang="en-US" altLang="ja-JP" dirty="0" smtClean="0"/>
              <a:t>ethod</a:t>
            </a:r>
          </a:p>
          <a:p>
            <a:pPr marL="514350" indent="-514350">
              <a:buFont typeface="+mj-lt"/>
              <a:buAutoNum type="arabicPeriod"/>
            </a:pPr>
            <a:r>
              <a:rPr lang="en-US" altLang="ja-JP" dirty="0" smtClean="0"/>
              <a:t>Results</a:t>
            </a:r>
          </a:p>
          <a:p>
            <a:pPr marL="514350" indent="-514350">
              <a:buFont typeface="+mj-lt"/>
              <a:buAutoNum type="arabicPeriod"/>
            </a:pPr>
            <a:r>
              <a:rPr lang="en-US" altLang="ja-JP" dirty="0" smtClean="0"/>
              <a:t>Discussion</a:t>
            </a:r>
          </a:p>
          <a:p>
            <a:pPr marL="514350" indent="-514350">
              <a:buFont typeface="+mj-lt"/>
              <a:buAutoNum type="arabicPeriod"/>
            </a:pPr>
            <a:r>
              <a:rPr kumimoji="1" lang="en-US" altLang="ja-JP" dirty="0" smtClean="0"/>
              <a:t>Conclusion</a:t>
            </a:r>
          </a:p>
          <a:p>
            <a:pPr marL="0" indent="0">
              <a:buNone/>
            </a:pPr>
            <a:endParaRPr kumimoji="1" lang="en-US" altLang="ja-JP" dirty="0" smtClean="0"/>
          </a:p>
          <a:p>
            <a:r>
              <a:rPr lang="en-US" altLang="ja-JP" dirty="0" smtClean="0"/>
              <a:t>References</a:t>
            </a:r>
            <a:endParaRPr kumimoji="1" lang="en-US" altLang="ja-JP" dirty="0" smtClean="0"/>
          </a:p>
          <a:p>
            <a:endParaRPr kumimoji="1" lang="ja-JP" altLang="en-US" dirty="0"/>
          </a:p>
        </p:txBody>
      </p:sp>
      <p:sp>
        <p:nvSpPr>
          <p:cNvPr id="4" name="コンテンツ プレースホルダー 3"/>
          <p:cNvSpPr>
            <a:spLocks noGrp="1"/>
          </p:cNvSpPr>
          <p:nvPr>
            <p:ph sz="half" idx="2"/>
          </p:nvPr>
        </p:nvSpPr>
        <p:spPr/>
        <p:txBody>
          <a:bodyPr>
            <a:normAutofit/>
          </a:bodyPr>
          <a:lstStyle/>
          <a:p>
            <a:pPr marL="514350" indent="-514350">
              <a:buFont typeface="+mj-lt"/>
              <a:buAutoNum type="arabicPeriod"/>
            </a:pPr>
            <a:r>
              <a:rPr lang="ja-JP" altLang="en-US" dirty="0"/>
              <a:t>研究</a:t>
            </a:r>
            <a:r>
              <a:rPr lang="ja-JP" altLang="en-US" dirty="0" smtClean="0"/>
              <a:t>動機</a:t>
            </a:r>
            <a:endParaRPr lang="en-US" altLang="ja-JP" dirty="0" smtClean="0"/>
          </a:p>
          <a:p>
            <a:pPr marL="514350" indent="-514350">
              <a:buFont typeface="+mj-lt"/>
              <a:buAutoNum type="arabicPeriod"/>
            </a:pPr>
            <a:r>
              <a:rPr kumimoji="1" lang="ja-JP" altLang="en-US" dirty="0" smtClean="0"/>
              <a:t>目的・</a:t>
            </a:r>
            <a:r>
              <a:rPr lang="ja-JP" altLang="en-US" dirty="0"/>
              <a:t>研究</a:t>
            </a:r>
            <a:r>
              <a:rPr kumimoji="1" lang="ja-JP" altLang="en-US" dirty="0" smtClean="0"/>
              <a:t>課題</a:t>
            </a:r>
            <a:endParaRPr kumimoji="1" lang="en-US" altLang="ja-JP" dirty="0" smtClean="0"/>
          </a:p>
          <a:p>
            <a:pPr marL="514350" indent="-514350">
              <a:buFont typeface="+mj-lt"/>
              <a:buAutoNum type="arabicPeriod"/>
            </a:pPr>
            <a:r>
              <a:rPr lang="ja-JP" altLang="en-US" dirty="0" smtClean="0"/>
              <a:t>方法</a:t>
            </a:r>
            <a:endParaRPr lang="en-US" altLang="ja-JP" dirty="0" smtClean="0"/>
          </a:p>
          <a:p>
            <a:pPr marL="514350" indent="-514350">
              <a:buFont typeface="+mj-lt"/>
              <a:buAutoNum type="arabicPeriod"/>
            </a:pPr>
            <a:r>
              <a:rPr kumimoji="1" lang="ja-JP" altLang="en-US" dirty="0" smtClean="0"/>
              <a:t>結果</a:t>
            </a:r>
            <a:endParaRPr kumimoji="1" lang="en-US" altLang="ja-JP" dirty="0" smtClean="0"/>
          </a:p>
          <a:p>
            <a:pPr marL="514350" indent="-514350">
              <a:buFont typeface="+mj-lt"/>
              <a:buAutoNum type="arabicPeriod"/>
            </a:pPr>
            <a:r>
              <a:rPr lang="ja-JP" altLang="en-US" dirty="0" smtClean="0"/>
              <a:t>考察</a:t>
            </a:r>
            <a:endParaRPr lang="en-US" altLang="ja-JP" dirty="0" smtClean="0"/>
          </a:p>
          <a:p>
            <a:pPr marL="514350" indent="-514350">
              <a:buFont typeface="+mj-lt"/>
              <a:buAutoNum type="arabicPeriod"/>
            </a:pPr>
            <a:r>
              <a:rPr kumimoji="1" lang="ja-JP" altLang="en-US" dirty="0" smtClean="0"/>
              <a:t>まとめ</a:t>
            </a:r>
            <a:endParaRPr kumimoji="1" lang="en-US" altLang="ja-JP" dirty="0" smtClean="0"/>
          </a:p>
          <a:p>
            <a:endParaRPr lang="en-US" altLang="ja-JP" dirty="0"/>
          </a:p>
          <a:p>
            <a:r>
              <a:rPr kumimoji="1" lang="ja-JP" altLang="en-US" dirty="0" smtClean="0"/>
              <a:t>引用文献</a:t>
            </a:r>
            <a:endParaRPr kumimoji="1" lang="ja-JP" altLang="en-US" dirty="0"/>
          </a:p>
        </p:txBody>
      </p:sp>
    </p:spTree>
    <p:extLst>
      <p:ext uri="{BB962C8B-B14F-4D97-AF65-F5344CB8AC3E}">
        <p14:creationId xmlns:p14="http://schemas.microsoft.com/office/powerpoint/2010/main" val="25704346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marL="514350" indent="-514350"/>
            <a:r>
              <a:rPr lang="en-US" altLang="ja-JP" dirty="0" smtClean="0"/>
              <a:t>5. Discussion</a:t>
            </a:r>
            <a:r>
              <a:rPr lang="ja-JP" altLang="en-US" dirty="0" smtClean="0"/>
              <a:t>　考察 </a:t>
            </a:r>
            <a:r>
              <a:rPr lang="en-US" altLang="ja-JP" dirty="0" smtClean="0"/>
              <a:t>1)</a:t>
            </a:r>
          </a:p>
        </p:txBody>
      </p:sp>
      <p:sp>
        <p:nvSpPr>
          <p:cNvPr id="3" name="コンテンツ プレースホルダー 2"/>
          <p:cNvSpPr>
            <a:spLocks noGrp="1"/>
          </p:cNvSpPr>
          <p:nvPr>
            <p:ph idx="1"/>
          </p:nvPr>
        </p:nvSpPr>
        <p:spPr>
          <a:xfrm>
            <a:off x="457200" y="1484784"/>
            <a:ext cx="8229600" cy="5184576"/>
          </a:xfrm>
        </p:spPr>
        <p:txBody>
          <a:bodyPr>
            <a:normAutofit lnSpcReduction="10000"/>
          </a:bodyPr>
          <a:lstStyle/>
          <a:p>
            <a:r>
              <a:rPr lang="en-AU" altLang="ja-JP" dirty="0"/>
              <a:t>For general texts, </a:t>
            </a:r>
            <a:endParaRPr lang="en-AU" altLang="ja-JP" dirty="0" smtClean="0"/>
          </a:p>
          <a:p>
            <a:pPr marL="179388" indent="0">
              <a:buNone/>
            </a:pPr>
            <a:r>
              <a:rPr lang="en-AU" altLang="ja-JP" dirty="0" smtClean="0"/>
              <a:t>learners </a:t>
            </a:r>
            <a:r>
              <a:rPr lang="en-AU" altLang="ja-JP" dirty="0"/>
              <a:t>can attain more than </a:t>
            </a:r>
            <a:r>
              <a:rPr lang="en-AU" altLang="ja-JP" dirty="0" smtClean="0"/>
              <a:t>70% </a:t>
            </a:r>
            <a:r>
              <a:rPr lang="en-AU" altLang="ja-JP" dirty="0"/>
              <a:t>comprehension with the </a:t>
            </a:r>
            <a:r>
              <a:rPr lang="en-AU" altLang="ja-JP" dirty="0" smtClean="0"/>
              <a:t>95-96% coverage</a:t>
            </a:r>
          </a:p>
          <a:p>
            <a:pPr marL="0" indent="1528763">
              <a:buNone/>
            </a:pPr>
            <a:r>
              <a:rPr lang="en-AU" altLang="ja-JP" dirty="0"/>
              <a:t>(For English, see Hu &amp; Nation, 2000; </a:t>
            </a:r>
          </a:p>
          <a:p>
            <a:pPr marL="0" indent="1528763">
              <a:buNone/>
            </a:pPr>
            <a:r>
              <a:rPr lang="en-AU" altLang="ja-JP" dirty="0"/>
              <a:t>for Japanese, see Komori, Mikuni &amp; Kondo, 2004</a:t>
            </a:r>
            <a:r>
              <a:rPr lang="en-AU" altLang="ja-JP" dirty="0" smtClean="0"/>
              <a:t>)</a:t>
            </a:r>
          </a:p>
          <a:p>
            <a:r>
              <a:rPr lang="en-AU" altLang="ja-JP" dirty="0" smtClean="0"/>
              <a:t>Learning </a:t>
            </a:r>
            <a:r>
              <a:rPr lang="en-AU" altLang="ja-JP" dirty="0"/>
              <a:t>Kanji by order of </a:t>
            </a:r>
            <a:r>
              <a:rPr lang="en-AU" altLang="ja-JP" dirty="0" smtClean="0"/>
              <a:t>frequency is much more efficient to gain higher text coverage (</a:t>
            </a:r>
            <a:r>
              <a:rPr lang="en-AU" altLang="ja-JP" dirty="0" err="1" smtClean="0"/>
              <a:t>Zipf’s</a:t>
            </a:r>
            <a:r>
              <a:rPr lang="en-AU" altLang="ja-JP" dirty="0" smtClean="0"/>
              <a:t> Law: </a:t>
            </a:r>
            <a:r>
              <a:rPr lang="en-AU" altLang="ja-JP" dirty="0" err="1" smtClean="0"/>
              <a:t>Zipf</a:t>
            </a:r>
            <a:r>
              <a:rPr lang="en-AU" altLang="ja-JP" dirty="0" smtClean="0"/>
              <a:t>, 1949)</a:t>
            </a:r>
          </a:p>
          <a:p>
            <a:r>
              <a:rPr lang="en-AU" altLang="ja-JP" dirty="0" smtClean="0"/>
              <a:t>Top 300 – 500 Kanji seems much more essential</a:t>
            </a:r>
          </a:p>
          <a:p>
            <a:r>
              <a:rPr lang="en-AU" altLang="ja-JP" dirty="0" smtClean="0"/>
              <a:t>Top 1000- 1500 Kanji might be enough for general purposes (with occasional use of dictionary)</a:t>
            </a:r>
          </a:p>
          <a:p>
            <a:r>
              <a:rPr lang="en-AU" altLang="ja-JP" dirty="0" smtClean="0"/>
              <a:t>It may also mean that </a:t>
            </a:r>
          </a:p>
          <a:p>
            <a:pPr marL="179388" indent="-179388">
              <a:buNone/>
            </a:pPr>
            <a:r>
              <a:rPr lang="en-AU" altLang="ja-JP" dirty="0" smtClean="0"/>
              <a:t>  learning Kanji without reaching the threshold level is of little use…</a:t>
            </a:r>
          </a:p>
          <a:p>
            <a:endParaRPr kumimoji="1" lang="ja-JP" altLang="en-US" dirty="0"/>
          </a:p>
        </p:txBody>
      </p:sp>
    </p:spTree>
    <p:extLst>
      <p:ext uri="{BB962C8B-B14F-4D97-AF65-F5344CB8AC3E}">
        <p14:creationId xmlns:p14="http://schemas.microsoft.com/office/powerpoint/2010/main" val="173366538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marL="514350" indent="-514350"/>
            <a:r>
              <a:rPr lang="en-US" altLang="ja-JP" dirty="0" smtClean="0"/>
              <a:t>5. Discussion</a:t>
            </a:r>
            <a:r>
              <a:rPr lang="ja-JP" altLang="en-US" dirty="0" smtClean="0"/>
              <a:t>　考察 </a:t>
            </a:r>
            <a:r>
              <a:rPr lang="en-US" altLang="ja-JP" dirty="0" smtClean="0"/>
              <a:t>2)</a:t>
            </a:r>
          </a:p>
        </p:txBody>
      </p:sp>
      <p:sp>
        <p:nvSpPr>
          <p:cNvPr id="3" name="コンテンツ プレースホルダー 2"/>
          <p:cNvSpPr>
            <a:spLocks noGrp="1"/>
          </p:cNvSpPr>
          <p:nvPr>
            <p:ph idx="1"/>
          </p:nvPr>
        </p:nvSpPr>
        <p:spPr/>
        <p:txBody>
          <a:bodyPr>
            <a:normAutofit/>
          </a:bodyPr>
          <a:lstStyle/>
          <a:p>
            <a:r>
              <a:rPr lang="en-US" altLang="ja-JP" dirty="0" smtClean="0"/>
              <a:t>Also, to attain 95% coverage, 1000 Kanji are required; however, there are some important words not covered by the top 1000 Kanji</a:t>
            </a:r>
          </a:p>
          <a:p>
            <a:r>
              <a:rPr lang="en-US" altLang="ja-JP" dirty="0" smtClean="0"/>
              <a:t>In other words, some low frequency Kanji are used for high frequency words</a:t>
            </a:r>
          </a:p>
          <a:p>
            <a:r>
              <a:rPr lang="en-US" altLang="ja-JP" dirty="0" smtClean="0"/>
              <a:t>Many of those Kanji has low productivity, that is, they are rarely used for other words  e.g.</a:t>
            </a:r>
            <a:r>
              <a:rPr lang="ja-JP" altLang="en-US" b="1" dirty="0" smtClean="0">
                <a:solidFill>
                  <a:srgbClr val="C00000"/>
                </a:solidFill>
                <a:latin typeface="HGPKyokashotai" pitchFamily="18" charset="-128"/>
                <a:ea typeface="HGPKyokashotai" pitchFamily="18" charset="-128"/>
              </a:rPr>
              <a:t>雰</a:t>
            </a:r>
            <a:r>
              <a:rPr lang="ja-JP" altLang="en-US" b="1" dirty="0" smtClean="0">
                <a:latin typeface="HGPKyokashotai" pitchFamily="18" charset="-128"/>
                <a:ea typeface="HGPKyokashotai" pitchFamily="18" charset="-128"/>
              </a:rPr>
              <a:t>囲気、</a:t>
            </a:r>
            <a:r>
              <a:rPr lang="ja-JP" altLang="en-US" b="1" dirty="0" smtClean="0">
                <a:solidFill>
                  <a:srgbClr val="C00000"/>
                </a:solidFill>
                <a:latin typeface="HGPKyokashotai" pitchFamily="18" charset="-128"/>
                <a:ea typeface="HGPKyokashotai" pitchFamily="18" charset="-128"/>
              </a:rPr>
              <a:t>卒</a:t>
            </a:r>
            <a:r>
              <a:rPr lang="ja-JP" altLang="en-US" b="1" dirty="0" smtClean="0">
                <a:latin typeface="HGPKyokashotai" pitchFamily="18" charset="-128"/>
                <a:ea typeface="HGPKyokashotai" pitchFamily="18" charset="-128"/>
              </a:rPr>
              <a:t>業、洗</a:t>
            </a:r>
            <a:r>
              <a:rPr lang="ja-JP" altLang="en-US" b="1" dirty="0" smtClean="0">
                <a:solidFill>
                  <a:srgbClr val="C00000"/>
                </a:solidFill>
                <a:latin typeface="HGPKyokashotai" pitchFamily="18" charset="-128"/>
                <a:ea typeface="HGPKyokashotai" pitchFamily="18" charset="-128"/>
              </a:rPr>
              <a:t>濯</a:t>
            </a:r>
            <a:endParaRPr lang="en-US" altLang="ja-JP" dirty="0" smtClean="0"/>
          </a:p>
          <a:p>
            <a:r>
              <a:rPr lang="en-US" altLang="ja-JP" dirty="0" smtClean="0"/>
              <a:t>To cover top 9600 words (lexemes), further 200 – 500 Kanji are estimated to be required</a:t>
            </a:r>
            <a:endParaRPr lang="en-AU" altLang="ja-JP" dirty="0" smtClean="0"/>
          </a:p>
        </p:txBody>
      </p:sp>
    </p:spTree>
    <p:extLst>
      <p:ext uri="{BB962C8B-B14F-4D97-AF65-F5344CB8AC3E}">
        <p14:creationId xmlns:p14="http://schemas.microsoft.com/office/powerpoint/2010/main" val="151777726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533400"/>
            <a:ext cx="8229600" cy="735360"/>
          </a:xfrm>
        </p:spPr>
        <p:txBody>
          <a:bodyPr>
            <a:normAutofit/>
          </a:bodyPr>
          <a:lstStyle/>
          <a:p>
            <a:pPr marL="514350" indent="-514350"/>
            <a:r>
              <a:rPr lang="en-US" altLang="ja-JP" dirty="0" smtClean="0"/>
              <a:t>5. Discussion</a:t>
            </a:r>
            <a:r>
              <a:rPr lang="ja-JP" altLang="en-US" dirty="0" smtClean="0"/>
              <a:t>　考察 </a:t>
            </a:r>
            <a:r>
              <a:rPr lang="en-US" altLang="ja-JP" dirty="0" smtClean="0"/>
              <a:t>3)</a:t>
            </a:r>
          </a:p>
        </p:txBody>
      </p:sp>
      <p:sp>
        <p:nvSpPr>
          <p:cNvPr id="3" name="コンテンツ プレースホルダー 2"/>
          <p:cNvSpPr>
            <a:spLocks noGrp="1"/>
          </p:cNvSpPr>
          <p:nvPr>
            <p:ph idx="1"/>
          </p:nvPr>
        </p:nvSpPr>
        <p:spPr>
          <a:xfrm>
            <a:off x="457200" y="1268760"/>
            <a:ext cx="8229600" cy="5184576"/>
          </a:xfrm>
        </p:spPr>
        <p:txBody>
          <a:bodyPr>
            <a:noAutofit/>
          </a:bodyPr>
          <a:lstStyle/>
          <a:p>
            <a:r>
              <a:rPr lang="en-AU" altLang="ja-JP" sz="2800" dirty="0"/>
              <a:t>Certainly, the burden of learning Japanese </a:t>
            </a:r>
            <a:r>
              <a:rPr lang="en-AU" altLang="ja-JP" sz="2800" b="1" u="sng" dirty="0"/>
              <a:t>characters</a:t>
            </a:r>
            <a:r>
              <a:rPr lang="en-AU" altLang="ja-JP" sz="2800" dirty="0"/>
              <a:t> is heavier than most other </a:t>
            </a:r>
            <a:r>
              <a:rPr lang="en-AU" altLang="ja-JP" sz="2800" dirty="0" smtClean="0"/>
              <a:t>languages</a:t>
            </a:r>
          </a:p>
          <a:p>
            <a:r>
              <a:rPr lang="en-AU" altLang="ja-JP" sz="2800" dirty="0" smtClean="0"/>
              <a:t>However</a:t>
            </a:r>
            <a:r>
              <a:rPr lang="en-AU" altLang="ja-JP" sz="2800" dirty="0"/>
              <a:t>, the burden of learning Japanese </a:t>
            </a:r>
            <a:r>
              <a:rPr lang="en-AU" altLang="ja-JP" sz="2800" b="1" u="sng" dirty="0"/>
              <a:t>vocabulary</a:t>
            </a:r>
            <a:r>
              <a:rPr lang="en-AU" altLang="ja-JP" sz="2800" dirty="0"/>
              <a:t> may be rather lighter </a:t>
            </a:r>
            <a:r>
              <a:rPr lang="en-AU" altLang="ja-JP" sz="2800" dirty="0" smtClean="0"/>
              <a:t>once </a:t>
            </a:r>
            <a:r>
              <a:rPr lang="en-AU" altLang="ja-JP" sz="2800" dirty="0"/>
              <a:t>the learner </a:t>
            </a:r>
            <a:r>
              <a:rPr lang="en-AU" altLang="ja-JP" sz="2800" dirty="0" smtClean="0"/>
              <a:t>knows: </a:t>
            </a:r>
          </a:p>
          <a:p>
            <a:pPr lvl="1"/>
            <a:r>
              <a:rPr lang="en-AU" altLang="ja-JP" sz="2400" dirty="0">
                <a:effectLst>
                  <a:outerShdw blurRad="38100" dist="38100" dir="2700000" algn="tl">
                    <a:srgbClr val="000000">
                      <a:alpha val="43137"/>
                    </a:srgbClr>
                  </a:outerShdw>
                </a:effectLst>
              </a:rPr>
              <a:t>the </a:t>
            </a:r>
            <a:r>
              <a:rPr lang="en-AU" altLang="ja-JP" sz="2400" dirty="0" smtClean="0">
                <a:effectLst>
                  <a:outerShdw blurRad="38100" dist="38100" dir="2700000" algn="tl">
                    <a:srgbClr val="000000">
                      <a:alpha val="43137"/>
                    </a:srgbClr>
                  </a:outerShdw>
                </a:effectLst>
              </a:rPr>
              <a:t>1000-1500 characters</a:t>
            </a:r>
            <a:endParaRPr lang="en-AU" altLang="ja-JP" sz="2400" dirty="0">
              <a:effectLst>
                <a:outerShdw blurRad="38100" dist="38100" dir="2700000" algn="tl">
                  <a:srgbClr val="000000">
                    <a:alpha val="43137"/>
                  </a:srgbClr>
                </a:outerShdw>
              </a:effectLst>
            </a:endParaRPr>
          </a:p>
          <a:p>
            <a:pPr lvl="1"/>
            <a:r>
              <a:rPr lang="en-AU" altLang="ja-JP" sz="2400" dirty="0">
                <a:effectLst>
                  <a:outerShdw blurRad="38100" dist="38100" dir="2700000" algn="tl">
                    <a:srgbClr val="000000">
                      <a:alpha val="43137"/>
                    </a:srgbClr>
                  </a:outerShdw>
                </a:effectLst>
              </a:rPr>
              <a:t>word </a:t>
            </a:r>
            <a:r>
              <a:rPr lang="en-AU" altLang="ja-JP" sz="2400" dirty="0" smtClean="0">
                <a:effectLst>
                  <a:outerShdw blurRad="38100" dist="38100" dir="2700000" algn="tl">
                    <a:srgbClr val="000000">
                      <a:alpha val="43137"/>
                    </a:srgbClr>
                  </a:outerShdw>
                </a:effectLst>
              </a:rPr>
              <a:t>formation/compounding rules of Kanji</a:t>
            </a:r>
            <a:endParaRPr lang="en-AU" altLang="ja-JP" sz="2400" dirty="0">
              <a:effectLst>
                <a:outerShdw blurRad="38100" dist="38100" dir="2700000" algn="tl">
                  <a:srgbClr val="000000">
                    <a:alpha val="43137"/>
                  </a:srgbClr>
                </a:outerShdw>
              </a:effectLst>
            </a:endParaRPr>
          </a:p>
          <a:p>
            <a:pPr lvl="1"/>
            <a:r>
              <a:rPr lang="en-AU" altLang="ja-JP" sz="2400" dirty="0">
                <a:effectLst>
                  <a:outerShdw blurRad="38100" dist="38100" dir="2700000" algn="tl">
                    <a:srgbClr val="000000">
                      <a:alpha val="43137"/>
                    </a:srgbClr>
                  </a:outerShdw>
                </a:effectLst>
              </a:rPr>
              <a:t>metaphors of Kanji </a:t>
            </a:r>
            <a:r>
              <a:rPr lang="en-AU" altLang="ja-JP" sz="2400" dirty="0" smtClean="0">
                <a:effectLst>
                  <a:outerShdw blurRad="38100" dist="38100" dir="2700000" algn="tl">
                    <a:srgbClr val="000000">
                      <a:alpha val="43137"/>
                    </a:srgbClr>
                  </a:outerShdw>
                </a:effectLst>
              </a:rPr>
              <a:t>compounds</a:t>
            </a:r>
          </a:p>
          <a:p>
            <a:pPr marL="274320" lvl="1" indent="0">
              <a:buNone/>
            </a:pPr>
            <a:r>
              <a:rPr lang="en-AU" altLang="ja-JP" sz="2400" dirty="0" smtClean="0"/>
              <a:t>   e.g</a:t>
            </a:r>
            <a:r>
              <a:rPr lang="en-AU" altLang="ja-JP" sz="2400" dirty="0"/>
              <a:t>. </a:t>
            </a:r>
            <a:r>
              <a:rPr lang="ja-JP" altLang="en-US" sz="2400" b="1" dirty="0" smtClean="0">
                <a:latin typeface="HGPKyokashotai" pitchFamily="18" charset="-128"/>
                <a:ea typeface="HGPKyokashotai" pitchFamily="18" charset="-128"/>
              </a:rPr>
              <a:t>入門</a:t>
            </a:r>
            <a:r>
              <a:rPr lang="ja-JP" altLang="en-US" sz="2400" dirty="0" smtClean="0">
                <a:latin typeface="HG正楷書体-PRO" pitchFamily="66" charset="-128"/>
                <a:ea typeface="HG正楷書体-PRO" pitchFamily="66" charset="-128"/>
              </a:rPr>
              <a:t> </a:t>
            </a:r>
            <a:r>
              <a:rPr lang="en-US" altLang="ja-JP" sz="2400" dirty="0" smtClean="0"/>
              <a:t>: </a:t>
            </a:r>
            <a:r>
              <a:rPr lang="en-US" altLang="ja-JP" sz="2400" dirty="0"/>
              <a:t>entering a gate </a:t>
            </a:r>
            <a:r>
              <a:rPr lang="en-US" altLang="ja-JP" sz="2400" dirty="0">
                <a:sym typeface="Wingdings" pitchFamily="2" charset="2"/>
              </a:rPr>
              <a:t> first step, </a:t>
            </a:r>
            <a:r>
              <a:rPr lang="en-US" altLang="ja-JP" sz="2400" dirty="0" smtClean="0">
                <a:sym typeface="Wingdings" pitchFamily="2" charset="2"/>
              </a:rPr>
              <a:t>to start </a:t>
            </a:r>
            <a:r>
              <a:rPr lang="en-US" altLang="ja-JP" sz="2400" dirty="0">
                <a:sym typeface="Wingdings" pitchFamily="2" charset="2"/>
              </a:rPr>
              <a:t>training</a:t>
            </a:r>
            <a:endParaRPr lang="en-AU" altLang="ja-JP" sz="2400" dirty="0"/>
          </a:p>
          <a:p>
            <a:r>
              <a:rPr lang="en-AU" altLang="ja-JP" sz="2800" dirty="0" smtClean="0"/>
              <a:t>despite the fact that the text coverage is lower than English at all word frequency levels</a:t>
            </a:r>
            <a:endParaRPr lang="ja-JP" altLang="en-US" sz="2800" dirty="0" smtClean="0"/>
          </a:p>
        </p:txBody>
      </p:sp>
    </p:spTree>
    <p:extLst>
      <p:ext uri="{BB962C8B-B14F-4D97-AF65-F5344CB8AC3E}">
        <p14:creationId xmlns:p14="http://schemas.microsoft.com/office/powerpoint/2010/main" val="21187253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marL="514350" indent="-514350"/>
            <a:r>
              <a:rPr lang="en-US" altLang="ja-JP" dirty="0" smtClean="0"/>
              <a:t>5. Discussion</a:t>
            </a:r>
            <a:r>
              <a:rPr lang="ja-JP" altLang="en-US" dirty="0" smtClean="0"/>
              <a:t>　考察 </a:t>
            </a:r>
            <a:r>
              <a:rPr lang="en-US" altLang="ja-JP" dirty="0" smtClean="0"/>
              <a:t>4)</a:t>
            </a:r>
          </a:p>
        </p:txBody>
      </p:sp>
      <p:sp>
        <p:nvSpPr>
          <p:cNvPr id="3" name="コンテンツ プレースホルダー 2"/>
          <p:cNvSpPr>
            <a:spLocks noGrp="1"/>
          </p:cNvSpPr>
          <p:nvPr>
            <p:ph idx="1"/>
          </p:nvPr>
        </p:nvSpPr>
        <p:spPr>
          <a:xfrm>
            <a:off x="457200" y="1600200"/>
            <a:ext cx="8229600" cy="4997152"/>
          </a:xfrm>
        </p:spPr>
        <p:txBody>
          <a:bodyPr>
            <a:normAutofit lnSpcReduction="10000"/>
          </a:bodyPr>
          <a:lstStyle/>
          <a:p>
            <a:pPr marL="0" indent="0">
              <a:buNone/>
            </a:pPr>
            <a:r>
              <a:rPr lang="en-AU" altLang="ja-JP" dirty="0" smtClean="0"/>
              <a:t>In other words, </a:t>
            </a:r>
            <a:r>
              <a:rPr lang="en-AU" altLang="ja-JP" dirty="0"/>
              <a:t>it is possible that </a:t>
            </a:r>
            <a:endParaRPr lang="en-AU" altLang="ja-JP" dirty="0" smtClean="0"/>
          </a:p>
          <a:p>
            <a:r>
              <a:rPr lang="en-AU" altLang="ja-JP" dirty="0" smtClean="0"/>
              <a:t>the </a:t>
            </a:r>
            <a:r>
              <a:rPr lang="en-AU" altLang="ja-JP" dirty="0"/>
              <a:t>number of ‘</a:t>
            </a:r>
            <a:r>
              <a:rPr lang="en-AU" altLang="ja-JP" dirty="0">
                <a:effectLst>
                  <a:outerShdw blurRad="38100" dist="38100" dir="2700000" algn="tl">
                    <a:srgbClr val="000000">
                      <a:alpha val="43137"/>
                    </a:srgbClr>
                  </a:outerShdw>
                </a:effectLst>
              </a:rPr>
              <a:t>units of learning Japanese vocabulary</a:t>
            </a:r>
            <a:r>
              <a:rPr lang="en-AU" altLang="ja-JP" dirty="0"/>
              <a:t>’ is not so many as generally </a:t>
            </a:r>
            <a:r>
              <a:rPr lang="en-AU" altLang="ja-JP" dirty="0" smtClean="0"/>
              <a:t>perceived</a:t>
            </a:r>
          </a:p>
          <a:p>
            <a:r>
              <a:rPr lang="en-AU" altLang="ja-JP" dirty="0" smtClean="0"/>
              <a:t>It will also be important for students/teachers to learn/teach</a:t>
            </a:r>
          </a:p>
          <a:p>
            <a:pPr lvl="1"/>
            <a:r>
              <a:rPr lang="en-AU" altLang="ja-JP" dirty="0" smtClean="0">
                <a:effectLst>
                  <a:outerShdw blurRad="38100" dist="38100" dir="2700000" algn="tl">
                    <a:srgbClr val="000000">
                      <a:alpha val="43137"/>
                    </a:srgbClr>
                  </a:outerShdw>
                </a:effectLst>
              </a:rPr>
              <a:t>association of different readings  </a:t>
            </a:r>
            <a:r>
              <a:rPr lang="en-AU" altLang="ja-JP" dirty="0" smtClean="0"/>
              <a:t>(typically On-reading and Kun-reading) of each Kanji </a:t>
            </a:r>
          </a:p>
          <a:p>
            <a:pPr marL="0" indent="0">
              <a:buNone/>
            </a:pPr>
            <a:r>
              <a:rPr lang="en-AU" altLang="ja-JP" dirty="0" smtClean="0"/>
              <a:t>  </a:t>
            </a:r>
            <a:r>
              <a:rPr lang="en-AU" altLang="ja-JP" dirty="0" smtClean="0">
                <a:sym typeface="Wingdings" pitchFamily="2" charset="2"/>
              </a:rPr>
              <a:t></a:t>
            </a:r>
            <a:r>
              <a:rPr lang="en-AU" altLang="ja-JP" dirty="0" smtClean="0"/>
              <a:t> to reduce the burden of learning Japanese vocabulary</a:t>
            </a:r>
          </a:p>
          <a:p>
            <a:pPr marL="0" indent="0">
              <a:buNone/>
            </a:pPr>
            <a:r>
              <a:rPr lang="en-AU" altLang="ja-JP" dirty="0" smtClean="0"/>
              <a:t>   e.g. </a:t>
            </a:r>
            <a:r>
              <a:rPr lang="ja-JP" altLang="en-US" b="1" dirty="0" smtClean="0">
                <a:latin typeface="HGPKyokashotai" pitchFamily="18" charset="-128"/>
                <a:ea typeface="HGPKyokashotai" pitchFamily="18" charset="-128"/>
              </a:rPr>
              <a:t>入門</a:t>
            </a:r>
            <a:r>
              <a:rPr lang="ja-JP" altLang="en-US" dirty="0" smtClean="0"/>
              <a:t> </a:t>
            </a:r>
            <a:r>
              <a:rPr lang="en-US" altLang="ja-JP" dirty="0" smtClean="0"/>
              <a:t>/</a:t>
            </a:r>
            <a:r>
              <a:rPr lang="en-US" altLang="ja-JP" dirty="0" err="1" smtClean="0"/>
              <a:t>nyuRmoN</a:t>
            </a:r>
            <a:r>
              <a:rPr lang="en-US" altLang="ja-JP" dirty="0" smtClean="0"/>
              <a:t>/ </a:t>
            </a:r>
            <a:r>
              <a:rPr lang="en-US" altLang="ja-JP" dirty="0" smtClean="0">
                <a:sym typeface="Wingdings" pitchFamily="2" charset="2"/>
              </a:rPr>
              <a:t></a:t>
            </a:r>
            <a:r>
              <a:rPr lang="en-US" altLang="ja-JP" dirty="0" smtClean="0"/>
              <a:t> </a:t>
            </a:r>
            <a:r>
              <a:rPr lang="ja-JP" altLang="en-US" b="1" dirty="0" smtClean="0">
                <a:latin typeface="HGPKyokashotai" pitchFamily="18" charset="-128"/>
                <a:ea typeface="HGPKyokashotai" pitchFamily="18" charset="-128"/>
              </a:rPr>
              <a:t>入る</a:t>
            </a:r>
            <a:r>
              <a:rPr lang="ja-JP" altLang="en-US" dirty="0" smtClean="0"/>
              <a:t> </a:t>
            </a:r>
            <a:r>
              <a:rPr lang="en-US" altLang="ja-JP" dirty="0" smtClean="0"/>
              <a:t>/</a:t>
            </a:r>
            <a:r>
              <a:rPr lang="en-US" altLang="ja-JP" dirty="0" err="1" smtClean="0"/>
              <a:t>hairu</a:t>
            </a:r>
            <a:r>
              <a:rPr lang="en-US" altLang="ja-JP" dirty="0" smtClean="0"/>
              <a:t>/ + </a:t>
            </a:r>
            <a:r>
              <a:rPr lang="ja-JP" altLang="en-US" b="1" dirty="0" smtClean="0">
                <a:latin typeface="HGPKyokashotai" pitchFamily="18" charset="-128"/>
                <a:ea typeface="HGPKyokashotai" pitchFamily="18" charset="-128"/>
              </a:rPr>
              <a:t>門</a:t>
            </a:r>
            <a:r>
              <a:rPr lang="ja-JP" altLang="en-US" dirty="0" smtClean="0"/>
              <a:t> </a:t>
            </a:r>
            <a:r>
              <a:rPr lang="en-US" altLang="ja-JP" dirty="0" smtClean="0"/>
              <a:t>/</a:t>
            </a:r>
            <a:r>
              <a:rPr lang="en-US" altLang="ja-JP" dirty="0" err="1" smtClean="0"/>
              <a:t>moN</a:t>
            </a:r>
            <a:r>
              <a:rPr lang="en-US" altLang="ja-JP" dirty="0" smtClean="0"/>
              <a:t>/</a:t>
            </a:r>
          </a:p>
          <a:p>
            <a:pPr marL="179388" indent="-179388">
              <a:buNone/>
            </a:pPr>
            <a:endParaRPr lang="en-US" altLang="ja-JP" sz="1200" dirty="0" smtClean="0"/>
          </a:p>
          <a:p>
            <a:pPr marL="179388" indent="-179388">
              <a:buNone/>
            </a:pPr>
            <a:r>
              <a:rPr lang="en-US" altLang="ja-JP" dirty="0" smtClean="0"/>
              <a:t>  </a:t>
            </a:r>
            <a:r>
              <a:rPr lang="ja-JP" altLang="en-US" b="1" dirty="0" smtClean="0">
                <a:latin typeface="HGPKyokashotai" pitchFamily="18" charset="-128"/>
                <a:ea typeface="HGPKyokashotai" pitchFamily="18" charset="-128"/>
              </a:rPr>
              <a:t>入る</a:t>
            </a:r>
            <a:r>
              <a:rPr lang="ja-JP" altLang="en-US" dirty="0" smtClean="0"/>
              <a:t> </a:t>
            </a:r>
            <a:r>
              <a:rPr lang="en-US" altLang="ja-JP" dirty="0" smtClean="0"/>
              <a:t>(freq. ranking: 117) is more likely to be learned earlier than </a:t>
            </a:r>
            <a:r>
              <a:rPr lang="ja-JP" altLang="en-US" b="1" dirty="0" smtClean="0">
                <a:latin typeface="HGPKyokashotai" pitchFamily="18" charset="-128"/>
                <a:ea typeface="HGPKyokashotai" pitchFamily="18" charset="-128"/>
              </a:rPr>
              <a:t>入門</a:t>
            </a:r>
            <a:r>
              <a:rPr lang="ja-JP" altLang="en-US" dirty="0" smtClean="0"/>
              <a:t> </a:t>
            </a:r>
            <a:r>
              <a:rPr lang="en-US" altLang="ja-JP" dirty="0" smtClean="0"/>
              <a:t>(freq. ranking: 6369) (Matsushita, 2011)</a:t>
            </a:r>
          </a:p>
          <a:p>
            <a:pPr marL="179388" indent="-179388">
              <a:buNone/>
            </a:pPr>
            <a:endParaRPr lang="en-US" altLang="ja-JP" sz="1200" dirty="0" smtClean="0"/>
          </a:p>
          <a:p>
            <a:r>
              <a:rPr lang="en-US" altLang="ja-JP" dirty="0" smtClean="0"/>
              <a:t>Without this kind of association, learners have to learn more words separately</a:t>
            </a:r>
            <a:endParaRPr lang="en-AU" altLang="ja-JP" dirty="0" smtClean="0"/>
          </a:p>
          <a:p>
            <a:pPr marL="179388" indent="-179388">
              <a:buNone/>
            </a:pPr>
            <a:endParaRPr lang="en-US" altLang="ja-JP" dirty="0" smtClean="0"/>
          </a:p>
          <a:p>
            <a:pPr marL="179388" indent="-179388">
              <a:buNone/>
            </a:pPr>
            <a:endParaRPr kumimoji="1" lang="en-US" altLang="ja-JP" dirty="0" smtClean="0"/>
          </a:p>
          <a:p>
            <a:pPr marL="179388" indent="-179388">
              <a:buNone/>
            </a:pPr>
            <a:endParaRPr kumimoji="1" lang="ja-JP" altLang="en-US" dirty="0"/>
          </a:p>
        </p:txBody>
      </p:sp>
    </p:spTree>
    <p:extLst>
      <p:ext uri="{BB962C8B-B14F-4D97-AF65-F5344CB8AC3E}">
        <p14:creationId xmlns:p14="http://schemas.microsoft.com/office/powerpoint/2010/main" val="325503540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76672"/>
            <a:ext cx="8229600" cy="720080"/>
          </a:xfrm>
        </p:spPr>
        <p:txBody>
          <a:bodyPr>
            <a:normAutofit/>
          </a:bodyPr>
          <a:lstStyle/>
          <a:p>
            <a:r>
              <a:rPr lang="en-US" altLang="ja-JP" dirty="0" smtClean="0"/>
              <a:t>6. Conclusion</a:t>
            </a:r>
            <a:r>
              <a:rPr lang="ja-JP" altLang="en-US" dirty="0" smtClean="0"/>
              <a:t>　まとめ</a:t>
            </a:r>
            <a:endParaRPr kumimoji="1" lang="ja-JP" altLang="en-US" dirty="0"/>
          </a:p>
        </p:txBody>
      </p:sp>
      <p:sp>
        <p:nvSpPr>
          <p:cNvPr id="3" name="コンテンツ プレースホルダー 2"/>
          <p:cNvSpPr>
            <a:spLocks noGrp="1"/>
          </p:cNvSpPr>
          <p:nvPr>
            <p:ph idx="1"/>
          </p:nvPr>
        </p:nvSpPr>
        <p:spPr>
          <a:xfrm>
            <a:off x="323528" y="1196752"/>
            <a:ext cx="8712968" cy="5472608"/>
          </a:xfrm>
        </p:spPr>
        <p:txBody>
          <a:bodyPr>
            <a:normAutofit fontScale="77500" lnSpcReduction="20000"/>
          </a:bodyPr>
          <a:lstStyle/>
          <a:p>
            <a:r>
              <a:rPr lang="en-US" altLang="ja-JP" sz="3100" b="1" dirty="0" smtClean="0">
                <a:solidFill>
                  <a:srgbClr val="C00000"/>
                </a:solidFill>
                <a:effectLst>
                  <a:outerShdw blurRad="38100" dist="38100" dir="2700000" algn="tl">
                    <a:srgbClr val="000000">
                      <a:alpha val="43137"/>
                    </a:srgbClr>
                  </a:outerShdw>
                </a:effectLst>
              </a:rPr>
              <a:t>63% </a:t>
            </a:r>
            <a:r>
              <a:rPr lang="en-US" altLang="ja-JP" sz="3100" dirty="0" smtClean="0"/>
              <a:t>of BCCWJ texts are covered </a:t>
            </a:r>
            <a:r>
              <a:rPr lang="en-US" altLang="ja-JP" sz="3100" b="1" dirty="0" smtClean="0">
                <a:solidFill>
                  <a:srgbClr val="C00000"/>
                </a:solidFill>
                <a:effectLst>
                  <a:outerShdw blurRad="38100" dist="38100" dir="2700000" algn="tl">
                    <a:srgbClr val="000000">
                      <a:alpha val="43137"/>
                    </a:srgbClr>
                  </a:outerShdw>
                </a:effectLst>
              </a:rPr>
              <a:t>without Kanji </a:t>
            </a:r>
            <a:r>
              <a:rPr lang="en-US" altLang="ja-JP" sz="3100" dirty="0" smtClean="0"/>
              <a:t>(but half of them are function words)</a:t>
            </a:r>
          </a:p>
          <a:p>
            <a:r>
              <a:rPr lang="en-US" altLang="ja-JP" sz="3100" dirty="0" smtClean="0"/>
              <a:t>To </a:t>
            </a:r>
            <a:r>
              <a:rPr lang="en-US" altLang="ja-JP" sz="3100" dirty="0"/>
              <a:t>attain </a:t>
            </a:r>
            <a:r>
              <a:rPr lang="en-US" altLang="ja-JP" sz="3100" b="1" dirty="0" smtClean="0">
                <a:solidFill>
                  <a:srgbClr val="C00000"/>
                </a:solidFill>
                <a:effectLst>
                  <a:outerShdw blurRad="38100" dist="38100" dir="2700000" algn="tl">
                    <a:srgbClr val="000000">
                      <a:alpha val="43137"/>
                    </a:srgbClr>
                  </a:outerShdw>
                </a:effectLst>
              </a:rPr>
              <a:t>95</a:t>
            </a:r>
            <a:r>
              <a:rPr lang="en-US" altLang="ja-JP" sz="3100" b="1" dirty="0">
                <a:solidFill>
                  <a:srgbClr val="C00000"/>
                </a:solidFill>
                <a:effectLst>
                  <a:outerShdw blurRad="38100" dist="38100" dir="2700000" algn="tl">
                    <a:srgbClr val="000000">
                      <a:alpha val="43137"/>
                    </a:srgbClr>
                  </a:outerShdw>
                </a:effectLst>
              </a:rPr>
              <a:t>% </a:t>
            </a:r>
            <a:r>
              <a:rPr lang="en-US" altLang="ja-JP" sz="3100" dirty="0"/>
              <a:t>coverage, </a:t>
            </a:r>
            <a:r>
              <a:rPr lang="en-US" altLang="ja-JP" sz="3100" b="1" dirty="0">
                <a:solidFill>
                  <a:srgbClr val="C00000"/>
                </a:solidFill>
                <a:effectLst>
                  <a:outerShdw blurRad="38100" dist="38100" dir="2700000" algn="tl">
                    <a:srgbClr val="000000">
                      <a:alpha val="43137"/>
                    </a:srgbClr>
                  </a:outerShdw>
                </a:effectLst>
              </a:rPr>
              <a:t>1000 Kanji </a:t>
            </a:r>
            <a:r>
              <a:rPr lang="en-US" altLang="ja-JP" sz="3100" dirty="0"/>
              <a:t>are required; however, </a:t>
            </a:r>
            <a:r>
              <a:rPr lang="en-US" altLang="ja-JP" sz="3100" dirty="0" smtClean="0">
                <a:solidFill>
                  <a:srgbClr val="FF0000"/>
                </a:solidFill>
                <a:effectLst>
                  <a:outerShdw blurRad="38100" dist="38100" dir="2700000" algn="tl">
                    <a:srgbClr val="000000">
                      <a:alpha val="43137"/>
                    </a:srgbClr>
                  </a:outerShdw>
                </a:effectLst>
              </a:rPr>
              <a:t>some </a:t>
            </a:r>
            <a:r>
              <a:rPr lang="en-US" altLang="ja-JP" sz="3100" dirty="0">
                <a:solidFill>
                  <a:srgbClr val="FF0000"/>
                </a:solidFill>
                <a:effectLst>
                  <a:outerShdw blurRad="38100" dist="38100" dir="2700000" algn="tl">
                    <a:srgbClr val="000000">
                      <a:alpha val="43137"/>
                    </a:srgbClr>
                  </a:outerShdw>
                </a:effectLst>
              </a:rPr>
              <a:t>important words </a:t>
            </a:r>
            <a:r>
              <a:rPr lang="en-US" altLang="ja-JP" sz="3100" dirty="0" smtClean="0">
                <a:solidFill>
                  <a:srgbClr val="FF0000"/>
                </a:solidFill>
                <a:effectLst>
                  <a:outerShdw blurRad="38100" dist="38100" dir="2700000" algn="tl">
                    <a:srgbClr val="000000">
                      <a:alpha val="43137"/>
                    </a:srgbClr>
                  </a:outerShdw>
                </a:effectLst>
              </a:rPr>
              <a:t>are not </a:t>
            </a:r>
            <a:r>
              <a:rPr lang="en-US" altLang="ja-JP" sz="3100" dirty="0">
                <a:solidFill>
                  <a:srgbClr val="FF0000"/>
                </a:solidFill>
                <a:effectLst>
                  <a:outerShdw blurRad="38100" dist="38100" dir="2700000" algn="tl">
                    <a:srgbClr val="000000">
                      <a:alpha val="43137"/>
                    </a:srgbClr>
                  </a:outerShdw>
                </a:effectLst>
              </a:rPr>
              <a:t>covered </a:t>
            </a:r>
            <a:r>
              <a:rPr lang="en-US" altLang="ja-JP" sz="3100" dirty="0"/>
              <a:t>by the top 1000 Kanji</a:t>
            </a:r>
          </a:p>
          <a:p>
            <a:r>
              <a:rPr lang="en-US" altLang="ja-JP" sz="3100" dirty="0" smtClean="0"/>
              <a:t>To cover those words, </a:t>
            </a:r>
            <a:r>
              <a:rPr lang="en-US" altLang="ja-JP" sz="3100" dirty="0" smtClean="0">
                <a:solidFill>
                  <a:srgbClr val="FF0000"/>
                </a:solidFill>
                <a:effectLst>
                  <a:outerShdw blurRad="38100" dist="38100" dir="2700000" algn="tl">
                    <a:srgbClr val="000000">
                      <a:alpha val="43137"/>
                    </a:srgbClr>
                  </a:outerShdw>
                </a:effectLst>
              </a:rPr>
              <a:t>further hundreds of Kanji </a:t>
            </a:r>
            <a:r>
              <a:rPr lang="en-US" altLang="ja-JP" sz="3100" dirty="0" smtClean="0"/>
              <a:t>will be required</a:t>
            </a:r>
          </a:p>
          <a:p>
            <a:r>
              <a:rPr lang="en-US" altLang="ja-JP" sz="3100" dirty="0" smtClean="0"/>
              <a:t>The text coverage in Japanese are generally lower than in English, i.e. Japanese requires more words to learn</a:t>
            </a:r>
          </a:p>
          <a:p>
            <a:r>
              <a:rPr lang="en-US" altLang="ja-JP" sz="3100" dirty="0" smtClean="0"/>
              <a:t>However, many Japanese words are composed of limited number of Kanji, therefore, </a:t>
            </a:r>
            <a:r>
              <a:rPr lang="en-AU" altLang="ja-JP" sz="3100" dirty="0" smtClean="0"/>
              <a:t>the </a:t>
            </a:r>
            <a:r>
              <a:rPr lang="en-AU" altLang="ja-JP" sz="3100" dirty="0"/>
              <a:t>burden of learning Japanese </a:t>
            </a:r>
            <a:r>
              <a:rPr lang="en-AU" altLang="ja-JP" sz="3100" b="1" u="sng" dirty="0"/>
              <a:t>vocabulary</a:t>
            </a:r>
            <a:r>
              <a:rPr lang="en-AU" altLang="ja-JP" sz="3100" dirty="0"/>
              <a:t> may </a:t>
            </a:r>
            <a:r>
              <a:rPr lang="en-AU" altLang="ja-JP" sz="3100" dirty="0" smtClean="0"/>
              <a:t>not be heavy as expected from the text coverage studies, once the </a:t>
            </a:r>
            <a:r>
              <a:rPr lang="en-AU" altLang="ja-JP" sz="3100" dirty="0"/>
              <a:t>learner knows: </a:t>
            </a:r>
          </a:p>
          <a:p>
            <a:pPr lvl="1"/>
            <a:r>
              <a:rPr lang="en-AU" altLang="ja-JP" sz="3100" dirty="0"/>
              <a:t>the </a:t>
            </a:r>
            <a:r>
              <a:rPr lang="en-AU" altLang="ja-JP" sz="3100" b="1" dirty="0">
                <a:solidFill>
                  <a:srgbClr val="C00000"/>
                </a:solidFill>
                <a:effectLst>
                  <a:outerShdw blurRad="38100" dist="38100" dir="2700000" algn="tl">
                    <a:srgbClr val="000000">
                      <a:alpha val="43137"/>
                    </a:srgbClr>
                  </a:outerShdw>
                </a:effectLst>
              </a:rPr>
              <a:t>1000-1500 characters</a:t>
            </a:r>
          </a:p>
          <a:p>
            <a:pPr lvl="1"/>
            <a:r>
              <a:rPr lang="en-AU" altLang="ja-JP" sz="3100" dirty="0"/>
              <a:t>f</a:t>
            </a:r>
            <a:r>
              <a:rPr lang="en-AU" altLang="ja-JP" sz="3100" dirty="0" smtClean="0"/>
              <a:t>orm, meaning and </a:t>
            </a:r>
            <a:r>
              <a:rPr lang="en-AU" altLang="ja-JP" sz="3100" b="1" dirty="0" smtClean="0">
                <a:solidFill>
                  <a:srgbClr val="C00000"/>
                </a:solidFill>
                <a:effectLst>
                  <a:outerShdw blurRad="38100" dist="38100" dir="2700000" algn="tl">
                    <a:srgbClr val="000000">
                      <a:alpha val="43137"/>
                    </a:srgbClr>
                  </a:outerShdw>
                </a:effectLst>
              </a:rPr>
              <a:t>compounding </a:t>
            </a:r>
            <a:r>
              <a:rPr lang="en-AU" altLang="ja-JP" sz="3100" b="1" dirty="0">
                <a:solidFill>
                  <a:srgbClr val="C00000"/>
                </a:solidFill>
                <a:effectLst>
                  <a:outerShdw blurRad="38100" dist="38100" dir="2700000" algn="tl">
                    <a:srgbClr val="000000">
                      <a:alpha val="43137"/>
                    </a:srgbClr>
                  </a:outerShdw>
                </a:effectLst>
              </a:rPr>
              <a:t>rules </a:t>
            </a:r>
            <a:r>
              <a:rPr lang="en-AU" altLang="ja-JP" sz="3100" dirty="0"/>
              <a:t>of Kanji</a:t>
            </a:r>
          </a:p>
          <a:p>
            <a:pPr lvl="1"/>
            <a:r>
              <a:rPr lang="en-AU" altLang="ja-JP" sz="3100" b="1" dirty="0">
                <a:solidFill>
                  <a:srgbClr val="C00000"/>
                </a:solidFill>
                <a:effectLst>
                  <a:outerShdw blurRad="38100" dist="38100" dir="2700000" algn="tl">
                    <a:srgbClr val="000000">
                      <a:alpha val="43137"/>
                    </a:srgbClr>
                  </a:outerShdw>
                </a:effectLst>
              </a:rPr>
              <a:t>metaphors</a:t>
            </a:r>
            <a:r>
              <a:rPr lang="en-AU" altLang="ja-JP" sz="3100" dirty="0"/>
              <a:t> of Kanji </a:t>
            </a:r>
            <a:r>
              <a:rPr lang="en-AU" altLang="ja-JP" sz="3100" dirty="0" smtClean="0"/>
              <a:t>compounds</a:t>
            </a:r>
          </a:p>
          <a:p>
            <a:pPr lvl="1"/>
            <a:r>
              <a:rPr lang="en-AU" altLang="ja-JP" sz="3100" b="1" dirty="0">
                <a:solidFill>
                  <a:srgbClr val="C00000"/>
                </a:solidFill>
                <a:effectLst>
                  <a:outerShdw blurRad="38100" dist="38100" dir="2700000" algn="tl">
                    <a:srgbClr val="000000">
                      <a:alpha val="43137"/>
                    </a:srgbClr>
                  </a:outerShdw>
                </a:effectLst>
              </a:rPr>
              <a:t>a</a:t>
            </a:r>
            <a:r>
              <a:rPr lang="en-AU" altLang="ja-JP" sz="3100" b="1" dirty="0" smtClean="0">
                <a:solidFill>
                  <a:srgbClr val="C00000"/>
                </a:solidFill>
                <a:effectLst>
                  <a:outerShdw blurRad="38100" dist="38100" dir="2700000" algn="tl">
                    <a:srgbClr val="000000">
                      <a:alpha val="43137"/>
                    </a:srgbClr>
                  </a:outerShdw>
                </a:effectLst>
              </a:rPr>
              <a:t>ssociation of different readings (e.g. On-reading and Kun-reading)</a:t>
            </a:r>
            <a:r>
              <a:rPr lang="en-AU" altLang="ja-JP" sz="3100" dirty="0" smtClean="0"/>
              <a:t> of each Kanji</a:t>
            </a:r>
          </a:p>
          <a:p>
            <a:pPr marL="274320" lvl="1" indent="0">
              <a:buNone/>
            </a:pPr>
            <a:endParaRPr kumimoji="1" lang="ja-JP" altLang="en-US" dirty="0"/>
          </a:p>
        </p:txBody>
      </p:sp>
    </p:spTree>
    <p:extLst>
      <p:ext uri="{BB962C8B-B14F-4D97-AF65-F5344CB8AC3E}">
        <p14:creationId xmlns:p14="http://schemas.microsoft.com/office/powerpoint/2010/main" val="19320713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76672"/>
            <a:ext cx="8229600" cy="720080"/>
          </a:xfrm>
        </p:spPr>
        <p:txBody>
          <a:bodyPr>
            <a:normAutofit/>
          </a:bodyPr>
          <a:lstStyle/>
          <a:p>
            <a:endParaRPr kumimoji="1" lang="ja-JP" altLang="en-US" dirty="0"/>
          </a:p>
        </p:txBody>
      </p:sp>
      <p:sp>
        <p:nvSpPr>
          <p:cNvPr id="3" name="コンテンツ プレースホルダー 2"/>
          <p:cNvSpPr>
            <a:spLocks noGrp="1"/>
          </p:cNvSpPr>
          <p:nvPr>
            <p:ph idx="1"/>
          </p:nvPr>
        </p:nvSpPr>
        <p:spPr>
          <a:xfrm>
            <a:off x="323528" y="1196752"/>
            <a:ext cx="8712968" cy="5472608"/>
          </a:xfrm>
        </p:spPr>
        <p:txBody>
          <a:bodyPr>
            <a:normAutofit/>
          </a:bodyPr>
          <a:lstStyle/>
          <a:p>
            <a:pPr marL="274320" lvl="1" indent="0">
              <a:buNone/>
            </a:pPr>
            <a:r>
              <a:rPr lang="en-US" altLang="ja-JP" sz="2800" dirty="0" smtClean="0"/>
              <a:t>These slides will be uploaded in the site shown below. </a:t>
            </a:r>
          </a:p>
          <a:p>
            <a:pPr marL="274320" lvl="1" indent="0">
              <a:buNone/>
            </a:pPr>
            <a:endParaRPr lang="en-US" altLang="ja-JP" sz="2800" dirty="0" smtClean="0"/>
          </a:p>
          <a:p>
            <a:pPr marL="274320" lvl="1" indent="0">
              <a:buNone/>
            </a:pPr>
            <a:r>
              <a:rPr lang="ja-JP" altLang="en-US" sz="2800" dirty="0" smtClean="0"/>
              <a:t>「松下言語学習ラボ」</a:t>
            </a:r>
            <a:endParaRPr lang="en-US" altLang="ja-JP" sz="2800" dirty="0"/>
          </a:p>
          <a:p>
            <a:pPr marL="274320" lvl="1" indent="0">
              <a:buNone/>
            </a:pPr>
            <a:r>
              <a:rPr lang="en-US" altLang="ja-JP" sz="2800" dirty="0">
                <a:hlinkClick r:id="rId2"/>
              </a:rPr>
              <a:t>http://www.wa.commufa.jp/~tatsum</a:t>
            </a:r>
            <a:r>
              <a:rPr lang="en-US" altLang="ja-JP" sz="2800" dirty="0" smtClean="0">
                <a:hlinkClick r:id="rId2"/>
              </a:rPr>
              <a:t>/</a:t>
            </a:r>
            <a:endParaRPr lang="en-US" altLang="ja-JP" sz="2800" dirty="0" smtClean="0"/>
          </a:p>
          <a:p>
            <a:pPr marL="274320" lvl="1" indent="0">
              <a:buNone/>
            </a:pPr>
            <a:endParaRPr kumimoji="1" lang="en-US" altLang="ja-JP" sz="2800" dirty="0" smtClean="0"/>
          </a:p>
          <a:p>
            <a:pPr marL="274320" lvl="1" indent="0">
              <a:buNone/>
            </a:pPr>
            <a:r>
              <a:rPr lang="en-US" altLang="ja-JP" sz="2800" dirty="0" smtClean="0"/>
              <a:t>You can find the site by Google with the key words of </a:t>
            </a:r>
          </a:p>
          <a:p>
            <a:pPr marL="274320" lvl="1" indent="0">
              <a:buNone/>
            </a:pPr>
            <a:r>
              <a:rPr lang="ja-JP" altLang="en-US" sz="2800" dirty="0" smtClean="0"/>
              <a:t>松下  </a:t>
            </a:r>
            <a:r>
              <a:rPr lang="en-US" altLang="ja-JP" sz="2800" dirty="0" smtClean="0"/>
              <a:t>(Matsushita)</a:t>
            </a:r>
            <a:r>
              <a:rPr lang="ja-JP" altLang="en-US" sz="2800" dirty="0" smtClean="0"/>
              <a:t> </a:t>
            </a:r>
            <a:r>
              <a:rPr lang="en-US" altLang="ja-JP" sz="2800" dirty="0" smtClean="0"/>
              <a:t>and </a:t>
            </a:r>
            <a:r>
              <a:rPr lang="ja-JP" altLang="en-US" sz="2800" dirty="0" smtClean="0"/>
              <a:t>言語 </a:t>
            </a:r>
            <a:r>
              <a:rPr lang="en-US" altLang="ja-JP" sz="2800" dirty="0" smtClean="0"/>
              <a:t>(language). </a:t>
            </a:r>
            <a:endParaRPr kumimoji="1" lang="en-US" altLang="ja-JP" sz="2800" dirty="0" smtClean="0"/>
          </a:p>
          <a:p>
            <a:pPr marL="274320" lvl="1" indent="0">
              <a:buNone/>
            </a:pPr>
            <a:endParaRPr kumimoji="1" lang="ja-JP" altLang="en-US" dirty="0"/>
          </a:p>
        </p:txBody>
      </p:sp>
    </p:spTree>
    <p:extLst>
      <p:ext uri="{BB962C8B-B14F-4D97-AF65-F5344CB8AC3E}">
        <p14:creationId xmlns:p14="http://schemas.microsoft.com/office/powerpoint/2010/main" val="88987265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rotWithShape="0">
          <a:blip r:embed="rId3" cstate="print">
            <a:duotone>
              <a:prstClr val="black"/>
              <a:schemeClr val="accent5">
                <a:tint val="45000"/>
                <a:satMod val="400000"/>
              </a:schemeClr>
            </a:duotone>
          </a:blip>
          <a:srcRect/>
          <a:stretch>
            <a:fillRect/>
          </a:stretch>
        </a:blip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260648"/>
            <a:ext cx="8229600" cy="864096"/>
          </a:xfrm>
        </p:spPr>
        <p:txBody>
          <a:bodyPr>
            <a:normAutofit/>
          </a:bodyPr>
          <a:lstStyle/>
          <a:p>
            <a:r>
              <a:rPr kumimoji="1" lang="en-US" altLang="ja-JP" dirty="0" smtClean="0"/>
              <a:t>References</a:t>
            </a:r>
            <a:r>
              <a:rPr kumimoji="1" lang="ja-JP" altLang="en-US" dirty="0" smtClean="0"/>
              <a:t>　引用文献 </a:t>
            </a:r>
            <a:r>
              <a:rPr kumimoji="1" lang="en-US" altLang="ja-JP" dirty="0" smtClean="0"/>
              <a:t>1)</a:t>
            </a:r>
            <a:endParaRPr kumimoji="1" lang="ja-JP" altLang="en-US" dirty="0"/>
          </a:p>
        </p:txBody>
      </p:sp>
      <p:sp>
        <p:nvSpPr>
          <p:cNvPr id="3" name="コンテンツ プレースホルダー 2"/>
          <p:cNvSpPr>
            <a:spLocks noGrp="1"/>
          </p:cNvSpPr>
          <p:nvPr>
            <p:ph idx="1"/>
          </p:nvPr>
        </p:nvSpPr>
        <p:spPr>
          <a:xfrm>
            <a:off x="353646" y="1196753"/>
            <a:ext cx="8394817" cy="5472607"/>
          </a:xfrm>
        </p:spPr>
        <p:txBody>
          <a:bodyPr>
            <a:noAutofit/>
          </a:bodyPr>
          <a:lstStyle/>
          <a:p>
            <a:pPr>
              <a:spcBef>
                <a:spcPts val="0"/>
              </a:spcBef>
            </a:pPr>
            <a:r>
              <a:rPr lang="en-US" altLang="ja-JP" sz="2400" dirty="0"/>
              <a:t>Akimoto, M. </a:t>
            </a:r>
            <a:r>
              <a:rPr lang="ja-JP" altLang="ja-JP" sz="2400" dirty="0"/>
              <a:t>（秋元美晴）</a:t>
            </a:r>
            <a:r>
              <a:rPr lang="en-US" altLang="ja-JP" sz="2400" dirty="0"/>
              <a:t>. (2002). </a:t>
            </a:r>
            <a:r>
              <a:rPr lang="ja-JP" altLang="ja-JP" sz="2400" i="1" dirty="0"/>
              <a:t>よくわかる語彙</a:t>
            </a:r>
            <a:r>
              <a:rPr lang="en-US" altLang="ja-JP" sz="2400" i="1" dirty="0"/>
              <a:t> [</a:t>
            </a:r>
            <a:r>
              <a:rPr lang="en-US" altLang="ja-JP" sz="2400" i="1" dirty="0" err="1"/>
              <a:t>Uniderstanding</a:t>
            </a:r>
            <a:r>
              <a:rPr lang="en-US" altLang="ja-JP" sz="2400" i="1" dirty="0"/>
              <a:t> Vocabulary]</a:t>
            </a:r>
            <a:r>
              <a:rPr lang="en-US" altLang="ja-JP" sz="2400" dirty="0"/>
              <a:t>. Tokyo: </a:t>
            </a:r>
            <a:r>
              <a:rPr lang="en-US" altLang="ja-JP" sz="2400" dirty="0" err="1"/>
              <a:t>Alc</a:t>
            </a:r>
            <a:r>
              <a:rPr lang="ja-JP" altLang="ja-JP" sz="2400" dirty="0"/>
              <a:t>（アルク）</a:t>
            </a:r>
            <a:r>
              <a:rPr lang="en-US" altLang="ja-JP" sz="2400" dirty="0"/>
              <a:t>.</a:t>
            </a:r>
            <a:endParaRPr lang="ja-JP" altLang="ja-JP" sz="2400" dirty="0"/>
          </a:p>
          <a:p>
            <a:pPr>
              <a:spcBef>
                <a:spcPts val="0"/>
              </a:spcBef>
            </a:pPr>
            <a:r>
              <a:rPr lang="en-US" altLang="ja-JP" sz="2400" dirty="0" smtClean="0"/>
              <a:t>Bauer, L. &amp; Nation, P. (1993). Word families.</a:t>
            </a:r>
            <a:r>
              <a:rPr lang="en-US" altLang="ja-JP" sz="2400" i="1" dirty="0" smtClean="0"/>
              <a:t> International Journal of Lexicography. 6(4), 253-279.</a:t>
            </a:r>
          </a:p>
          <a:p>
            <a:pPr>
              <a:spcBef>
                <a:spcPts val="0"/>
              </a:spcBef>
            </a:pPr>
            <a:r>
              <a:rPr lang="en-US" altLang="ja-JP" sz="2400" dirty="0" smtClean="0"/>
              <a:t>Carroll</a:t>
            </a:r>
            <a:r>
              <a:rPr lang="en-US" altLang="ja-JP" sz="2400" dirty="0"/>
              <a:t>, J. B., Davies, P., &amp; Richman, B. (1971). </a:t>
            </a:r>
            <a:r>
              <a:rPr lang="en-US" altLang="ja-JP" sz="2400" i="1" dirty="0"/>
              <a:t>Word Frequency Book</a:t>
            </a:r>
            <a:r>
              <a:rPr lang="en-US" altLang="ja-JP" sz="2400" dirty="0"/>
              <a:t>. New York: Houghton Mifflin, Boston American Heritage</a:t>
            </a:r>
            <a:r>
              <a:rPr lang="en-US" altLang="ja-JP" sz="2400" dirty="0" smtClean="0"/>
              <a:t>.</a:t>
            </a:r>
          </a:p>
          <a:p>
            <a:pPr>
              <a:spcBef>
                <a:spcPts val="0"/>
              </a:spcBef>
            </a:pPr>
            <a:r>
              <a:rPr lang="en-US" altLang="ja-JP" sz="2400" dirty="0" err="1"/>
              <a:t>Chikamatsu</a:t>
            </a:r>
            <a:r>
              <a:rPr lang="en-US" altLang="ja-JP" sz="2400" dirty="0"/>
              <a:t>, N., Yokoyama, S., Nozaki, H., Long, E., &amp; Fukuda, S. (2000). A Japanese logographic character frequency list for cognitive science research. </a:t>
            </a:r>
            <a:r>
              <a:rPr lang="en-US" altLang="ja-JP" sz="2400" i="1" dirty="0"/>
              <a:t>Behavior Research Methods, Instruments, &amp; Computers</a:t>
            </a:r>
            <a:r>
              <a:rPr lang="en-US" altLang="ja-JP" sz="2400" dirty="0"/>
              <a:t>, </a:t>
            </a:r>
            <a:r>
              <a:rPr lang="en-US" altLang="ja-JP" sz="2400" i="1" dirty="0"/>
              <a:t>32</a:t>
            </a:r>
            <a:r>
              <a:rPr lang="en-US" altLang="ja-JP" sz="2400" dirty="0"/>
              <a:t>(3), </a:t>
            </a:r>
            <a:r>
              <a:rPr lang="en-US" altLang="ja-JP" sz="2400" dirty="0" smtClean="0"/>
              <a:t>482-500.</a:t>
            </a:r>
          </a:p>
          <a:p>
            <a:r>
              <a:rPr lang="en-US" altLang="ja-JP" sz="2400" dirty="0"/>
              <a:t>Den, Y. </a:t>
            </a:r>
            <a:r>
              <a:rPr lang="ja-JP" altLang="ja-JP" sz="2400" dirty="0"/>
              <a:t>（伝康晴）</a:t>
            </a:r>
            <a:r>
              <a:rPr lang="en-US" altLang="ja-JP" sz="2400" dirty="0"/>
              <a:t>, Yamada, A. </a:t>
            </a:r>
            <a:r>
              <a:rPr lang="ja-JP" altLang="ja-JP" sz="2400" dirty="0"/>
              <a:t>（山田篤）</a:t>
            </a:r>
            <a:r>
              <a:rPr lang="en-US" altLang="ja-JP" sz="2400" dirty="0"/>
              <a:t>, Ogura, H. </a:t>
            </a:r>
            <a:r>
              <a:rPr lang="ja-JP" altLang="ja-JP" sz="2400" dirty="0"/>
              <a:t>（小椋秀樹）</a:t>
            </a:r>
            <a:r>
              <a:rPr lang="en-US" altLang="ja-JP" sz="2400" dirty="0"/>
              <a:t>, </a:t>
            </a:r>
            <a:r>
              <a:rPr lang="en-US" altLang="ja-JP" sz="2400" dirty="0" err="1"/>
              <a:t>Koiso</a:t>
            </a:r>
            <a:r>
              <a:rPr lang="en-US" altLang="ja-JP" sz="2400" dirty="0"/>
              <a:t>, H. </a:t>
            </a:r>
            <a:r>
              <a:rPr lang="ja-JP" altLang="ja-JP" sz="2400" dirty="0"/>
              <a:t>（小磯花絵）</a:t>
            </a:r>
            <a:r>
              <a:rPr lang="en-US" altLang="ja-JP" sz="2400" dirty="0"/>
              <a:t>, &amp; </a:t>
            </a:r>
            <a:r>
              <a:rPr lang="en-US" altLang="ja-JP" sz="2400" dirty="0" err="1"/>
              <a:t>Ogiso</a:t>
            </a:r>
            <a:r>
              <a:rPr lang="en-US" altLang="ja-JP" sz="2400" dirty="0"/>
              <a:t>, T. </a:t>
            </a:r>
            <a:r>
              <a:rPr lang="ja-JP" altLang="ja-JP" sz="2400" dirty="0"/>
              <a:t>（小木曽智信）</a:t>
            </a:r>
            <a:r>
              <a:rPr lang="en-US" altLang="ja-JP" sz="2400" dirty="0"/>
              <a:t>. (2009). </a:t>
            </a:r>
            <a:r>
              <a:rPr lang="en-US" altLang="ja-JP" sz="2400" i="1" dirty="0" err="1"/>
              <a:t>UniDic</a:t>
            </a:r>
            <a:r>
              <a:rPr lang="en-US" altLang="ja-JP" sz="2400" dirty="0"/>
              <a:t>. </a:t>
            </a:r>
            <a:r>
              <a:rPr lang="en-US" altLang="ja-JP" sz="2400" dirty="0" smtClean="0"/>
              <a:t>Version. 1.3.11</a:t>
            </a:r>
            <a:r>
              <a:rPr lang="en-US" altLang="ja-JP" sz="2400" dirty="0"/>
              <a:t>.</a:t>
            </a:r>
            <a:endParaRPr lang="ja-JP" altLang="ja-JP" sz="2400" dirty="0"/>
          </a:p>
          <a:p>
            <a:pPr marL="0" indent="0">
              <a:buNone/>
            </a:pPr>
            <a:r>
              <a:rPr lang="en-US" altLang="ja-JP" sz="2400" dirty="0"/>
              <a:t> </a:t>
            </a:r>
            <a:r>
              <a:rPr lang="en-US" altLang="ja-JP" sz="2400" dirty="0" smtClean="0"/>
              <a:t>     Downloaded </a:t>
            </a:r>
            <a:r>
              <a:rPr lang="en-US" altLang="ja-JP" sz="2400" dirty="0"/>
              <a:t>from  </a:t>
            </a:r>
            <a:r>
              <a:rPr lang="en-US" altLang="ja-JP" sz="2400" dirty="0">
                <a:hlinkClick r:id="rId4"/>
              </a:rPr>
              <a:t>http://www.tokuteicorpus.jp/dist</a:t>
            </a:r>
            <a:r>
              <a:rPr lang="en-US" altLang="ja-JP" sz="2400" dirty="0" smtClean="0">
                <a:hlinkClick r:id="rId4"/>
              </a:rPr>
              <a:t>/</a:t>
            </a:r>
            <a:r>
              <a:rPr lang="en-US" altLang="ja-JP" sz="2400" dirty="0" smtClean="0"/>
              <a:t> </a:t>
            </a:r>
          </a:p>
        </p:txBody>
      </p:sp>
    </p:spTree>
    <p:extLst>
      <p:ext uri="{BB962C8B-B14F-4D97-AF65-F5344CB8AC3E}">
        <p14:creationId xmlns:p14="http://schemas.microsoft.com/office/powerpoint/2010/main" val="19563075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rotWithShape="0">
          <a:blip r:embed="rId3" cstate="print">
            <a:duotone>
              <a:prstClr val="black"/>
              <a:schemeClr val="accent5">
                <a:tint val="45000"/>
                <a:satMod val="400000"/>
              </a:schemeClr>
            </a:duotone>
          </a:blip>
          <a:srcRect/>
          <a:stretch>
            <a:fillRect/>
          </a:stretch>
        </a:blip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116632"/>
            <a:ext cx="8229600" cy="864096"/>
          </a:xfrm>
        </p:spPr>
        <p:txBody>
          <a:bodyPr>
            <a:normAutofit/>
          </a:bodyPr>
          <a:lstStyle/>
          <a:p>
            <a:r>
              <a:rPr kumimoji="1" lang="en-US" altLang="ja-JP" dirty="0" smtClean="0"/>
              <a:t>References</a:t>
            </a:r>
            <a:r>
              <a:rPr kumimoji="1" lang="ja-JP" altLang="en-US" dirty="0" smtClean="0"/>
              <a:t>　引用文献 </a:t>
            </a:r>
            <a:r>
              <a:rPr kumimoji="1" lang="en-US" altLang="ja-JP" dirty="0" smtClean="0"/>
              <a:t>2)</a:t>
            </a:r>
            <a:endParaRPr kumimoji="1" lang="ja-JP" altLang="en-US" dirty="0"/>
          </a:p>
        </p:txBody>
      </p:sp>
      <p:sp>
        <p:nvSpPr>
          <p:cNvPr id="3" name="コンテンツ プレースホルダー 2"/>
          <p:cNvSpPr>
            <a:spLocks noGrp="1"/>
          </p:cNvSpPr>
          <p:nvPr>
            <p:ph idx="1"/>
          </p:nvPr>
        </p:nvSpPr>
        <p:spPr>
          <a:xfrm>
            <a:off x="323528" y="1124745"/>
            <a:ext cx="8496944" cy="5472608"/>
          </a:xfrm>
        </p:spPr>
        <p:txBody>
          <a:bodyPr>
            <a:normAutofit fontScale="62500" lnSpcReduction="20000"/>
          </a:bodyPr>
          <a:lstStyle/>
          <a:p>
            <a:pPr>
              <a:lnSpc>
                <a:spcPct val="120000"/>
              </a:lnSpc>
              <a:spcBef>
                <a:spcPts val="0"/>
              </a:spcBef>
            </a:pPr>
            <a:r>
              <a:rPr lang="en-US" altLang="ja-JP" sz="3800" dirty="0"/>
              <a:t>Harlan, P. </a:t>
            </a:r>
            <a:r>
              <a:rPr lang="ja-JP" altLang="ja-JP" sz="3800" dirty="0"/>
              <a:t>（パトリック・ハーラン）</a:t>
            </a:r>
            <a:r>
              <a:rPr lang="en-US" altLang="ja-JP" sz="3800" dirty="0"/>
              <a:t>. (2011). </a:t>
            </a:r>
            <a:r>
              <a:rPr lang="ja-JP" altLang="ja-JP" sz="3800" dirty="0"/>
              <a:t>ゼロからの日本語学習と僕の好きな日本のカルチャー</a:t>
            </a:r>
            <a:r>
              <a:rPr lang="en-US" altLang="ja-JP" sz="3800" dirty="0"/>
              <a:t> (Learning Japanese from zero, and the Japanese culture I like). Cited from </a:t>
            </a:r>
            <a:r>
              <a:rPr lang="en-US" altLang="ja-JP" sz="3800" dirty="0">
                <a:hlinkClick r:id="rId4"/>
              </a:rPr>
              <a:t>http://www.wochikochi.jp/topstory/2011/04/packun.php</a:t>
            </a:r>
            <a:r>
              <a:rPr lang="en-US" altLang="ja-JP" sz="3800" dirty="0"/>
              <a:t> </a:t>
            </a:r>
            <a:endParaRPr lang="en-US" altLang="ja-JP" sz="3800" dirty="0" smtClean="0"/>
          </a:p>
          <a:p>
            <a:pPr>
              <a:lnSpc>
                <a:spcPct val="120000"/>
              </a:lnSpc>
              <a:spcBef>
                <a:spcPts val="0"/>
              </a:spcBef>
            </a:pPr>
            <a:r>
              <a:rPr lang="en-US" altLang="ja-JP" sz="3800" dirty="0"/>
              <a:t>Hu, M. H. &amp; Nation, P. (2000). Vocabulary density and reading comprehension. </a:t>
            </a:r>
            <a:r>
              <a:rPr lang="en-US" altLang="ja-JP" sz="3800" i="1" dirty="0"/>
              <a:t>Reading in a Foreign Language</a:t>
            </a:r>
            <a:r>
              <a:rPr lang="en-US" altLang="ja-JP" sz="3800" dirty="0"/>
              <a:t>, 13(1), 403-430.</a:t>
            </a:r>
          </a:p>
          <a:p>
            <a:pPr>
              <a:lnSpc>
                <a:spcPct val="120000"/>
              </a:lnSpc>
              <a:spcBef>
                <a:spcPts val="0"/>
              </a:spcBef>
            </a:pPr>
            <a:r>
              <a:rPr lang="en-US" altLang="ja-JP" sz="3800" dirty="0"/>
              <a:t>Komori, K. </a:t>
            </a:r>
            <a:r>
              <a:rPr lang="ja-JP" altLang="ja-JP" sz="3800" dirty="0"/>
              <a:t>（小森和子）</a:t>
            </a:r>
            <a:r>
              <a:rPr lang="en-US" altLang="ja-JP" sz="3800" dirty="0"/>
              <a:t>, Mikuni, J. </a:t>
            </a:r>
            <a:r>
              <a:rPr lang="ja-JP" altLang="ja-JP" sz="3800" dirty="0"/>
              <a:t>（三國純子）</a:t>
            </a:r>
            <a:r>
              <a:rPr lang="en-US" altLang="ja-JP" sz="3800" dirty="0"/>
              <a:t>, &amp; Kondo, A. </a:t>
            </a:r>
            <a:r>
              <a:rPr lang="ja-JP" altLang="ja-JP" sz="3800" dirty="0"/>
              <a:t>（近藤安月子）</a:t>
            </a:r>
            <a:r>
              <a:rPr lang="en-US" altLang="ja-JP" sz="3800" dirty="0"/>
              <a:t>. (2004). </a:t>
            </a:r>
            <a:r>
              <a:rPr lang="ja-JP" altLang="ja-JP" sz="3800" dirty="0"/>
              <a:t>文章理解を促進する語彙知識の量的側面　</a:t>
            </a:r>
            <a:r>
              <a:rPr lang="en-US" altLang="ja-JP" sz="3800" dirty="0"/>
              <a:t>―</a:t>
            </a:r>
            <a:r>
              <a:rPr lang="ja-JP" altLang="ja-JP" sz="3800" dirty="0"/>
              <a:t>既知語率の閾値探索の試み</a:t>
            </a:r>
            <a:r>
              <a:rPr lang="en-US" altLang="ja-JP" sz="3800" dirty="0"/>
              <a:t>― (What percentage of known words in a text facilitates reading comprehension: a case study for exploration of the threshold of known words coverage). </a:t>
            </a:r>
            <a:r>
              <a:rPr lang="ja-JP" altLang="ja-JP" sz="3800" i="1" dirty="0"/>
              <a:t>日本語教育</a:t>
            </a:r>
            <a:r>
              <a:rPr lang="en-US" altLang="ja-JP" sz="3800" i="1" dirty="0"/>
              <a:t> [Teaching Japanese as a Foreign Language]</a:t>
            </a:r>
            <a:r>
              <a:rPr lang="en-US" altLang="ja-JP" sz="3800" dirty="0"/>
              <a:t>, </a:t>
            </a:r>
            <a:r>
              <a:rPr lang="en-US" altLang="ja-JP" sz="3800" i="1" dirty="0"/>
              <a:t>125</a:t>
            </a:r>
            <a:r>
              <a:rPr lang="en-US" altLang="ja-JP" sz="3800" dirty="0"/>
              <a:t>, 83-92.</a:t>
            </a:r>
            <a:endParaRPr lang="ja-JP" altLang="ja-JP" sz="3800" dirty="0"/>
          </a:p>
          <a:p>
            <a:endParaRPr kumimoji="1" lang="ja-JP" altLang="en-US" dirty="0"/>
          </a:p>
        </p:txBody>
      </p:sp>
    </p:spTree>
    <p:extLst>
      <p:ext uri="{BB962C8B-B14F-4D97-AF65-F5344CB8AC3E}">
        <p14:creationId xmlns:p14="http://schemas.microsoft.com/office/powerpoint/2010/main" val="90653373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rotWithShape="0">
          <a:blip r:embed="rId3" cstate="print">
            <a:duotone>
              <a:prstClr val="black"/>
              <a:schemeClr val="accent5">
                <a:tint val="45000"/>
                <a:satMod val="400000"/>
              </a:schemeClr>
            </a:duotone>
          </a:blip>
          <a:srcRect/>
          <a:stretch>
            <a:fillRect/>
          </a:stretch>
        </a:blip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260648"/>
            <a:ext cx="8229600" cy="864096"/>
          </a:xfrm>
        </p:spPr>
        <p:txBody>
          <a:bodyPr>
            <a:normAutofit/>
          </a:bodyPr>
          <a:lstStyle/>
          <a:p>
            <a:r>
              <a:rPr kumimoji="1" lang="en-US" altLang="ja-JP" dirty="0" smtClean="0"/>
              <a:t>References</a:t>
            </a:r>
            <a:r>
              <a:rPr kumimoji="1" lang="ja-JP" altLang="en-US" dirty="0" smtClean="0"/>
              <a:t>　引用文献 </a:t>
            </a:r>
            <a:r>
              <a:rPr kumimoji="1" lang="en-US" altLang="ja-JP" dirty="0" smtClean="0"/>
              <a:t>3)</a:t>
            </a:r>
            <a:endParaRPr kumimoji="1" lang="ja-JP" altLang="en-US" dirty="0"/>
          </a:p>
        </p:txBody>
      </p:sp>
      <p:sp>
        <p:nvSpPr>
          <p:cNvPr id="3" name="コンテンツ プレースホルダー 2"/>
          <p:cNvSpPr>
            <a:spLocks noGrp="1"/>
          </p:cNvSpPr>
          <p:nvPr>
            <p:ph idx="1"/>
          </p:nvPr>
        </p:nvSpPr>
        <p:spPr>
          <a:xfrm>
            <a:off x="428596" y="1196753"/>
            <a:ext cx="8229600" cy="5104925"/>
          </a:xfrm>
        </p:spPr>
        <p:txBody>
          <a:bodyPr>
            <a:normAutofit/>
          </a:bodyPr>
          <a:lstStyle/>
          <a:p>
            <a:pPr>
              <a:lnSpc>
                <a:spcPct val="120000"/>
              </a:lnSpc>
              <a:spcBef>
                <a:spcPts val="0"/>
              </a:spcBef>
            </a:pPr>
            <a:r>
              <a:rPr lang="en-US" altLang="ja-JP" sz="2400" dirty="0"/>
              <a:t>Matsushita, T. </a:t>
            </a:r>
            <a:r>
              <a:rPr lang="ja-JP" altLang="ja-JP" sz="2400" dirty="0"/>
              <a:t>（松下達彦）</a:t>
            </a:r>
            <a:r>
              <a:rPr lang="en-US" altLang="ja-JP" sz="2400" dirty="0"/>
              <a:t>. (2011). </a:t>
            </a:r>
            <a:r>
              <a:rPr lang="ja-JP" altLang="ja-JP" sz="2400" i="1" dirty="0"/>
              <a:t>日本語を読むための語彙データベース</a:t>
            </a:r>
            <a:r>
              <a:rPr lang="en-US" altLang="ja-JP" sz="2400" i="1" dirty="0"/>
              <a:t> (The Database for Reading Japanese)</a:t>
            </a:r>
            <a:r>
              <a:rPr lang="en-US" altLang="ja-JP" sz="2400" dirty="0"/>
              <a:t>. </a:t>
            </a:r>
            <a:endParaRPr lang="ja-JP" altLang="ja-JP" sz="2400" dirty="0"/>
          </a:p>
          <a:p>
            <a:pPr marL="0" indent="0">
              <a:lnSpc>
                <a:spcPct val="120000"/>
              </a:lnSpc>
              <a:spcBef>
                <a:spcPts val="0"/>
              </a:spcBef>
              <a:buNone/>
            </a:pPr>
            <a:r>
              <a:rPr lang="en-US" altLang="ja-JP" sz="2400" dirty="0"/>
              <a:t>      Downloaded from </a:t>
            </a:r>
            <a:r>
              <a:rPr lang="en-US" altLang="ja-JP" sz="2400" dirty="0">
                <a:hlinkClick r:id="rId4"/>
              </a:rPr>
              <a:t>http://www.geocities.jp/tatsum2003/</a:t>
            </a:r>
            <a:r>
              <a:rPr lang="en-US" altLang="ja-JP" sz="2400" dirty="0"/>
              <a:t> </a:t>
            </a:r>
          </a:p>
          <a:p>
            <a:r>
              <a:rPr lang="en-US" altLang="ja-JP" sz="2400" dirty="0" smtClean="0"/>
              <a:t>Nation</a:t>
            </a:r>
            <a:r>
              <a:rPr lang="en-US" altLang="ja-JP" sz="2400" dirty="0"/>
              <a:t>, I. S. P. (2006). How large a vocabulary is needed for reading and listening? </a:t>
            </a:r>
            <a:r>
              <a:rPr lang="en-US" altLang="ja-JP" sz="2400" i="1" dirty="0"/>
              <a:t>Canadian Modern Language Review</a:t>
            </a:r>
            <a:r>
              <a:rPr lang="en-US" altLang="ja-JP" sz="2400" dirty="0"/>
              <a:t>, </a:t>
            </a:r>
            <a:r>
              <a:rPr lang="en-US" altLang="ja-JP" sz="2400" i="1" dirty="0"/>
              <a:t>63</a:t>
            </a:r>
            <a:r>
              <a:rPr lang="en-US" altLang="ja-JP" sz="2400" dirty="0"/>
              <a:t>(1), 59-82.</a:t>
            </a:r>
            <a:endParaRPr lang="en-US" altLang="ja-JP" sz="2400" dirty="0">
              <a:ea typeface="ＭＳ Ｐゴシック" pitchFamily="50" charset="-128"/>
            </a:endParaRPr>
          </a:p>
          <a:p>
            <a:r>
              <a:rPr lang="en-US" altLang="ja-JP" sz="2400" dirty="0" smtClean="0">
                <a:ea typeface="ＭＳ Ｐゴシック" pitchFamily="50" charset="-128"/>
              </a:rPr>
              <a:t>NINJAL</a:t>
            </a:r>
            <a:r>
              <a:rPr lang="en-US" altLang="ja-JP" sz="2400" dirty="0">
                <a:ea typeface="ＭＳ Ｐゴシック" pitchFamily="50" charset="-128"/>
              </a:rPr>
              <a:t>: The National Institute for Japanese Language (</a:t>
            </a:r>
            <a:r>
              <a:rPr lang="ja-JP" altLang="ja-JP" sz="2400" dirty="0">
                <a:ea typeface="ＭＳ Ｐゴシック" pitchFamily="50" charset="-128"/>
              </a:rPr>
              <a:t>国立国語研究所</a:t>
            </a:r>
            <a:r>
              <a:rPr lang="en-US" altLang="ja-JP" sz="2400" dirty="0">
                <a:ea typeface="ＭＳ Ｐゴシック" pitchFamily="50" charset="-128"/>
              </a:rPr>
              <a:t>). (1962). </a:t>
            </a:r>
            <a:r>
              <a:rPr lang="ja-JP" altLang="ja-JP" sz="2400" i="1" dirty="0">
                <a:ea typeface="ＭＳ Ｐゴシック" pitchFamily="50" charset="-128"/>
              </a:rPr>
              <a:t>現代雑誌</a:t>
            </a:r>
            <a:r>
              <a:rPr lang="en-US" altLang="ja-JP" sz="2400" i="1" dirty="0">
                <a:ea typeface="ＭＳ Ｐゴシック" pitchFamily="50" charset="-128"/>
              </a:rPr>
              <a:t>90</a:t>
            </a:r>
            <a:r>
              <a:rPr lang="ja-JP" altLang="ja-JP" sz="2400" i="1" dirty="0">
                <a:ea typeface="ＭＳ Ｐゴシック" pitchFamily="50" charset="-128"/>
              </a:rPr>
              <a:t>種の用字・用語　第一分冊　総記および語彙表</a:t>
            </a:r>
            <a:r>
              <a:rPr lang="en-US" altLang="ja-JP" sz="2400" i="1" dirty="0">
                <a:ea typeface="ＭＳ Ｐゴシック" pitchFamily="50" charset="-128"/>
              </a:rPr>
              <a:t> (Vocabulary and Chinese characters in ninety magazines of today: (Volume I) General description &amp; vocabulary frequency tables)</a:t>
            </a:r>
            <a:r>
              <a:rPr lang="en-US" altLang="ja-JP" sz="2400" dirty="0">
                <a:ea typeface="ＭＳ Ｐゴシック" pitchFamily="50" charset="-128"/>
              </a:rPr>
              <a:t>. Tokyo: </a:t>
            </a:r>
            <a:r>
              <a:rPr lang="en-US" altLang="ja-JP" sz="2400" dirty="0" err="1">
                <a:ea typeface="ＭＳ Ｐゴシック" pitchFamily="50" charset="-128"/>
              </a:rPr>
              <a:t>Shuuei</a:t>
            </a:r>
            <a:r>
              <a:rPr lang="en-US" altLang="ja-JP" sz="2400" dirty="0">
                <a:ea typeface="ＭＳ Ｐゴシック" pitchFamily="50" charset="-128"/>
              </a:rPr>
              <a:t> </a:t>
            </a:r>
            <a:r>
              <a:rPr lang="en-US" altLang="ja-JP" sz="2400" dirty="0" err="1">
                <a:ea typeface="ＭＳ Ｐゴシック" pitchFamily="50" charset="-128"/>
              </a:rPr>
              <a:t>Shuppan</a:t>
            </a:r>
            <a:r>
              <a:rPr lang="en-US" altLang="ja-JP" sz="2400" dirty="0">
                <a:ea typeface="ＭＳ Ｐゴシック" pitchFamily="50" charset="-128"/>
              </a:rPr>
              <a:t> (</a:t>
            </a:r>
            <a:r>
              <a:rPr lang="ja-JP" altLang="ja-JP" sz="2400" dirty="0">
                <a:ea typeface="ＭＳ Ｐゴシック" pitchFamily="50" charset="-128"/>
              </a:rPr>
              <a:t>秀英出版</a:t>
            </a:r>
            <a:r>
              <a:rPr lang="en-US" altLang="ja-JP" sz="2400" dirty="0">
                <a:ea typeface="ＭＳ Ｐゴシック" pitchFamily="50" charset="-128"/>
              </a:rPr>
              <a:t>).</a:t>
            </a:r>
            <a:endParaRPr lang="ja-JP" altLang="en-US" sz="2400" dirty="0"/>
          </a:p>
          <a:p>
            <a:endParaRPr kumimoji="1" lang="ja-JP" altLang="en-US" dirty="0"/>
          </a:p>
        </p:txBody>
      </p:sp>
    </p:spTree>
    <p:extLst>
      <p:ext uri="{BB962C8B-B14F-4D97-AF65-F5344CB8AC3E}">
        <p14:creationId xmlns:p14="http://schemas.microsoft.com/office/powerpoint/2010/main" val="153504204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rotWithShape="0">
          <a:blip r:embed="rId3" cstate="print">
            <a:duotone>
              <a:prstClr val="black"/>
              <a:schemeClr val="accent5">
                <a:tint val="45000"/>
                <a:satMod val="400000"/>
              </a:schemeClr>
            </a:duotone>
          </a:blip>
          <a:srcRect/>
          <a:stretch>
            <a:fillRect/>
          </a:stretch>
        </a:blip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260648"/>
            <a:ext cx="8229600" cy="864096"/>
          </a:xfrm>
        </p:spPr>
        <p:txBody>
          <a:bodyPr>
            <a:normAutofit/>
          </a:bodyPr>
          <a:lstStyle/>
          <a:p>
            <a:r>
              <a:rPr kumimoji="1" lang="en-US" altLang="ja-JP" dirty="0" smtClean="0"/>
              <a:t>References</a:t>
            </a:r>
            <a:r>
              <a:rPr kumimoji="1" lang="ja-JP" altLang="en-US" dirty="0" smtClean="0"/>
              <a:t>　引用文献 </a:t>
            </a:r>
            <a:r>
              <a:rPr kumimoji="1" lang="en-US" altLang="ja-JP" dirty="0" smtClean="0"/>
              <a:t>4)</a:t>
            </a:r>
            <a:endParaRPr kumimoji="1" lang="ja-JP" altLang="en-US" dirty="0"/>
          </a:p>
        </p:txBody>
      </p:sp>
      <p:sp>
        <p:nvSpPr>
          <p:cNvPr id="3" name="コンテンツ プレースホルダー 2"/>
          <p:cNvSpPr>
            <a:spLocks noGrp="1"/>
          </p:cNvSpPr>
          <p:nvPr>
            <p:ph idx="1"/>
          </p:nvPr>
        </p:nvSpPr>
        <p:spPr>
          <a:xfrm>
            <a:off x="428596" y="1196753"/>
            <a:ext cx="8229600" cy="5104925"/>
          </a:xfrm>
        </p:spPr>
        <p:txBody>
          <a:bodyPr>
            <a:normAutofit/>
          </a:bodyPr>
          <a:lstStyle/>
          <a:p>
            <a:r>
              <a:rPr lang="en-US" altLang="ja-JP" sz="2400" dirty="0" smtClean="0">
                <a:ea typeface="ＭＳ Ｐゴシック" pitchFamily="50" charset="-128"/>
              </a:rPr>
              <a:t>NINJAL</a:t>
            </a:r>
            <a:r>
              <a:rPr lang="en-US" altLang="ja-JP" sz="2400" dirty="0">
                <a:ea typeface="ＭＳ Ｐゴシック" pitchFamily="50" charset="-128"/>
              </a:rPr>
              <a:t>: The National Institute for Japanese Language (</a:t>
            </a:r>
            <a:r>
              <a:rPr lang="ja-JP" altLang="ja-JP" sz="2400" dirty="0">
                <a:ea typeface="ＭＳ Ｐゴシック" pitchFamily="50" charset="-128"/>
              </a:rPr>
              <a:t>国立国語研究所</a:t>
            </a:r>
            <a:r>
              <a:rPr lang="en-US" altLang="ja-JP" sz="2400" dirty="0">
                <a:ea typeface="ＭＳ Ｐゴシック" pitchFamily="50" charset="-128"/>
              </a:rPr>
              <a:t>). (2006). </a:t>
            </a:r>
            <a:r>
              <a:rPr lang="ja-JP" altLang="ja-JP" sz="2400" i="1" dirty="0">
                <a:ea typeface="ＭＳ Ｐゴシック" pitchFamily="50" charset="-128"/>
              </a:rPr>
              <a:t>現代雑誌</a:t>
            </a:r>
            <a:r>
              <a:rPr lang="en-US" altLang="ja-JP" sz="2400" i="1" dirty="0">
                <a:ea typeface="ＭＳ Ｐゴシック" pitchFamily="50" charset="-128"/>
              </a:rPr>
              <a:t>200</a:t>
            </a:r>
            <a:r>
              <a:rPr lang="ja-JP" altLang="ja-JP" sz="2400" i="1" dirty="0">
                <a:ea typeface="ＭＳ Ｐゴシック" pitchFamily="50" charset="-128"/>
              </a:rPr>
              <a:t>万字言語調査語彙表</a:t>
            </a:r>
            <a:r>
              <a:rPr lang="en-US" altLang="ja-JP" sz="2400" dirty="0">
                <a:ea typeface="ＭＳ Ｐゴシック" pitchFamily="50" charset="-128"/>
              </a:rPr>
              <a:t> (The vocabulary lists from the language survey of contemporary magazines with two million running characters). </a:t>
            </a:r>
            <a:r>
              <a:rPr lang="en-US" altLang="ja-JP" sz="2400" dirty="0" smtClean="0">
                <a:ea typeface="ＭＳ Ｐゴシック" pitchFamily="50" charset="-128"/>
              </a:rPr>
              <a:t>Downloaded </a:t>
            </a:r>
            <a:r>
              <a:rPr lang="en-US" altLang="ja-JP" sz="2400" dirty="0">
                <a:ea typeface="ＭＳ Ｐゴシック" pitchFamily="50" charset="-128"/>
              </a:rPr>
              <a:t>from </a:t>
            </a:r>
            <a:r>
              <a:rPr lang="en-US" altLang="ja-JP" sz="2400" dirty="0">
                <a:ea typeface="ＭＳ Ｐゴシック" pitchFamily="50" charset="-128"/>
                <a:hlinkClick r:id="rId4"/>
              </a:rPr>
              <a:t>http://</a:t>
            </a:r>
            <a:r>
              <a:rPr lang="en-US" altLang="ja-JP" sz="2400" dirty="0" smtClean="0">
                <a:ea typeface="ＭＳ Ｐゴシック" pitchFamily="50" charset="-128"/>
                <a:hlinkClick r:id="rId4"/>
              </a:rPr>
              <a:t>www.kokken.go.jp/katsudo/seika/goityosa/index.html</a:t>
            </a:r>
            <a:r>
              <a:rPr lang="en-US" altLang="ja-JP" sz="2400" dirty="0" smtClean="0">
                <a:ea typeface="ＭＳ Ｐゴシック" pitchFamily="50" charset="-128"/>
              </a:rPr>
              <a:t> </a:t>
            </a:r>
            <a:endParaRPr lang="en-US" altLang="ja-JP" sz="2400" dirty="0"/>
          </a:p>
          <a:p>
            <a:r>
              <a:rPr lang="en-US" altLang="ja-JP" sz="2400" dirty="0" err="1" smtClean="0">
                <a:latin typeface="+mj-lt"/>
                <a:ea typeface="ＭＳ Ｐゴシック" pitchFamily="50" charset="-128"/>
              </a:rPr>
              <a:t>Tamamura</a:t>
            </a:r>
            <a:r>
              <a:rPr lang="en-US" altLang="ja-JP" sz="2400" dirty="0">
                <a:latin typeface="+mj-lt"/>
                <a:ea typeface="ＭＳ Ｐゴシック" pitchFamily="50" charset="-128"/>
              </a:rPr>
              <a:t>, F. (</a:t>
            </a:r>
            <a:r>
              <a:rPr lang="ja-JP" altLang="ja-JP" sz="2400" dirty="0">
                <a:latin typeface="+mj-lt"/>
                <a:ea typeface="ＭＳ Ｐゴシック" pitchFamily="50" charset="-128"/>
              </a:rPr>
              <a:t>玉村文郎</a:t>
            </a:r>
            <a:r>
              <a:rPr lang="en-US" altLang="ja-JP" sz="2400" dirty="0">
                <a:latin typeface="+mj-lt"/>
                <a:ea typeface="ＭＳ Ｐゴシック" pitchFamily="50" charset="-128"/>
              </a:rPr>
              <a:t>). (1984). </a:t>
            </a:r>
            <a:r>
              <a:rPr lang="ja-JP" altLang="ja-JP" sz="2400" i="1" dirty="0">
                <a:latin typeface="+mj-lt"/>
                <a:ea typeface="ＭＳ Ｐゴシック" pitchFamily="50" charset="-128"/>
              </a:rPr>
              <a:t>語彙の研究と教育（上）</a:t>
            </a:r>
            <a:r>
              <a:rPr lang="en-US" altLang="ja-JP" sz="2400" dirty="0">
                <a:latin typeface="+mj-lt"/>
                <a:ea typeface="ＭＳ Ｐゴシック" pitchFamily="50" charset="-128"/>
              </a:rPr>
              <a:t>. </a:t>
            </a:r>
            <a:r>
              <a:rPr lang="en-US" altLang="ja-JP" sz="2400" dirty="0" smtClean="0">
                <a:latin typeface="+mj-lt"/>
                <a:ea typeface="ＭＳ Ｐゴシック" pitchFamily="50" charset="-128"/>
              </a:rPr>
              <a:t>Tokyo: The </a:t>
            </a:r>
            <a:r>
              <a:rPr lang="en-US" altLang="ja-JP" sz="2400" dirty="0">
                <a:latin typeface="+mj-lt"/>
                <a:ea typeface="ＭＳ Ｐゴシック" pitchFamily="50" charset="-128"/>
              </a:rPr>
              <a:t>National Institute for Japanese Language (</a:t>
            </a:r>
            <a:r>
              <a:rPr lang="ja-JP" altLang="ja-JP" sz="2400" dirty="0">
                <a:latin typeface="+mj-lt"/>
                <a:ea typeface="ＭＳ Ｐゴシック" pitchFamily="50" charset="-128"/>
              </a:rPr>
              <a:t>国立国語研究所</a:t>
            </a:r>
            <a:r>
              <a:rPr lang="en-US" altLang="ja-JP" sz="2400" dirty="0" smtClean="0">
                <a:latin typeface="+mj-lt"/>
                <a:ea typeface="ＭＳ Ｐゴシック" pitchFamily="50" charset="-128"/>
              </a:rPr>
              <a:t>).</a:t>
            </a:r>
          </a:p>
          <a:p>
            <a:r>
              <a:rPr lang="en-US" altLang="ja-JP" sz="2400" dirty="0" err="1"/>
              <a:t>Zipf</a:t>
            </a:r>
            <a:r>
              <a:rPr lang="en-US" altLang="ja-JP" sz="2400" dirty="0"/>
              <a:t>, G. (1949). </a:t>
            </a:r>
            <a:r>
              <a:rPr lang="en-US" altLang="ja-JP" sz="2400" i="1" dirty="0"/>
              <a:t>Human Behavior and the Principle of Least Effort: An Introduction to Human Ecology</a:t>
            </a:r>
            <a:r>
              <a:rPr lang="en-US" altLang="ja-JP" sz="2400" dirty="0"/>
              <a:t>. New York: </a:t>
            </a:r>
            <a:r>
              <a:rPr lang="en-US" altLang="ja-JP" sz="2400" dirty="0" err="1"/>
              <a:t>Hafner</a:t>
            </a:r>
            <a:r>
              <a:rPr lang="en-US" altLang="ja-JP" sz="2400" dirty="0"/>
              <a:t>.</a:t>
            </a:r>
            <a:endParaRPr lang="ja-JP" altLang="ja-JP" sz="2400" dirty="0"/>
          </a:p>
          <a:p>
            <a:endParaRPr lang="ja-JP" altLang="ja-JP" sz="2400" dirty="0">
              <a:latin typeface="+mj-lt"/>
              <a:ea typeface="ＭＳ Ｐゴシック" pitchFamily="50" charset="-128"/>
            </a:endParaRPr>
          </a:p>
          <a:p>
            <a:endParaRPr lang="en-US" altLang="ja-JP" dirty="0"/>
          </a:p>
          <a:p>
            <a:endParaRPr kumimoji="1" lang="ja-JP" altLang="en-US" dirty="0"/>
          </a:p>
        </p:txBody>
      </p:sp>
    </p:spTree>
    <p:extLst>
      <p:ext uri="{BB962C8B-B14F-4D97-AF65-F5344CB8AC3E}">
        <p14:creationId xmlns:p14="http://schemas.microsoft.com/office/powerpoint/2010/main" val="377427352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533401"/>
            <a:ext cx="8229600" cy="807368"/>
          </a:xfrm>
        </p:spPr>
        <p:txBody>
          <a:bodyPr>
            <a:normAutofit/>
          </a:bodyPr>
          <a:lstStyle/>
          <a:p>
            <a:r>
              <a:rPr lang="en-US" altLang="ja-JP" dirty="0" smtClean="0"/>
              <a:t>1. Motives for the study</a:t>
            </a:r>
            <a:r>
              <a:rPr lang="ja-JP" altLang="en-US" dirty="0" smtClean="0"/>
              <a:t>　研究動機 </a:t>
            </a:r>
            <a:r>
              <a:rPr lang="en-US" altLang="ja-JP" dirty="0" smtClean="0"/>
              <a:t>(1</a:t>
            </a:r>
            <a:r>
              <a:rPr lang="en-US" altLang="ja-JP" dirty="0"/>
              <a:t>)</a:t>
            </a:r>
            <a:endParaRPr lang="ja-JP" altLang="en-US" dirty="0"/>
          </a:p>
        </p:txBody>
      </p:sp>
      <p:sp>
        <p:nvSpPr>
          <p:cNvPr id="3" name="コンテンツ プレースホルダー 2"/>
          <p:cNvSpPr>
            <a:spLocks noGrp="1"/>
          </p:cNvSpPr>
          <p:nvPr>
            <p:ph idx="1"/>
          </p:nvPr>
        </p:nvSpPr>
        <p:spPr>
          <a:xfrm>
            <a:off x="457200" y="1412777"/>
            <a:ext cx="8229600" cy="5328592"/>
          </a:xfrm>
        </p:spPr>
        <p:txBody>
          <a:bodyPr>
            <a:normAutofit/>
          </a:bodyPr>
          <a:lstStyle/>
          <a:p>
            <a:r>
              <a:rPr lang="en-GB" altLang="ja-JP" dirty="0" smtClean="0"/>
              <a:t>Heavy burden in learning Japanese vocabulary?</a:t>
            </a:r>
          </a:p>
          <a:p>
            <a:pPr marL="0" indent="0" algn="r">
              <a:buNone/>
            </a:pPr>
            <a:r>
              <a:rPr lang="en-GB" altLang="ja-JP" dirty="0" smtClean="0"/>
              <a:t>(</a:t>
            </a:r>
            <a:r>
              <a:rPr lang="en-GB" altLang="ja-JP" dirty="0" err="1" smtClean="0"/>
              <a:t>Tamamura</a:t>
            </a:r>
            <a:r>
              <a:rPr lang="en-GB" altLang="ja-JP" dirty="0"/>
              <a:t>, 1984</a:t>
            </a:r>
            <a:r>
              <a:rPr lang="en-GB" altLang="ja-JP" dirty="0" smtClean="0"/>
              <a:t>)</a:t>
            </a:r>
          </a:p>
          <a:p>
            <a:r>
              <a:rPr lang="en-GB" altLang="ja-JP" dirty="0" smtClean="0"/>
              <a:t>Text </a:t>
            </a:r>
            <a:r>
              <a:rPr lang="en-GB" altLang="ja-JP" dirty="0"/>
              <a:t>coverage </a:t>
            </a:r>
            <a:r>
              <a:rPr lang="en-GB" altLang="ja-JP" dirty="0" smtClean="0"/>
              <a:t>study </a:t>
            </a:r>
            <a:r>
              <a:rPr lang="ja-JP" altLang="en-US" dirty="0" smtClean="0">
                <a:latin typeface="ＭＳ Ｐゴシック" pitchFamily="50" charset="-128"/>
                <a:ea typeface="ＭＳ Ｐゴシック" pitchFamily="50" charset="-128"/>
              </a:rPr>
              <a:t>テキストカバー率の研究</a:t>
            </a:r>
            <a:endParaRPr lang="en-US" altLang="ja-JP" dirty="0" smtClean="0">
              <a:latin typeface="ＭＳ Ｐゴシック" pitchFamily="50" charset="-128"/>
              <a:ea typeface="ＭＳ Ｐゴシック" pitchFamily="50" charset="-128"/>
            </a:endParaRPr>
          </a:p>
          <a:p>
            <a:pPr>
              <a:buNone/>
            </a:pPr>
            <a:r>
              <a:rPr lang="en-US" altLang="ja-JP" dirty="0" smtClean="0">
                <a:latin typeface="ＭＳ Ｐゴシック" pitchFamily="50" charset="-128"/>
                <a:ea typeface="ＭＳ Ｐゴシック" pitchFamily="50" charset="-128"/>
              </a:rPr>
              <a:t>  Text coverage = Coverage of word tokens </a:t>
            </a:r>
            <a:r>
              <a:rPr lang="ja-JP" altLang="en-US" dirty="0" smtClean="0">
                <a:latin typeface="ＭＳ Ｐゴシック" pitchFamily="50" charset="-128"/>
                <a:ea typeface="ＭＳ Ｐゴシック" pitchFamily="50" charset="-128"/>
              </a:rPr>
              <a:t>（延べ語数）</a:t>
            </a:r>
            <a:endParaRPr lang="en-GB" altLang="ja-JP" dirty="0" smtClean="0">
              <a:latin typeface="ＭＳ Ｐゴシック" pitchFamily="50" charset="-128"/>
              <a:ea typeface="ＭＳ Ｐゴシック" pitchFamily="50" charset="-128"/>
            </a:endParaRPr>
          </a:p>
          <a:p>
            <a:pPr lvl="1"/>
            <a:r>
              <a:rPr lang="en-GB" altLang="ja-JP" dirty="0" smtClean="0"/>
              <a:t>Top (=most frequent) 1000 </a:t>
            </a:r>
            <a:r>
              <a:rPr lang="en-GB" altLang="ja-JP" dirty="0"/>
              <a:t>words </a:t>
            </a:r>
            <a:r>
              <a:rPr lang="en-GB" altLang="ja-JP" dirty="0" smtClean="0"/>
              <a:t>cover 60% </a:t>
            </a:r>
            <a:r>
              <a:rPr lang="en-GB" altLang="ja-JP" dirty="0"/>
              <a:t>in </a:t>
            </a:r>
            <a:r>
              <a:rPr lang="en-GB" altLang="ja-JP" dirty="0" smtClean="0"/>
              <a:t>Japanese magazines</a:t>
            </a:r>
          </a:p>
          <a:p>
            <a:pPr marL="274320" lvl="1" indent="0" algn="r">
              <a:buNone/>
            </a:pPr>
            <a:r>
              <a:rPr lang="en-GB" altLang="ja-JP" dirty="0" smtClean="0"/>
              <a:t>(NINJAL: The National </a:t>
            </a:r>
            <a:r>
              <a:rPr lang="en-GB" altLang="ja-JP" dirty="0"/>
              <a:t>Institute </a:t>
            </a:r>
            <a:r>
              <a:rPr lang="en-US" altLang="ja-JP" dirty="0" smtClean="0"/>
              <a:t>for</a:t>
            </a:r>
            <a:r>
              <a:rPr lang="en-GB" altLang="ja-JP" dirty="0" smtClean="0"/>
              <a:t> </a:t>
            </a:r>
            <a:r>
              <a:rPr lang="en-GB" altLang="ja-JP" dirty="0"/>
              <a:t>Japanese Language, 1962; </a:t>
            </a:r>
            <a:r>
              <a:rPr lang="en-GB" altLang="ja-JP" dirty="0" smtClean="0"/>
              <a:t>2006)</a:t>
            </a:r>
          </a:p>
          <a:p>
            <a:pPr lvl="1"/>
            <a:r>
              <a:rPr lang="en-GB" altLang="ja-JP" dirty="0" smtClean="0"/>
              <a:t>Top 1000 words cover over 70% </a:t>
            </a:r>
            <a:r>
              <a:rPr lang="en-GB" altLang="ja-JP" dirty="0"/>
              <a:t>in </a:t>
            </a:r>
            <a:r>
              <a:rPr lang="en-GB" altLang="ja-JP" dirty="0" smtClean="0"/>
              <a:t>English</a:t>
            </a:r>
          </a:p>
          <a:p>
            <a:pPr marL="274320" lvl="1" indent="0" algn="r">
              <a:buNone/>
            </a:pPr>
            <a:r>
              <a:rPr lang="en-GB" altLang="ja-JP" dirty="0" smtClean="0"/>
              <a:t>(e.g., </a:t>
            </a:r>
            <a:r>
              <a:rPr lang="en-GB" altLang="ja-JP" dirty="0"/>
              <a:t>Carroll, Davies &amp; Richman, 1971). </a:t>
            </a:r>
            <a:endParaRPr lang="en-GB" altLang="ja-JP" dirty="0" smtClean="0"/>
          </a:p>
          <a:p>
            <a:r>
              <a:rPr lang="en-GB" altLang="ja-JP" dirty="0" smtClean="0"/>
              <a:t>To reach 95%/98% text coverage, 9500/20000 words (lexeme </a:t>
            </a:r>
            <a:r>
              <a:rPr lang="ja-JP" altLang="en-US" dirty="0" smtClean="0"/>
              <a:t>語彙素</a:t>
            </a:r>
            <a:r>
              <a:rPr lang="en-GB" altLang="ja-JP" dirty="0" smtClean="0"/>
              <a:t>) are required in Japanese, while only 5000/9000 word families are required in English. (Matsushita, 2011; Nation, 2006)</a:t>
            </a:r>
          </a:p>
          <a:p>
            <a:pPr marL="0" indent="0">
              <a:buNone/>
            </a:pPr>
            <a:r>
              <a:rPr lang="en-GB" altLang="ja-JP" dirty="0" smtClean="0"/>
              <a:t>	Note: Word family (English) </a:t>
            </a:r>
            <a:r>
              <a:rPr lang="ja-JP" altLang="en-US" dirty="0" smtClean="0"/>
              <a:t>≒</a:t>
            </a:r>
            <a:r>
              <a:rPr lang="en-GB" altLang="ja-JP" dirty="0" smtClean="0"/>
              <a:t> Lexeme (Japanese)?</a:t>
            </a:r>
            <a:endParaRPr kumimoji="1" lang="ja-JP" altLang="en-US" dirty="0">
              <a:latin typeface="HG正楷書体-PRO" pitchFamily="66" charset="-128"/>
              <a:ea typeface="HG正楷書体-PRO" pitchFamily="66" charset="-128"/>
            </a:endParaRPr>
          </a:p>
        </p:txBody>
      </p:sp>
    </p:spTree>
    <p:extLst>
      <p:ext uri="{BB962C8B-B14F-4D97-AF65-F5344CB8AC3E}">
        <p14:creationId xmlns:p14="http://schemas.microsoft.com/office/powerpoint/2010/main" val="112118137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04664"/>
            <a:ext cx="8229600" cy="792088"/>
          </a:xfrm>
        </p:spPr>
        <p:txBody>
          <a:bodyPr>
            <a:normAutofit/>
          </a:bodyPr>
          <a:lstStyle/>
          <a:p>
            <a:r>
              <a:rPr lang="en-US" altLang="ja-JP" dirty="0" smtClean="0"/>
              <a:t>1. Motives for the study</a:t>
            </a:r>
            <a:r>
              <a:rPr lang="ja-JP" altLang="en-US" dirty="0" smtClean="0"/>
              <a:t>　研究動機 </a:t>
            </a:r>
            <a:r>
              <a:rPr lang="en-US" altLang="ja-JP" dirty="0" smtClean="0"/>
              <a:t>(2)</a:t>
            </a:r>
            <a:endParaRPr lang="ja-JP" altLang="en-US" dirty="0"/>
          </a:p>
        </p:txBody>
      </p:sp>
      <p:sp>
        <p:nvSpPr>
          <p:cNvPr id="3" name="コンテンツ プレースホルダー 2"/>
          <p:cNvSpPr>
            <a:spLocks noGrp="1"/>
          </p:cNvSpPr>
          <p:nvPr>
            <p:ph idx="1"/>
          </p:nvPr>
        </p:nvSpPr>
        <p:spPr>
          <a:xfrm>
            <a:off x="457200" y="1196752"/>
            <a:ext cx="8435280" cy="5544616"/>
          </a:xfrm>
        </p:spPr>
        <p:txBody>
          <a:bodyPr>
            <a:normAutofit lnSpcReduction="10000"/>
          </a:bodyPr>
          <a:lstStyle/>
          <a:p>
            <a:pPr marL="0" indent="0">
              <a:buNone/>
            </a:pPr>
            <a:r>
              <a:rPr lang="en-GB" altLang="ja-JP" dirty="0" smtClean="0"/>
              <a:t>Word family (English) </a:t>
            </a:r>
            <a:r>
              <a:rPr lang="ja-JP" altLang="en-US" dirty="0" smtClean="0"/>
              <a:t>≒</a:t>
            </a:r>
            <a:r>
              <a:rPr lang="en-GB" altLang="ja-JP" dirty="0" smtClean="0"/>
              <a:t> Lexeme </a:t>
            </a:r>
            <a:r>
              <a:rPr lang="ja-JP" altLang="en-US" dirty="0" smtClean="0"/>
              <a:t>語彙素 </a:t>
            </a:r>
            <a:r>
              <a:rPr lang="en-GB" altLang="ja-JP" dirty="0" smtClean="0"/>
              <a:t>(Japanese)?</a:t>
            </a:r>
          </a:p>
          <a:p>
            <a:r>
              <a:rPr lang="en-GB" altLang="ja-JP" dirty="0" smtClean="0"/>
              <a:t>“Word family” adopted by Nation (2006)</a:t>
            </a:r>
          </a:p>
          <a:p>
            <a:pPr lvl="1"/>
            <a:r>
              <a:rPr lang="en-GB" altLang="ja-JP" dirty="0" smtClean="0"/>
              <a:t>Level 6 of Bauer &amp; Nation (1993) -- including derived words with frequent affixes and ‘regular but infrequent affixes’</a:t>
            </a:r>
          </a:p>
          <a:p>
            <a:pPr marL="3414713" lvl="1" indent="-3141663">
              <a:buNone/>
            </a:pPr>
            <a:r>
              <a:rPr lang="en-GB" altLang="ja-JP" dirty="0"/>
              <a:t>e.g. </a:t>
            </a:r>
            <a:r>
              <a:rPr lang="en-GB" altLang="ja-JP" dirty="0" smtClean="0"/>
              <a:t>Members of </a:t>
            </a:r>
            <a:r>
              <a:rPr lang="en-GB" altLang="ja-JP" b="1" u="sng" dirty="0" smtClean="0"/>
              <a:t>abbreviate</a:t>
            </a:r>
            <a:r>
              <a:rPr lang="en-GB" altLang="ja-JP" dirty="0" smtClean="0"/>
              <a:t> : </a:t>
            </a:r>
            <a:r>
              <a:rPr lang="en-GB" altLang="ja-JP" dirty="0"/>
              <a:t>abbreviate, abbreviates, abbreviated, abbreviating</a:t>
            </a:r>
            <a:r>
              <a:rPr lang="en-GB" altLang="ja-JP" dirty="0" smtClean="0"/>
              <a:t>, abbreviation</a:t>
            </a:r>
            <a:r>
              <a:rPr lang="en-GB" altLang="ja-JP" dirty="0"/>
              <a:t>,  </a:t>
            </a:r>
            <a:r>
              <a:rPr lang="en-GB" altLang="ja-JP" dirty="0" smtClean="0"/>
              <a:t>abbreviations</a:t>
            </a:r>
          </a:p>
          <a:p>
            <a:r>
              <a:rPr lang="en-GB" altLang="ja-JP" dirty="0" smtClean="0"/>
              <a:t>Lexeme defined by UniDic (Den et al., 2009)</a:t>
            </a:r>
          </a:p>
          <a:p>
            <a:pPr marL="0" indent="0">
              <a:buNone/>
            </a:pPr>
            <a:r>
              <a:rPr lang="en-GB" altLang="ja-JP" dirty="0"/>
              <a:t> </a:t>
            </a:r>
            <a:r>
              <a:rPr lang="en-GB" altLang="ja-JP" dirty="0" smtClean="0"/>
              <a:t>   Members </a:t>
            </a:r>
            <a:r>
              <a:rPr lang="en-GB" altLang="ja-JP" dirty="0"/>
              <a:t>of </a:t>
            </a:r>
            <a:r>
              <a:rPr lang="en-GB" altLang="ja-JP" dirty="0" smtClean="0"/>
              <a:t>the short unit </a:t>
            </a:r>
            <a:r>
              <a:rPr lang="ja-JP" altLang="en-US" dirty="0" smtClean="0"/>
              <a:t>短単位</a:t>
            </a:r>
            <a:r>
              <a:rPr lang="en-GB" altLang="ja-JP" dirty="0" smtClean="0"/>
              <a:t> of a </a:t>
            </a:r>
            <a:r>
              <a:rPr lang="en-GB" altLang="ja-JP" dirty="0"/>
              <a:t>lexeme</a:t>
            </a:r>
          </a:p>
          <a:p>
            <a:pPr marL="0" indent="0">
              <a:buNone/>
            </a:pPr>
            <a:r>
              <a:rPr lang="en-US" altLang="ja-JP" dirty="0" smtClean="0">
                <a:latin typeface="HG正楷書体-PRO" pitchFamily="66" charset="-128"/>
                <a:ea typeface="HG正楷書体-PRO" pitchFamily="66" charset="-128"/>
              </a:rPr>
              <a:t>   e.g. </a:t>
            </a:r>
            <a:r>
              <a:rPr lang="ja-JP" altLang="en-US" b="1" dirty="0" smtClean="0">
                <a:latin typeface="HGPKyokashotai" pitchFamily="18" charset="-128"/>
                <a:ea typeface="HGPKyokashotai" pitchFamily="18" charset="-128"/>
              </a:rPr>
              <a:t>読む</a:t>
            </a:r>
            <a:r>
              <a:rPr lang="en-US" altLang="ja-JP" b="1" dirty="0">
                <a:latin typeface="HGPKyokashotai" pitchFamily="18" charset="-128"/>
                <a:ea typeface="HGPKyokashotai" pitchFamily="18" charset="-128"/>
              </a:rPr>
              <a:t>-</a:t>
            </a:r>
            <a:r>
              <a:rPr lang="ja-JP" altLang="en-US" b="1" dirty="0" smtClean="0">
                <a:latin typeface="HGPKyokashotai" pitchFamily="18" charset="-128"/>
                <a:ea typeface="HGPKyokashotai" pitchFamily="18" charset="-128"/>
              </a:rPr>
              <a:t>読み</a:t>
            </a:r>
            <a:r>
              <a:rPr lang="en-US" altLang="ja-JP" b="1" dirty="0" smtClean="0">
                <a:latin typeface="HGPKyokashotai" pitchFamily="18" charset="-128"/>
                <a:ea typeface="HGPKyokashotai" pitchFamily="18" charset="-128"/>
              </a:rPr>
              <a:t>, </a:t>
            </a:r>
            <a:r>
              <a:rPr lang="ja-JP" altLang="en-US" b="1" dirty="0" smtClean="0">
                <a:latin typeface="HGPKyokashotai" pitchFamily="18" charset="-128"/>
                <a:ea typeface="HGPKyokashotai" pitchFamily="18" charset="-128"/>
              </a:rPr>
              <a:t>やはり</a:t>
            </a:r>
            <a:r>
              <a:rPr lang="en-US" altLang="ja-JP" b="1" dirty="0" smtClean="0">
                <a:latin typeface="HGPKyokashotai" pitchFamily="18" charset="-128"/>
                <a:ea typeface="HGPKyokashotai" pitchFamily="18" charset="-128"/>
              </a:rPr>
              <a:t>-</a:t>
            </a:r>
            <a:r>
              <a:rPr lang="ja-JP" altLang="en-US" b="1" dirty="0" smtClean="0">
                <a:latin typeface="HGPKyokashotai" pitchFamily="18" charset="-128"/>
                <a:ea typeface="HGPKyokashotai" pitchFamily="18" charset="-128"/>
              </a:rPr>
              <a:t>やっぱり</a:t>
            </a:r>
            <a:r>
              <a:rPr lang="en-US" altLang="ja-JP" b="1" dirty="0" smtClean="0">
                <a:latin typeface="HGPKyokashotai" pitchFamily="18" charset="-128"/>
                <a:ea typeface="HGPKyokashotai" pitchFamily="18" charset="-128"/>
              </a:rPr>
              <a:t>, </a:t>
            </a:r>
            <a:r>
              <a:rPr lang="ja-JP" altLang="en-US" b="1" dirty="0" smtClean="0">
                <a:latin typeface="HGPKyokashotai" pitchFamily="18" charset="-128"/>
                <a:ea typeface="HGPKyokashotai" pitchFamily="18" charset="-128"/>
              </a:rPr>
              <a:t>足</a:t>
            </a:r>
            <a:r>
              <a:rPr lang="en-US" altLang="ja-JP" b="1" dirty="0" smtClean="0">
                <a:latin typeface="HGPKyokashotai" pitchFamily="18" charset="-128"/>
                <a:ea typeface="HGPKyokashotai" pitchFamily="18" charset="-128"/>
              </a:rPr>
              <a:t>-</a:t>
            </a:r>
            <a:r>
              <a:rPr lang="ja-JP" altLang="en-US" b="1" dirty="0" smtClean="0">
                <a:latin typeface="HGPKyokashotai" pitchFamily="18" charset="-128"/>
                <a:ea typeface="HGPKyokashotai" pitchFamily="18" charset="-128"/>
              </a:rPr>
              <a:t>脚</a:t>
            </a:r>
            <a:r>
              <a:rPr lang="en-US" altLang="ja-JP" b="1" dirty="0" smtClean="0">
                <a:latin typeface="HGPKyokashotai" pitchFamily="18" charset="-128"/>
                <a:ea typeface="HGPKyokashotai" pitchFamily="18" charset="-128"/>
              </a:rPr>
              <a:t>, </a:t>
            </a:r>
            <a:r>
              <a:rPr lang="ja-JP" altLang="en-US" b="1" dirty="0" smtClean="0">
                <a:latin typeface="HGPKyokashotai" pitchFamily="18" charset="-128"/>
                <a:ea typeface="HGPKyokashotai" pitchFamily="18" charset="-128"/>
              </a:rPr>
              <a:t>受け入れる</a:t>
            </a:r>
            <a:endParaRPr lang="en-US" altLang="ja-JP" b="1" dirty="0" smtClean="0">
              <a:latin typeface="HGPKyokashotai" pitchFamily="18" charset="-128"/>
              <a:ea typeface="HGPKyokashotai" pitchFamily="18" charset="-128"/>
            </a:endParaRPr>
          </a:p>
          <a:p>
            <a:pPr marL="0" indent="0">
              <a:buNone/>
            </a:pPr>
            <a:r>
              <a:rPr lang="en-US" altLang="ja-JP" dirty="0" smtClean="0">
                <a:latin typeface="HG正楷書体-PRO" pitchFamily="66" charset="-128"/>
                <a:ea typeface="HG正楷書体-PRO" pitchFamily="66" charset="-128"/>
              </a:rPr>
              <a:t>          cf. </a:t>
            </a:r>
            <a:r>
              <a:rPr lang="ja-JP" altLang="en-US" b="1" dirty="0" smtClean="0">
                <a:latin typeface="HGPKyokashotai" pitchFamily="18" charset="-128"/>
                <a:ea typeface="HGPKyokashotai" pitchFamily="18" charset="-128"/>
              </a:rPr>
              <a:t>短縮／する</a:t>
            </a:r>
            <a:endParaRPr lang="en-US" altLang="ja-JP" b="1" dirty="0" smtClean="0">
              <a:latin typeface="HGPKyokashotai" pitchFamily="18" charset="-128"/>
              <a:ea typeface="HGPKyokashotai" pitchFamily="18" charset="-128"/>
            </a:endParaRPr>
          </a:p>
          <a:p>
            <a:pPr marL="0" indent="0">
              <a:buNone/>
            </a:pPr>
            <a:endParaRPr lang="en-GB" altLang="ja-JP" sz="1200" b="1" dirty="0">
              <a:latin typeface="HGPKyokashotai" pitchFamily="18" charset="-128"/>
              <a:ea typeface="HGPKyokashotai" pitchFamily="18" charset="-128"/>
            </a:endParaRPr>
          </a:p>
          <a:p>
            <a:r>
              <a:rPr lang="en-GB" altLang="ja-JP" dirty="0" smtClean="0"/>
              <a:t>Why is the text coverage in Japanese and English so different?</a:t>
            </a:r>
          </a:p>
          <a:p>
            <a:r>
              <a:rPr lang="en-GB" altLang="ja-JP" dirty="0" smtClean="0"/>
              <a:t>Possible explanation: many </a:t>
            </a:r>
            <a:r>
              <a:rPr lang="en-GB" altLang="ja-JP" dirty="0"/>
              <a:t>groups of words </a:t>
            </a:r>
            <a:r>
              <a:rPr lang="en-GB" altLang="ja-JP" dirty="0" smtClean="0"/>
              <a:t>with </a:t>
            </a:r>
            <a:r>
              <a:rPr lang="en-GB" altLang="ja-JP" dirty="0"/>
              <a:t>different </a:t>
            </a:r>
            <a:r>
              <a:rPr lang="en-GB" altLang="ja-JP" dirty="0" smtClean="0"/>
              <a:t>word-origins </a:t>
            </a:r>
            <a:r>
              <a:rPr lang="ja-JP" altLang="en-US" dirty="0" smtClean="0">
                <a:latin typeface="ＭＳ Ｐゴシック" pitchFamily="50" charset="-128"/>
                <a:ea typeface="ＭＳ Ｐゴシック" pitchFamily="50" charset="-128"/>
              </a:rPr>
              <a:t>語種</a:t>
            </a:r>
            <a:r>
              <a:rPr lang="en-GB" altLang="ja-JP" dirty="0" smtClean="0">
                <a:latin typeface="ＭＳ Ｐゴシック" pitchFamily="50" charset="-128"/>
                <a:ea typeface="ＭＳ Ｐゴシック" pitchFamily="50" charset="-128"/>
              </a:rPr>
              <a:t> </a:t>
            </a:r>
            <a:r>
              <a:rPr lang="en-GB" altLang="ja-JP" dirty="0"/>
              <a:t>but </a:t>
            </a:r>
            <a:r>
              <a:rPr lang="en-GB" altLang="ja-JP" dirty="0" smtClean="0"/>
              <a:t>similar meanings (e.g., Akimoto, 2002)</a:t>
            </a:r>
          </a:p>
          <a:p>
            <a:pPr marL="0" indent="0">
              <a:buNone/>
            </a:pPr>
            <a:r>
              <a:rPr lang="en-GB" altLang="ja-JP" dirty="0"/>
              <a:t>	</a:t>
            </a:r>
            <a:r>
              <a:rPr lang="en-GB" altLang="ja-JP" dirty="0" smtClean="0"/>
              <a:t>e.g., </a:t>
            </a:r>
            <a:r>
              <a:rPr lang="ja-JP" altLang="en-US" b="1" dirty="0">
                <a:latin typeface="HGPKyokashotai" pitchFamily="18" charset="-128"/>
                <a:ea typeface="HGPKyokashotai" pitchFamily="18" charset="-128"/>
              </a:rPr>
              <a:t>旅館</a:t>
            </a:r>
            <a:r>
              <a:rPr lang="en-US" altLang="ja-JP" b="1" dirty="0">
                <a:latin typeface="HGPKyokashotai" pitchFamily="18" charset="-128"/>
                <a:ea typeface="HGPKyokashotai" pitchFamily="18" charset="-128"/>
              </a:rPr>
              <a:t>, </a:t>
            </a:r>
            <a:r>
              <a:rPr lang="ja-JP" altLang="en-US" b="1" dirty="0" smtClean="0">
                <a:latin typeface="HGPKyokashotai" pitchFamily="18" charset="-128"/>
                <a:ea typeface="HGPKyokashotai" pitchFamily="18" charset="-128"/>
              </a:rPr>
              <a:t>宿屋</a:t>
            </a:r>
            <a:r>
              <a:rPr lang="en-US" altLang="ja-JP" b="1" dirty="0" smtClean="0">
                <a:latin typeface="HGPKyokashotai" pitchFamily="18" charset="-128"/>
                <a:ea typeface="HGPKyokashotai" pitchFamily="18" charset="-128"/>
              </a:rPr>
              <a:t>, </a:t>
            </a:r>
            <a:r>
              <a:rPr lang="ja-JP" altLang="en-US" b="1" dirty="0" smtClean="0">
                <a:latin typeface="HGPKyokashotai" pitchFamily="18" charset="-128"/>
                <a:ea typeface="HGPKyokashotai" pitchFamily="18" charset="-128"/>
              </a:rPr>
              <a:t>ホテル</a:t>
            </a:r>
            <a:endParaRPr kumimoji="1" lang="ja-JP" altLang="en-US" b="1" dirty="0">
              <a:latin typeface="HGPKyokashotai" pitchFamily="18" charset="-128"/>
              <a:ea typeface="HGPKyokashotai" pitchFamily="18" charset="-128"/>
            </a:endParaRPr>
          </a:p>
        </p:txBody>
      </p:sp>
    </p:spTree>
    <p:extLst>
      <p:ext uri="{BB962C8B-B14F-4D97-AF65-F5344CB8AC3E}">
        <p14:creationId xmlns:p14="http://schemas.microsoft.com/office/powerpoint/2010/main" val="203662706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533400"/>
            <a:ext cx="8229600" cy="735360"/>
          </a:xfrm>
        </p:spPr>
        <p:txBody>
          <a:bodyPr>
            <a:normAutofit/>
          </a:bodyPr>
          <a:lstStyle/>
          <a:p>
            <a:r>
              <a:rPr lang="en-US" altLang="ja-JP" dirty="0" smtClean="0"/>
              <a:t>1. Motives for the study</a:t>
            </a:r>
            <a:r>
              <a:rPr lang="ja-JP" altLang="en-US" dirty="0" smtClean="0"/>
              <a:t>　研究動機 </a:t>
            </a:r>
            <a:r>
              <a:rPr lang="en-US" altLang="ja-JP" dirty="0" smtClean="0"/>
              <a:t>(3)</a:t>
            </a:r>
            <a:endParaRPr kumimoji="1" lang="ja-JP" altLang="en-US" dirty="0"/>
          </a:p>
        </p:txBody>
      </p:sp>
      <p:sp>
        <p:nvSpPr>
          <p:cNvPr id="3" name="コンテンツ プレースホルダー 2"/>
          <p:cNvSpPr>
            <a:spLocks noGrp="1"/>
          </p:cNvSpPr>
          <p:nvPr>
            <p:ph idx="1"/>
          </p:nvPr>
        </p:nvSpPr>
        <p:spPr>
          <a:xfrm>
            <a:off x="179512" y="1412777"/>
            <a:ext cx="8784976" cy="5328592"/>
          </a:xfrm>
        </p:spPr>
        <p:txBody>
          <a:bodyPr>
            <a:normAutofit/>
          </a:bodyPr>
          <a:lstStyle/>
          <a:p>
            <a:r>
              <a:rPr lang="en-GB" altLang="ja-JP" dirty="0" smtClean="0"/>
              <a:t>Questions about the explanation</a:t>
            </a:r>
          </a:p>
          <a:p>
            <a:pPr lvl="1"/>
            <a:r>
              <a:rPr lang="en-GB" altLang="ja-JP" dirty="0" smtClean="0"/>
              <a:t>Method: magazine texts? Coverage not including function words?</a:t>
            </a:r>
          </a:p>
          <a:p>
            <a:pPr lvl="1"/>
            <a:r>
              <a:rPr lang="en-GB" altLang="ja-JP" dirty="0" smtClean="0"/>
              <a:t>English synonyms with different word-origins  e.g. </a:t>
            </a:r>
            <a:r>
              <a:rPr lang="en-GB" altLang="ja-JP" i="1" dirty="0" smtClean="0"/>
              <a:t>liberty-freedom, spirit-soul</a:t>
            </a:r>
          </a:p>
          <a:p>
            <a:pPr lvl="1"/>
            <a:r>
              <a:rPr lang="en-GB" altLang="ja-JP" dirty="0" smtClean="0"/>
              <a:t>Nature </a:t>
            </a:r>
            <a:r>
              <a:rPr lang="en-GB" altLang="ja-JP" dirty="0"/>
              <a:t>of </a:t>
            </a:r>
            <a:r>
              <a:rPr lang="en-GB" altLang="ja-JP" dirty="0" smtClean="0"/>
              <a:t>Japanese: many </a:t>
            </a:r>
            <a:r>
              <a:rPr lang="en-GB" altLang="ja-JP" dirty="0" smtClean="0">
                <a:effectLst>
                  <a:outerShdw blurRad="38100" dist="38100" dir="2700000" algn="tl">
                    <a:srgbClr val="000000">
                      <a:alpha val="43137"/>
                    </a:srgbClr>
                  </a:outerShdw>
                </a:effectLst>
              </a:rPr>
              <a:t>transparent compounds </a:t>
            </a:r>
            <a:r>
              <a:rPr lang="en-GB" altLang="ja-JP" dirty="0" smtClean="0"/>
              <a:t>composed of Kanji</a:t>
            </a:r>
          </a:p>
          <a:p>
            <a:pPr marL="0" indent="0">
              <a:buNone/>
            </a:pPr>
            <a:r>
              <a:rPr lang="en-GB" altLang="ja-JP" dirty="0" smtClean="0"/>
              <a:t>	e.g. </a:t>
            </a:r>
            <a:r>
              <a:rPr lang="ja-JP" altLang="en-US" b="1" dirty="0" smtClean="0">
                <a:latin typeface="HGPKyokashotai" pitchFamily="18" charset="-128"/>
                <a:ea typeface="HGPKyokashotai" pitchFamily="18" charset="-128"/>
              </a:rPr>
              <a:t>春季</a:t>
            </a:r>
            <a:r>
              <a:rPr lang="ja-JP" altLang="en-US" dirty="0" smtClean="0"/>
              <a:t> </a:t>
            </a:r>
            <a:r>
              <a:rPr lang="en-US" altLang="ja-JP" dirty="0" smtClean="0"/>
              <a:t>/</a:t>
            </a:r>
            <a:r>
              <a:rPr lang="en-US" altLang="ja-JP" dirty="0" err="1" smtClean="0"/>
              <a:t>shunki</a:t>
            </a:r>
            <a:r>
              <a:rPr lang="en-US" altLang="ja-JP" dirty="0" smtClean="0"/>
              <a:t>/: </a:t>
            </a:r>
            <a:r>
              <a:rPr lang="en-GB" altLang="ja-JP" dirty="0" smtClean="0"/>
              <a:t>low </a:t>
            </a:r>
            <a:r>
              <a:rPr lang="en-GB" altLang="ja-JP" dirty="0"/>
              <a:t>frequency </a:t>
            </a:r>
            <a:r>
              <a:rPr lang="en-GB" altLang="ja-JP" dirty="0" smtClean="0"/>
              <a:t>word </a:t>
            </a:r>
          </a:p>
          <a:p>
            <a:pPr marL="0" indent="0" algn="r">
              <a:buNone/>
            </a:pPr>
            <a:r>
              <a:rPr lang="en-GB" altLang="ja-JP" dirty="0" smtClean="0"/>
              <a:t>(Ranked at </a:t>
            </a:r>
            <a:r>
              <a:rPr lang="en-GB" altLang="ja-JP" u="sng" dirty="0" smtClean="0">
                <a:effectLst>
                  <a:outerShdw blurRad="38100" dist="38100" dir="2700000" algn="tl">
                    <a:srgbClr val="000000">
                      <a:alpha val="43137"/>
                    </a:srgbClr>
                  </a:outerShdw>
                </a:effectLst>
              </a:rPr>
              <a:t>28587</a:t>
            </a:r>
            <a:r>
              <a:rPr lang="en-GB" altLang="ja-JP" dirty="0" smtClean="0"/>
              <a:t> in Matsushita (2011))</a:t>
            </a:r>
          </a:p>
          <a:p>
            <a:pPr marL="0" indent="0">
              <a:buNone/>
            </a:pPr>
            <a:r>
              <a:rPr lang="en-US" altLang="ja-JP" dirty="0" smtClean="0"/>
              <a:t>	      </a:t>
            </a:r>
            <a:r>
              <a:rPr lang="en-US" altLang="ja-JP" dirty="0" smtClean="0">
                <a:latin typeface="HG正楷書体-PRO" pitchFamily="66" charset="-128"/>
                <a:ea typeface="HG正楷書体-PRO" pitchFamily="66" charset="-128"/>
              </a:rPr>
              <a:t> </a:t>
            </a:r>
            <a:r>
              <a:rPr lang="ja-JP" altLang="en-US" b="1" dirty="0" smtClean="0">
                <a:latin typeface="HGPKyokashotai" pitchFamily="18" charset="-128"/>
                <a:ea typeface="HGPKyokashotai" pitchFamily="18" charset="-128"/>
              </a:rPr>
              <a:t>春</a:t>
            </a:r>
            <a:r>
              <a:rPr lang="ja-JP" altLang="en-US" dirty="0" smtClean="0">
                <a:latin typeface="HG正楷書体-PRO" pitchFamily="66" charset="-128"/>
                <a:ea typeface="HG正楷書体-PRO" pitchFamily="66" charset="-128"/>
              </a:rPr>
              <a:t> </a:t>
            </a:r>
            <a:r>
              <a:rPr lang="en-US" altLang="ja-JP" dirty="0" smtClean="0"/>
              <a:t>/</a:t>
            </a:r>
            <a:r>
              <a:rPr lang="en-US" altLang="ja-JP" dirty="0" err="1" smtClean="0"/>
              <a:t>haru</a:t>
            </a:r>
            <a:r>
              <a:rPr lang="en-US" altLang="ja-JP" dirty="0" smtClean="0"/>
              <a:t>/: high frequency word  (</a:t>
            </a:r>
            <a:r>
              <a:rPr lang="en-US" altLang="ja-JP" u="sng" dirty="0">
                <a:effectLst>
                  <a:outerShdw blurRad="38100" dist="38100" dir="2700000" algn="tl">
                    <a:srgbClr val="000000">
                      <a:alpha val="43137"/>
                    </a:srgbClr>
                  </a:outerShdw>
                </a:effectLst>
              </a:rPr>
              <a:t>1019</a:t>
            </a:r>
            <a:r>
              <a:rPr lang="en-US" altLang="ja-JP" dirty="0" smtClean="0"/>
              <a:t>, ibid)</a:t>
            </a:r>
          </a:p>
          <a:p>
            <a:pPr marL="0" indent="0">
              <a:buNone/>
            </a:pPr>
            <a:r>
              <a:rPr lang="en-US" altLang="ja-JP" dirty="0" smtClean="0"/>
              <a:t>	       </a:t>
            </a:r>
            <a:r>
              <a:rPr lang="ja-JP" altLang="en-US" b="1" dirty="0" smtClean="0">
                <a:latin typeface="HGPKyokashotai" pitchFamily="18" charset="-128"/>
                <a:ea typeface="HGPKyokashotai" pitchFamily="18" charset="-128"/>
              </a:rPr>
              <a:t>季節</a:t>
            </a:r>
            <a:r>
              <a:rPr lang="ja-JP" altLang="en-US" dirty="0" smtClean="0"/>
              <a:t> </a:t>
            </a:r>
            <a:r>
              <a:rPr lang="en-US" altLang="ja-JP" dirty="0" smtClean="0"/>
              <a:t>/</a:t>
            </a:r>
            <a:r>
              <a:rPr lang="en-US" altLang="ja-JP" dirty="0" err="1" smtClean="0"/>
              <a:t>kisetsu</a:t>
            </a:r>
            <a:r>
              <a:rPr lang="en-US" altLang="ja-JP" dirty="0" smtClean="0"/>
              <a:t>/: high frequency word (</a:t>
            </a:r>
            <a:r>
              <a:rPr lang="en-US" altLang="ja-JP" u="sng" dirty="0">
                <a:effectLst>
                  <a:outerShdw blurRad="38100" dist="38100" dir="2700000" algn="tl">
                    <a:srgbClr val="000000">
                      <a:alpha val="43137"/>
                    </a:srgbClr>
                  </a:outerShdw>
                </a:effectLst>
              </a:rPr>
              <a:t>1955</a:t>
            </a:r>
            <a:r>
              <a:rPr lang="en-US" altLang="ja-JP" dirty="0" smtClean="0"/>
              <a:t>, ibid)</a:t>
            </a:r>
          </a:p>
          <a:p>
            <a:pPr marL="0" indent="0">
              <a:buNone/>
            </a:pPr>
            <a:r>
              <a:rPr lang="en-GB" altLang="ja-JP" dirty="0">
                <a:sym typeface="Wingdings" pitchFamily="2" charset="2"/>
              </a:rPr>
              <a:t> </a:t>
            </a:r>
            <a:r>
              <a:rPr lang="en-GB" altLang="ja-JP" dirty="0" smtClean="0">
                <a:sym typeface="Wingdings" pitchFamily="2" charset="2"/>
              </a:rPr>
              <a:t> </a:t>
            </a:r>
            <a:r>
              <a:rPr lang="en-GB" altLang="ja-JP" dirty="0" smtClean="0"/>
              <a:t> not </a:t>
            </a:r>
            <a:r>
              <a:rPr lang="en-GB" altLang="ja-JP" dirty="0"/>
              <a:t>difficult to infer the meaning </a:t>
            </a:r>
            <a:r>
              <a:rPr lang="en-GB" altLang="ja-JP" dirty="0" smtClean="0"/>
              <a:t>of </a:t>
            </a:r>
            <a:r>
              <a:rPr lang="ja-JP" altLang="en-US" b="1" dirty="0" smtClean="0">
                <a:latin typeface="HGPKyokashotai" pitchFamily="18" charset="-128"/>
                <a:ea typeface="HGPKyokashotai" pitchFamily="18" charset="-128"/>
              </a:rPr>
              <a:t>春季</a:t>
            </a:r>
            <a:r>
              <a:rPr lang="ja-JP" altLang="en-US" dirty="0" smtClean="0">
                <a:latin typeface="HG正楷書体-PRO" pitchFamily="66" charset="-128"/>
                <a:ea typeface="HG正楷書体-PRO" pitchFamily="66" charset="-128"/>
              </a:rPr>
              <a:t> </a:t>
            </a:r>
            <a:r>
              <a:rPr lang="en-GB" altLang="ja-JP" dirty="0" smtClean="0"/>
              <a:t>if </a:t>
            </a:r>
            <a:r>
              <a:rPr lang="en-GB" altLang="ja-JP" dirty="0"/>
              <a:t>the meanings of </a:t>
            </a:r>
            <a:r>
              <a:rPr lang="ja-JP" altLang="en-US" b="1" dirty="0">
                <a:latin typeface="HGPKyokashotai" pitchFamily="18" charset="-128"/>
                <a:ea typeface="HGPKyokashotai" pitchFamily="18" charset="-128"/>
              </a:rPr>
              <a:t>春</a:t>
            </a:r>
            <a:r>
              <a:rPr lang="ja-JP" altLang="en-US" dirty="0"/>
              <a:t> </a:t>
            </a:r>
            <a:r>
              <a:rPr lang="en-GB" altLang="ja-JP" dirty="0"/>
              <a:t>and </a:t>
            </a:r>
            <a:r>
              <a:rPr lang="ja-JP" altLang="en-US" b="1" dirty="0">
                <a:latin typeface="HGPKyokashotai" pitchFamily="18" charset="-128"/>
                <a:ea typeface="HGPKyokashotai" pitchFamily="18" charset="-128"/>
              </a:rPr>
              <a:t>季節</a:t>
            </a:r>
            <a:r>
              <a:rPr lang="ja-JP" altLang="en-US" dirty="0"/>
              <a:t> </a:t>
            </a:r>
            <a:r>
              <a:rPr lang="en-GB" altLang="ja-JP" dirty="0"/>
              <a:t>are already </a:t>
            </a:r>
            <a:r>
              <a:rPr lang="en-GB" altLang="ja-JP" dirty="0" smtClean="0"/>
              <a:t>known </a:t>
            </a:r>
            <a:r>
              <a:rPr lang="ja-JP" altLang="en-US" dirty="0" smtClean="0"/>
              <a:t>（</a:t>
            </a:r>
            <a:r>
              <a:rPr lang="ja-JP" altLang="en-US" b="1" dirty="0" smtClean="0">
                <a:latin typeface="HGPKyokashotai" pitchFamily="18" charset="-128"/>
                <a:ea typeface="HGPKyokashotai" pitchFamily="18" charset="-128"/>
              </a:rPr>
              <a:t>春季 </a:t>
            </a:r>
            <a:r>
              <a:rPr lang="en-US" altLang="ja-JP" dirty="0" smtClean="0"/>
              <a:t>is</a:t>
            </a:r>
            <a:r>
              <a:rPr lang="en-US" altLang="ja-JP" b="1" dirty="0" smtClean="0">
                <a:latin typeface="HGPKyokashotai" pitchFamily="18" charset="-128"/>
                <a:ea typeface="HGPKyokashotai" pitchFamily="18" charset="-128"/>
              </a:rPr>
              <a:t> </a:t>
            </a:r>
            <a:r>
              <a:rPr lang="en-GB" altLang="ja-JP" dirty="0" smtClean="0">
                <a:effectLst>
                  <a:outerShdw blurRad="38100" dist="38100" dir="2700000" algn="tl">
                    <a:srgbClr val="000000">
                      <a:alpha val="43137"/>
                    </a:srgbClr>
                  </a:outerShdw>
                </a:effectLst>
              </a:rPr>
              <a:t>transparent</a:t>
            </a:r>
            <a:r>
              <a:rPr lang="ja-JP" altLang="en-US" dirty="0" smtClean="0"/>
              <a:t>）</a:t>
            </a:r>
            <a:endParaRPr lang="en-GB" altLang="ja-JP" dirty="0" smtClean="0"/>
          </a:p>
          <a:p>
            <a:r>
              <a:rPr lang="en-GB" altLang="ja-JP" dirty="0" smtClean="0"/>
              <a:t>For </a:t>
            </a:r>
            <a:r>
              <a:rPr lang="en-GB" altLang="ja-JP" dirty="0"/>
              <a:t>those words, learners </a:t>
            </a:r>
            <a:r>
              <a:rPr lang="en-GB" altLang="ja-JP" dirty="0" smtClean="0"/>
              <a:t>normally only </a:t>
            </a:r>
            <a:r>
              <a:rPr lang="en-GB" altLang="ja-JP" dirty="0"/>
              <a:t>need to understand the </a:t>
            </a:r>
            <a:r>
              <a:rPr lang="en-GB" altLang="ja-JP" b="1" dirty="0">
                <a:effectLst>
                  <a:outerShdw blurRad="38100" dist="38100" dir="2700000" algn="tl">
                    <a:srgbClr val="000000">
                      <a:alpha val="43137"/>
                    </a:srgbClr>
                  </a:outerShdw>
                </a:effectLst>
              </a:rPr>
              <a:t>meanings of components </a:t>
            </a:r>
            <a:r>
              <a:rPr lang="en-GB" altLang="ja-JP" dirty="0"/>
              <a:t>and </a:t>
            </a:r>
            <a:r>
              <a:rPr lang="en-GB" altLang="ja-JP" b="1" dirty="0">
                <a:effectLst>
                  <a:outerShdw blurRad="38100" dist="38100" dir="2700000" algn="tl">
                    <a:srgbClr val="000000">
                      <a:alpha val="43137"/>
                    </a:srgbClr>
                  </a:outerShdw>
                </a:effectLst>
              </a:rPr>
              <a:t>word formation rules </a:t>
            </a:r>
            <a:r>
              <a:rPr lang="en-GB" altLang="ja-JP" dirty="0"/>
              <a:t>–either implicitly or explicitly. </a:t>
            </a:r>
            <a:r>
              <a:rPr lang="en-GB" altLang="ja-JP" dirty="0" smtClean="0"/>
              <a:t>   cf. </a:t>
            </a:r>
            <a:r>
              <a:rPr lang="en-US" altLang="ja-JP" dirty="0" smtClean="0"/>
              <a:t>Harlan (2011)</a:t>
            </a:r>
            <a:endParaRPr kumimoji="1" lang="ja-JP" altLang="en-US" dirty="0"/>
          </a:p>
        </p:txBody>
      </p:sp>
    </p:spTree>
    <p:extLst>
      <p:ext uri="{BB962C8B-B14F-4D97-AF65-F5344CB8AC3E}">
        <p14:creationId xmlns:p14="http://schemas.microsoft.com/office/powerpoint/2010/main" val="242048858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smtClean="0"/>
              <a:t>1. Motives for the study</a:t>
            </a:r>
            <a:r>
              <a:rPr lang="ja-JP" altLang="en-US" dirty="0" smtClean="0"/>
              <a:t>　研究動機 </a:t>
            </a:r>
            <a:r>
              <a:rPr lang="en-US" altLang="ja-JP" dirty="0" smtClean="0"/>
              <a:t>(4)</a:t>
            </a:r>
            <a:endParaRPr kumimoji="1" lang="ja-JP" altLang="en-US" dirty="0"/>
          </a:p>
        </p:txBody>
      </p:sp>
      <p:sp>
        <p:nvSpPr>
          <p:cNvPr id="3" name="コンテンツ プレースホルダー 2"/>
          <p:cNvSpPr>
            <a:spLocks noGrp="1"/>
          </p:cNvSpPr>
          <p:nvPr>
            <p:ph idx="1"/>
          </p:nvPr>
        </p:nvSpPr>
        <p:spPr>
          <a:xfrm>
            <a:off x="251520" y="1556793"/>
            <a:ext cx="8640960" cy="5112568"/>
          </a:xfrm>
        </p:spPr>
        <p:txBody>
          <a:bodyPr>
            <a:normAutofit/>
          </a:bodyPr>
          <a:lstStyle/>
          <a:p>
            <a:pPr marL="0" indent="0">
              <a:buNone/>
            </a:pPr>
            <a:r>
              <a:rPr lang="en-GB" altLang="ja-JP" sz="2800" dirty="0" smtClean="0"/>
              <a:t>cf. </a:t>
            </a:r>
            <a:r>
              <a:rPr lang="en-US" altLang="ja-JP" sz="2800" dirty="0" smtClean="0">
                <a:latin typeface="ＭＳ Ｐゴシック" pitchFamily="50" charset="-128"/>
                <a:ea typeface="ＭＳ Ｐゴシック" pitchFamily="50" charset="-128"/>
              </a:rPr>
              <a:t>Harlan (2011) = a comedian ‘</a:t>
            </a:r>
            <a:r>
              <a:rPr lang="en-US" altLang="ja-JP" sz="2800" dirty="0" err="1" smtClean="0">
                <a:latin typeface="ＭＳ Ｐゴシック" pitchFamily="50" charset="-128"/>
                <a:ea typeface="ＭＳ Ｐゴシック" pitchFamily="50" charset="-128"/>
              </a:rPr>
              <a:t>Pakkun</a:t>
            </a:r>
            <a:r>
              <a:rPr lang="en-US" altLang="ja-JP" sz="2800" dirty="0" smtClean="0">
                <a:latin typeface="ＭＳ Ｐゴシック" pitchFamily="50" charset="-128"/>
                <a:ea typeface="ＭＳ Ｐゴシック" pitchFamily="50" charset="-128"/>
              </a:rPr>
              <a:t>’ </a:t>
            </a:r>
            <a:r>
              <a:rPr lang="ja-JP" altLang="en-US" sz="2800" dirty="0" smtClean="0">
                <a:latin typeface="ＭＳ Ｐゴシック" pitchFamily="50" charset="-128"/>
                <a:ea typeface="ＭＳ Ｐゴシック" pitchFamily="50" charset="-128"/>
              </a:rPr>
              <a:t>（パックン）</a:t>
            </a:r>
            <a:endParaRPr lang="en-US" altLang="ja-JP" sz="2800" dirty="0" smtClean="0">
              <a:latin typeface="ＭＳ Ｐゴシック" pitchFamily="50" charset="-128"/>
              <a:ea typeface="ＭＳ Ｐゴシック" pitchFamily="50" charset="-128"/>
            </a:endParaRPr>
          </a:p>
          <a:p>
            <a:pPr marL="0" indent="0">
              <a:buNone/>
            </a:pPr>
            <a:r>
              <a:rPr lang="ja-JP" altLang="en-US" sz="2800" dirty="0" smtClean="0">
                <a:latin typeface="ＭＳ Ｐゴシック" pitchFamily="50" charset="-128"/>
                <a:ea typeface="ＭＳ Ｐゴシック" pitchFamily="50" charset="-128"/>
              </a:rPr>
              <a:t>「漢字はある程度覚えると、逆に語彙力を上げるのがすごく簡単になるんです。基本の数を覚えてしまえばあとは応用が利くこともありますし、</a:t>
            </a:r>
            <a:r>
              <a:rPr lang="en-US" altLang="ja-JP" sz="2800" dirty="0" smtClean="0">
                <a:latin typeface="ＭＳ Ｐゴシック" pitchFamily="50" charset="-128"/>
                <a:ea typeface="ＭＳ Ｐゴシック" pitchFamily="50" charset="-128"/>
              </a:rPr>
              <a:t>100</a:t>
            </a:r>
            <a:r>
              <a:rPr lang="ja-JP" altLang="en-US" sz="2800" dirty="0" smtClean="0">
                <a:latin typeface="ＭＳ Ｐゴシック" pitchFamily="50" charset="-128"/>
                <a:ea typeface="ＭＳ Ｐゴシック" pitchFamily="50" charset="-128"/>
              </a:rPr>
              <a:t>覚えれば、その次の</a:t>
            </a:r>
            <a:r>
              <a:rPr lang="en-US" altLang="ja-JP" sz="2800" dirty="0" smtClean="0">
                <a:latin typeface="ＭＳ Ｐゴシック" pitchFamily="50" charset="-128"/>
                <a:ea typeface="ＭＳ Ｐゴシック" pitchFamily="50" charset="-128"/>
              </a:rPr>
              <a:t>100</a:t>
            </a:r>
            <a:r>
              <a:rPr lang="ja-JP" altLang="en-US" sz="2800" dirty="0" smtClean="0">
                <a:latin typeface="ＭＳ Ｐゴシック" pitchFamily="50" charset="-128"/>
                <a:ea typeface="ＭＳ Ｐゴシック" pitchFamily="50" charset="-128"/>
              </a:rPr>
              <a:t>覚えるのがさらに早くなる。</a:t>
            </a:r>
            <a:r>
              <a:rPr lang="en-US" altLang="ja-JP" sz="2800" dirty="0" smtClean="0">
                <a:latin typeface="ＭＳ Ｐゴシック" pitchFamily="50" charset="-128"/>
                <a:ea typeface="ＭＳ Ｐゴシック" pitchFamily="50" charset="-128"/>
              </a:rPr>
              <a:t>500</a:t>
            </a:r>
            <a:r>
              <a:rPr lang="ja-JP" altLang="en-US" sz="2800" dirty="0" smtClean="0">
                <a:latin typeface="ＭＳ Ｐゴシック" pitchFamily="50" charset="-128"/>
                <a:ea typeface="ＭＳ Ｐゴシック" pitchFamily="50" charset="-128"/>
              </a:rPr>
              <a:t>覚えたら、その次の</a:t>
            </a:r>
            <a:r>
              <a:rPr lang="en-US" altLang="ja-JP" sz="2800" dirty="0" smtClean="0">
                <a:latin typeface="ＭＳ Ｐゴシック" pitchFamily="50" charset="-128"/>
                <a:ea typeface="ＭＳ Ｐゴシック" pitchFamily="50" charset="-128"/>
              </a:rPr>
              <a:t>500</a:t>
            </a:r>
            <a:r>
              <a:rPr lang="ja-JP" altLang="en-US" sz="2800" dirty="0" err="1" smtClean="0">
                <a:latin typeface="ＭＳ Ｐゴシック" pitchFamily="50" charset="-128"/>
                <a:ea typeface="ＭＳ Ｐゴシック" pitchFamily="50" charset="-128"/>
              </a:rPr>
              <a:t>、</a:t>
            </a:r>
            <a:r>
              <a:rPr lang="en-US" altLang="ja-JP" sz="2800" dirty="0" smtClean="0">
                <a:latin typeface="ＭＳ Ｐゴシック" pitchFamily="50" charset="-128"/>
                <a:ea typeface="ＭＳ Ｐゴシック" pitchFamily="50" charset="-128"/>
              </a:rPr>
              <a:t>1000</a:t>
            </a:r>
            <a:r>
              <a:rPr lang="ja-JP" altLang="en-US" sz="2800" dirty="0" smtClean="0">
                <a:latin typeface="ＭＳ Ｐゴシック" pitchFamily="50" charset="-128"/>
                <a:ea typeface="ＭＳ Ｐゴシック" pitchFamily="50" charset="-128"/>
              </a:rPr>
              <a:t>が倍、</a:t>
            </a:r>
            <a:r>
              <a:rPr lang="en-US" altLang="ja-JP" sz="2800" dirty="0" smtClean="0">
                <a:latin typeface="ＭＳ Ｐゴシック" pitchFamily="50" charset="-128"/>
                <a:ea typeface="ＭＳ Ｐゴシック" pitchFamily="50" charset="-128"/>
              </a:rPr>
              <a:t>3</a:t>
            </a:r>
            <a:r>
              <a:rPr lang="ja-JP" altLang="en-US" sz="2800" dirty="0" smtClean="0">
                <a:latin typeface="ＭＳ Ｐゴシック" pitchFamily="50" charset="-128"/>
                <a:ea typeface="ＭＳ Ｐゴシック" pitchFamily="50" charset="-128"/>
              </a:rPr>
              <a:t>倍速くなるんです。」</a:t>
            </a:r>
            <a:endParaRPr lang="en-US" altLang="ja-JP" sz="2800" dirty="0" smtClean="0">
              <a:latin typeface="ＭＳ Ｐゴシック" pitchFamily="50" charset="-128"/>
              <a:ea typeface="ＭＳ Ｐゴシック" pitchFamily="50" charset="-128"/>
            </a:endParaRPr>
          </a:p>
          <a:p>
            <a:pPr marL="0" indent="0">
              <a:buNone/>
            </a:pPr>
            <a:r>
              <a:rPr lang="ja-JP" altLang="en-US" sz="2800" dirty="0" smtClean="0">
                <a:latin typeface="ＭＳ Ｐゴシック" pitchFamily="50" charset="-128"/>
                <a:ea typeface="ＭＳ Ｐゴシック" pitchFamily="50" charset="-128"/>
              </a:rPr>
              <a:t>「漢字を覚えると、新しく聞いた単語を漢字で分析すれば、その意味もわかります。「</a:t>
            </a:r>
            <a:r>
              <a:rPr lang="ja-JP" altLang="en-US" b="1" dirty="0" smtClean="0">
                <a:latin typeface="HGPKyokashotai" pitchFamily="18" charset="-128"/>
                <a:ea typeface="HGPKyokashotai" pitchFamily="18" charset="-128"/>
              </a:rPr>
              <a:t>冷蔵庫</a:t>
            </a:r>
            <a:r>
              <a:rPr lang="ja-JP" altLang="en-US" sz="2800" dirty="0" smtClean="0">
                <a:latin typeface="ＭＳ Ｐゴシック" pitchFamily="50" charset="-128"/>
                <a:ea typeface="ＭＳ Ｐゴシック" pitchFamily="50" charset="-128"/>
              </a:rPr>
              <a:t>」の</a:t>
            </a:r>
            <a:r>
              <a:rPr lang="ja-JP" altLang="en-US" b="1" dirty="0" smtClean="0">
                <a:latin typeface="HGPKyokashotai" pitchFamily="18" charset="-128"/>
                <a:ea typeface="HGPKyokashotai" pitchFamily="18" charset="-128"/>
              </a:rPr>
              <a:t>冷</a:t>
            </a:r>
            <a:r>
              <a:rPr lang="ja-JP" altLang="en-US" sz="2800" dirty="0" smtClean="0">
                <a:latin typeface="ＭＳ Ｐゴシック" pitchFamily="50" charset="-128"/>
                <a:ea typeface="ＭＳ Ｐゴシック" pitchFamily="50" charset="-128"/>
              </a:rPr>
              <a:t>は</a:t>
            </a:r>
            <a:r>
              <a:rPr lang="ja-JP" altLang="en-US" b="1" dirty="0" smtClean="0">
                <a:latin typeface="HGPKyokashotai" pitchFamily="18" charset="-128"/>
                <a:ea typeface="HGPKyokashotai" pitchFamily="18" charset="-128"/>
              </a:rPr>
              <a:t>冷やす</a:t>
            </a:r>
            <a:r>
              <a:rPr lang="ja-JP" altLang="en-US" sz="2800" dirty="0" smtClean="0">
                <a:latin typeface="ＭＳ Ｐゴシック" pitchFamily="50" charset="-128"/>
                <a:ea typeface="ＭＳ Ｐゴシック" pitchFamily="50" charset="-128"/>
              </a:rPr>
              <a:t>、</a:t>
            </a:r>
            <a:r>
              <a:rPr lang="ja-JP" altLang="en-US" b="1" dirty="0" smtClean="0">
                <a:latin typeface="HGPKyokashotai" pitchFamily="18" charset="-128"/>
                <a:ea typeface="HGPKyokashotai" pitchFamily="18" charset="-128"/>
              </a:rPr>
              <a:t>蔵</a:t>
            </a:r>
            <a:r>
              <a:rPr lang="ja-JP" altLang="en-US" sz="2800" dirty="0" smtClean="0">
                <a:latin typeface="ＭＳ Ｐゴシック" pitchFamily="50" charset="-128"/>
                <a:ea typeface="ＭＳ Ｐゴシック" pitchFamily="50" charset="-128"/>
              </a:rPr>
              <a:t>は「くら」だし、</a:t>
            </a:r>
            <a:r>
              <a:rPr lang="ja-JP" altLang="en-US" b="1" dirty="0" smtClean="0">
                <a:latin typeface="HGPKyokashotai" pitchFamily="18" charset="-128"/>
                <a:ea typeface="HGPKyokashotai" pitchFamily="18" charset="-128"/>
              </a:rPr>
              <a:t>車庫</a:t>
            </a:r>
            <a:r>
              <a:rPr lang="ja-JP" altLang="en-US" sz="2800" dirty="0" smtClean="0">
                <a:latin typeface="ＭＳ Ｐゴシック" pitchFamily="50" charset="-128"/>
                <a:ea typeface="ＭＳ Ｐゴシック" pitchFamily="50" charset="-128"/>
              </a:rPr>
              <a:t>の</a:t>
            </a:r>
            <a:r>
              <a:rPr lang="ja-JP" altLang="en-US" b="1" dirty="0" smtClean="0">
                <a:latin typeface="HGPKyokashotai" pitchFamily="18" charset="-128"/>
                <a:ea typeface="HGPKyokashotai" pitchFamily="18" charset="-128"/>
              </a:rPr>
              <a:t>庫</a:t>
            </a:r>
            <a:r>
              <a:rPr lang="ja-JP" altLang="en-US" sz="2800" dirty="0" smtClean="0">
                <a:latin typeface="ＭＳ Ｐゴシック" pitchFamily="50" charset="-128"/>
                <a:ea typeface="ＭＳ Ｐゴシック" pitchFamily="50" charset="-128"/>
              </a:rPr>
              <a:t>で、何か物置的なイメージです。その３つの字を組み合わせれば何となく意味がわかります。」</a:t>
            </a:r>
            <a:endParaRPr lang="en-GB" altLang="ja-JP" sz="2800" dirty="0">
              <a:latin typeface="ＭＳ Ｐゴシック" pitchFamily="50" charset="-128"/>
              <a:ea typeface="ＭＳ Ｐゴシック" pitchFamily="50" charset="-128"/>
            </a:endParaRPr>
          </a:p>
          <a:p>
            <a:pPr marL="0" indent="0">
              <a:buNone/>
            </a:pPr>
            <a:endParaRPr kumimoji="1" lang="ja-JP" altLang="en-US" dirty="0"/>
          </a:p>
        </p:txBody>
      </p:sp>
    </p:spTree>
    <p:extLst>
      <p:ext uri="{BB962C8B-B14F-4D97-AF65-F5344CB8AC3E}">
        <p14:creationId xmlns:p14="http://schemas.microsoft.com/office/powerpoint/2010/main" val="20856579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04664"/>
            <a:ext cx="8229600" cy="1080120"/>
          </a:xfrm>
        </p:spPr>
        <p:txBody>
          <a:bodyPr>
            <a:normAutofit fontScale="90000"/>
          </a:bodyPr>
          <a:lstStyle/>
          <a:p>
            <a:r>
              <a:rPr lang="en-US" altLang="ja-JP" dirty="0" smtClean="0"/>
              <a:t>2. Goals and Research Questions</a:t>
            </a:r>
            <a:br>
              <a:rPr lang="en-US" altLang="ja-JP" dirty="0" smtClean="0"/>
            </a:br>
            <a:r>
              <a:rPr lang="ja-JP" altLang="en-US" dirty="0" smtClean="0"/>
              <a:t>　目的・研究課題</a:t>
            </a:r>
            <a:endParaRPr kumimoji="1" lang="ja-JP" altLang="en-US" dirty="0"/>
          </a:p>
        </p:txBody>
      </p:sp>
      <p:sp>
        <p:nvSpPr>
          <p:cNvPr id="3" name="コンテンツ プレースホルダー 2"/>
          <p:cNvSpPr>
            <a:spLocks noGrp="1"/>
          </p:cNvSpPr>
          <p:nvPr>
            <p:ph idx="1"/>
          </p:nvPr>
        </p:nvSpPr>
        <p:spPr>
          <a:xfrm>
            <a:off x="323528" y="1484785"/>
            <a:ext cx="8568952" cy="5256584"/>
          </a:xfrm>
        </p:spPr>
        <p:txBody>
          <a:bodyPr>
            <a:normAutofit fontScale="77500" lnSpcReduction="20000"/>
          </a:bodyPr>
          <a:lstStyle/>
          <a:p>
            <a:pPr marL="0" indent="0">
              <a:buNone/>
            </a:pPr>
            <a:r>
              <a:rPr lang="en-AU" altLang="ja-JP" dirty="0" smtClean="0">
                <a:sym typeface="Wingdings" pitchFamily="2" charset="2"/>
              </a:rPr>
              <a:t>Goals: </a:t>
            </a:r>
          </a:p>
          <a:p>
            <a:pPr>
              <a:buFont typeface="Wingdings" pitchFamily="2" charset="2"/>
              <a:buChar char="Ø"/>
            </a:pPr>
            <a:r>
              <a:rPr lang="en-AU" altLang="ja-JP" dirty="0" smtClean="0">
                <a:sym typeface="Wingdings" pitchFamily="2" charset="2"/>
              </a:rPr>
              <a:t>To estimate</a:t>
            </a:r>
            <a:r>
              <a:rPr lang="en-AU" altLang="ja-JP" dirty="0" smtClean="0"/>
              <a:t> </a:t>
            </a:r>
            <a:r>
              <a:rPr lang="en-AU" altLang="ja-JP" dirty="0"/>
              <a:t>the true learning burden of Japanese vocabulary</a:t>
            </a:r>
          </a:p>
          <a:p>
            <a:pPr>
              <a:buFont typeface="Wingdings" pitchFamily="2" charset="2"/>
              <a:buChar char="Ø"/>
            </a:pPr>
            <a:r>
              <a:rPr lang="en-AU" altLang="ja-JP" dirty="0"/>
              <a:t>To think about more efficient </a:t>
            </a:r>
            <a:r>
              <a:rPr lang="en-AU" altLang="ja-JP" dirty="0" smtClean="0"/>
              <a:t>order for learning </a:t>
            </a:r>
            <a:r>
              <a:rPr lang="en-AU" altLang="ja-JP" dirty="0"/>
              <a:t>Japanese vocabulary </a:t>
            </a:r>
            <a:endParaRPr lang="ja-JP" altLang="en-US" dirty="0"/>
          </a:p>
          <a:p>
            <a:pPr marL="0" indent="0">
              <a:buNone/>
            </a:pPr>
            <a:endParaRPr lang="en-AU" altLang="ja-JP" sz="1400" dirty="0" smtClean="0"/>
          </a:p>
          <a:p>
            <a:pPr marL="0" indent="0">
              <a:buNone/>
            </a:pPr>
            <a:r>
              <a:rPr lang="en-AU" altLang="ja-JP" sz="2800" u="sng" dirty="0" smtClean="0"/>
              <a:t>Research Questions</a:t>
            </a:r>
            <a:r>
              <a:rPr lang="en-AU" altLang="ja-JP" sz="2800" dirty="0" smtClean="0"/>
              <a:t>:</a:t>
            </a:r>
          </a:p>
          <a:p>
            <a:pPr marL="457200" indent="-457200">
              <a:buFont typeface="+mj-lt"/>
              <a:buAutoNum type="arabicPeriod"/>
            </a:pPr>
            <a:r>
              <a:rPr lang="en-AU" altLang="ja-JP" sz="2800" dirty="0" smtClean="0">
                <a:effectLst>
                  <a:outerShdw blurRad="38100" dist="38100" dir="2700000" algn="tl">
                    <a:srgbClr val="000000">
                      <a:alpha val="43137"/>
                    </a:srgbClr>
                  </a:outerShdw>
                </a:effectLst>
              </a:rPr>
              <a:t>How </a:t>
            </a:r>
            <a:r>
              <a:rPr lang="en-AU" altLang="ja-JP" sz="2800" dirty="0">
                <a:effectLst>
                  <a:outerShdw blurRad="38100" dist="38100" dir="2700000" algn="tl">
                    <a:srgbClr val="000000">
                      <a:alpha val="43137"/>
                    </a:srgbClr>
                  </a:outerShdw>
                </a:effectLst>
              </a:rPr>
              <a:t>many ‘characters’ learners need to learn to attain a certain level of text coverage of ‘words</a:t>
            </a:r>
            <a:r>
              <a:rPr lang="en-AU" altLang="ja-JP" sz="2800" dirty="0" smtClean="0">
                <a:effectLst>
                  <a:outerShdw blurRad="38100" dist="38100" dir="2700000" algn="tl">
                    <a:srgbClr val="000000">
                      <a:alpha val="43137"/>
                    </a:srgbClr>
                  </a:outerShdw>
                </a:effectLst>
              </a:rPr>
              <a:t>’?</a:t>
            </a:r>
          </a:p>
          <a:p>
            <a:pPr marL="457200" indent="-457200">
              <a:buFont typeface="+mj-lt"/>
              <a:buAutoNum type="arabicPeriod"/>
              <a:tabLst>
                <a:tab pos="628650" algn="l"/>
              </a:tabLst>
            </a:pPr>
            <a:endParaRPr lang="en-AU" altLang="ja-JP" sz="1700" dirty="0" smtClean="0"/>
          </a:p>
          <a:p>
            <a:pPr marL="0" indent="0">
              <a:buNone/>
            </a:pPr>
            <a:r>
              <a:rPr lang="en-AU" altLang="ja-JP" sz="2200" dirty="0"/>
              <a:t>Note: it is not to see the simple text coverage by character. </a:t>
            </a:r>
          </a:p>
          <a:p>
            <a:pPr marL="0" indent="0">
              <a:buNone/>
            </a:pPr>
            <a:r>
              <a:rPr lang="en-AU" altLang="ja-JP" sz="2200" dirty="0"/>
              <a:t>	cf. </a:t>
            </a:r>
            <a:r>
              <a:rPr lang="en-AU" altLang="ja-JP" sz="2200" dirty="0" err="1"/>
              <a:t>Chikamatsu</a:t>
            </a:r>
            <a:r>
              <a:rPr lang="en-AU" altLang="ja-JP" sz="2200" dirty="0"/>
              <a:t> et al. (2000)</a:t>
            </a:r>
          </a:p>
          <a:p>
            <a:pPr marL="179388" indent="-179388">
              <a:buNone/>
            </a:pPr>
            <a:r>
              <a:rPr lang="en-AU" altLang="ja-JP" sz="2200" dirty="0"/>
              <a:t>  To know the meaning of a single character </a:t>
            </a:r>
            <a:r>
              <a:rPr lang="ja-JP" altLang="en-US" sz="2600" b="1" dirty="0">
                <a:latin typeface="HGPKyokashotai" pitchFamily="18" charset="-128"/>
                <a:ea typeface="HGPKyokashotai" pitchFamily="18" charset="-128"/>
              </a:rPr>
              <a:t>節</a:t>
            </a:r>
            <a:r>
              <a:rPr lang="ja-JP" altLang="en-US" sz="2200" dirty="0"/>
              <a:t> </a:t>
            </a:r>
            <a:r>
              <a:rPr lang="en-US" altLang="ja-JP" sz="2200" dirty="0"/>
              <a:t>is NOT enough to understand the meaning of </a:t>
            </a:r>
            <a:r>
              <a:rPr lang="ja-JP" altLang="en-US" sz="2600" b="1" dirty="0">
                <a:latin typeface="HGPKyokashotai" pitchFamily="18" charset="-128"/>
                <a:ea typeface="HGPKyokashotai" pitchFamily="18" charset="-128"/>
              </a:rPr>
              <a:t>季節</a:t>
            </a:r>
            <a:r>
              <a:rPr lang="en-US" altLang="ja-JP" sz="2200" dirty="0"/>
              <a:t>. </a:t>
            </a:r>
            <a:endParaRPr lang="en-AU" altLang="ja-JP" sz="2200" dirty="0"/>
          </a:p>
          <a:p>
            <a:pPr marL="2011680" lvl="7" indent="-457200">
              <a:buFont typeface="+mj-lt"/>
              <a:buAutoNum type="arabicPeriod"/>
            </a:pPr>
            <a:endParaRPr lang="en-AU" altLang="ja-JP" sz="1400" dirty="0" smtClean="0">
              <a:effectLst>
                <a:outerShdw blurRad="38100" dist="38100" dir="2700000" algn="tl">
                  <a:srgbClr val="000000">
                    <a:alpha val="43137"/>
                  </a:srgbClr>
                </a:outerShdw>
              </a:effectLst>
            </a:endParaRPr>
          </a:p>
          <a:p>
            <a:pPr marL="457200" indent="-457200">
              <a:buFont typeface="+mj-lt"/>
              <a:buAutoNum type="arabicPeriod" startAt="2"/>
            </a:pPr>
            <a:r>
              <a:rPr lang="en-AU" altLang="ja-JP" sz="2800" dirty="0" smtClean="0">
                <a:effectLst>
                  <a:outerShdw blurRad="38100" dist="38100" dir="2700000" algn="tl">
                    <a:srgbClr val="000000">
                      <a:alpha val="43137"/>
                    </a:srgbClr>
                  </a:outerShdw>
                </a:effectLst>
              </a:rPr>
              <a:t>Do the characters which provide the certain level of  text coverage </a:t>
            </a:r>
            <a:r>
              <a:rPr lang="en-AU" altLang="ja-JP" sz="2800" dirty="0" smtClean="0"/>
              <a:t>(in Q.1) </a:t>
            </a:r>
            <a:r>
              <a:rPr lang="en-AU" altLang="ja-JP" sz="2800" dirty="0" smtClean="0">
                <a:effectLst>
                  <a:outerShdw blurRad="38100" dist="38100" dir="2700000" algn="tl">
                    <a:srgbClr val="000000">
                      <a:alpha val="43137"/>
                    </a:srgbClr>
                  </a:outerShdw>
                </a:effectLst>
              </a:rPr>
              <a:t>cover all the high frequency words? </a:t>
            </a:r>
            <a:r>
              <a:rPr lang="en-AU" altLang="ja-JP" sz="2800" dirty="0" smtClean="0"/>
              <a:t>If no, </a:t>
            </a:r>
            <a:r>
              <a:rPr lang="en-AU" altLang="ja-JP" sz="2800" dirty="0"/>
              <a:t>what Kanji are further required to cover the words? (Is there any discrepancy between the word frequencies and character frequencies?) </a:t>
            </a:r>
            <a:endParaRPr lang="en-AU" altLang="ja-JP" sz="2800" dirty="0" smtClean="0"/>
          </a:p>
        </p:txBody>
      </p:sp>
    </p:spTree>
    <p:extLst>
      <p:ext uri="{BB962C8B-B14F-4D97-AF65-F5344CB8AC3E}">
        <p14:creationId xmlns:p14="http://schemas.microsoft.com/office/powerpoint/2010/main" val="23842226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smtClean="0"/>
              <a:t>3. Method</a:t>
            </a:r>
            <a:r>
              <a:rPr lang="ja-JP" altLang="en-US" dirty="0" smtClean="0"/>
              <a:t>　方法 </a:t>
            </a:r>
            <a:r>
              <a:rPr lang="en-US" altLang="ja-JP" dirty="0" smtClean="0"/>
              <a:t>(1) - 1</a:t>
            </a:r>
            <a:endParaRPr kumimoji="1" lang="ja-JP" altLang="en-US" dirty="0"/>
          </a:p>
        </p:txBody>
      </p:sp>
      <p:sp>
        <p:nvSpPr>
          <p:cNvPr id="3" name="コンテンツ プレースホルダー 2"/>
          <p:cNvSpPr>
            <a:spLocks noGrp="1"/>
          </p:cNvSpPr>
          <p:nvPr>
            <p:ph idx="1"/>
          </p:nvPr>
        </p:nvSpPr>
        <p:spPr>
          <a:xfrm>
            <a:off x="457200" y="1600200"/>
            <a:ext cx="8229600" cy="4997152"/>
          </a:xfrm>
        </p:spPr>
        <p:txBody>
          <a:bodyPr>
            <a:normAutofit lnSpcReduction="10000"/>
          </a:bodyPr>
          <a:lstStyle/>
          <a:p>
            <a:pPr marL="457200" indent="-457200">
              <a:buAutoNum type="arabicParenR"/>
            </a:pPr>
            <a:r>
              <a:rPr lang="en-AU" altLang="ja-JP" dirty="0" smtClean="0"/>
              <a:t>Calculate character frequencies in BCCWJ (the Balanced Corpus of Contemporary Written Japanese </a:t>
            </a:r>
            <a:r>
              <a:rPr lang="ja-JP" altLang="en-US" dirty="0" smtClean="0"/>
              <a:t>現代日本語書き言葉均衡コーパス </a:t>
            </a:r>
            <a:r>
              <a:rPr lang="en-AU" altLang="ja-JP" dirty="0" smtClean="0"/>
              <a:t>(BCCWJ) 2009 monitor version: NINJAL, 2009)</a:t>
            </a:r>
          </a:p>
          <a:p>
            <a:pPr marL="457200" indent="-457200">
              <a:buAutoNum type="arabicParenR"/>
            </a:pPr>
            <a:r>
              <a:rPr lang="en-AU" altLang="ja-JP" dirty="0" smtClean="0"/>
              <a:t>Give a </a:t>
            </a:r>
            <a:r>
              <a:rPr lang="en-AU" altLang="ja-JP" u="sng" dirty="0" smtClean="0"/>
              <a:t>learning order ranking</a:t>
            </a:r>
            <a:r>
              <a:rPr lang="en-AU" altLang="ja-JP" dirty="0" smtClean="0"/>
              <a:t> to each character</a:t>
            </a:r>
          </a:p>
          <a:p>
            <a:pPr marL="788670" lvl="1" indent="-514350">
              <a:buFont typeface="+mj-lt"/>
              <a:buAutoNum type="romanUcPeriod"/>
            </a:pPr>
            <a:r>
              <a:rPr lang="en-AU" altLang="ja-JP" dirty="0" smtClean="0"/>
              <a:t>Rank </a:t>
            </a:r>
            <a:r>
              <a:rPr lang="en-AU" altLang="ja-JP" dirty="0"/>
              <a:t>the types of character as </a:t>
            </a:r>
            <a:r>
              <a:rPr lang="en-AU" altLang="ja-JP" dirty="0" smtClean="0"/>
              <a:t>Alphabet, </a:t>
            </a:r>
            <a:r>
              <a:rPr lang="en-AU" altLang="ja-JP" dirty="0"/>
              <a:t>Hiragana, Katakana and </a:t>
            </a:r>
            <a:r>
              <a:rPr lang="en-AU" altLang="ja-JP" dirty="0" smtClean="0"/>
              <a:t>Kanji/signs</a:t>
            </a:r>
            <a:endParaRPr lang="en-AU" altLang="ja-JP" dirty="0"/>
          </a:p>
          <a:p>
            <a:pPr marL="788670" lvl="1" indent="-514350">
              <a:buFont typeface="+mj-lt"/>
              <a:buAutoNum type="romanUcPeriod"/>
            </a:pPr>
            <a:r>
              <a:rPr lang="en-AU" altLang="ja-JP" dirty="0" smtClean="0"/>
              <a:t>Rank Kanji </a:t>
            </a:r>
            <a:r>
              <a:rPr lang="en-AU" altLang="ja-JP" dirty="0"/>
              <a:t>by </a:t>
            </a:r>
            <a:r>
              <a:rPr lang="en-AU" altLang="ja-JP" dirty="0" smtClean="0"/>
              <a:t>frequency</a:t>
            </a:r>
          </a:p>
          <a:p>
            <a:pPr marL="457200" indent="-457200">
              <a:buAutoNum type="arabicParenR"/>
            </a:pPr>
            <a:r>
              <a:rPr lang="en-US" altLang="ja-JP" dirty="0"/>
              <a:t>List all words in orthographic forms </a:t>
            </a:r>
            <a:r>
              <a:rPr lang="ja-JP" altLang="en-US" dirty="0" smtClean="0"/>
              <a:t>（書字形） </a:t>
            </a:r>
            <a:r>
              <a:rPr lang="en-US" altLang="ja-JP" dirty="0" smtClean="0"/>
              <a:t>in </a:t>
            </a:r>
            <a:r>
              <a:rPr lang="en-US" altLang="ja-JP" dirty="0"/>
              <a:t>BCCWJ</a:t>
            </a:r>
          </a:p>
          <a:p>
            <a:pPr marL="457200" indent="-457200">
              <a:buAutoNum type="arabicParenR"/>
            </a:pPr>
            <a:r>
              <a:rPr lang="en-US" altLang="ja-JP" dirty="0"/>
              <a:t>Separate each word into characters</a:t>
            </a:r>
          </a:p>
          <a:p>
            <a:pPr marL="457200" indent="-457200">
              <a:buAutoNum type="arabicParenR"/>
            </a:pPr>
            <a:r>
              <a:rPr lang="en-US" altLang="ja-JP" dirty="0"/>
              <a:t>Give the learning order ranking to each character</a:t>
            </a:r>
          </a:p>
          <a:p>
            <a:pPr marL="457200" indent="-457200">
              <a:buAutoNum type="arabicParenR"/>
            </a:pPr>
            <a:r>
              <a:rPr lang="en-US" altLang="ja-JP" dirty="0">
                <a:hlinkClick r:id="rId3" action="ppaction://hlinkfile"/>
              </a:rPr>
              <a:t>Calculate the text coverage by filtering the character of the words by learning order </a:t>
            </a:r>
            <a:r>
              <a:rPr lang="en-US" altLang="ja-JP" dirty="0" smtClean="0">
                <a:hlinkClick r:id="rId3" action="ppaction://hlinkfile"/>
              </a:rPr>
              <a:t>ranking</a:t>
            </a:r>
            <a:endParaRPr lang="en-AU" altLang="ja-JP" dirty="0" smtClean="0"/>
          </a:p>
        </p:txBody>
      </p:sp>
    </p:spTree>
    <p:extLst>
      <p:ext uri="{BB962C8B-B14F-4D97-AF65-F5344CB8AC3E}">
        <p14:creationId xmlns:p14="http://schemas.microsoft.com/office/powerpoint/2010/main" val="408901749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404664"/>
            <a:ext cx="8229600" cy="864096"/>
          </a:xfrm>
        </p:spPr>
        <p:txBody>
          <a:bodyPr>
            <a:normAutofit/>
          </a:bodyPr>
          <a:lstStyle/>
          <a:p>
            <a:r>
              <a:rPr lang="en-US" altLang="ja-JP" dirty="0" smtClean="0"/>
              <a:t>3. Method</a:t>
            </a:r>
            <a:r>
              <a:rPr lang="ja-JP" altLang="en-US" dirty="0" smtClean="0"/>
              <a:t>　方法 </a:t>
            </a:r>
            <a:r>
              <a:rPr lang="en-US" altLang="ja-JP" dirty="0" smtClean="0"/>
              <a:t>(1) -2</a:t>
            </a:r>
            <a:endParaRPr kumimoji="1" lang="ja-JP" altLang="en-US" dirty="0"/>
          </a:p>
        </p:txBody>
      </p:sp>
      <p:sp>
        <p:nvSpPr>
          <p:cNvPr id="3" name="コンテンツ プレースホルダー 2"/>
          <p:cNvSpPr>
            <a:spLocks noGrp="1"/>
          </p:cNvSpPr>
          <p:nvPr>
            <p:ph idx="1"/>
          </p:nvPr>
        </p:nvSpPr>
        <p:spPr>
          <a:xfrm>
            <a:off x="251520" y="1196752"/>
            <a:ext cx="8640960" cy="5400600"/>
          </a:xfrm>
        </p:spPr>
        <p:txBody>
          <a:bodyPr>
            <a:normAutofit/>
          </a:bodyPr>
          <a:lstStyle/>
          <a:p>
            <a:pPr marL="0" indent="0">
              <a:buNone/>
            </a:pPr>
            <a:r>
              <a:rPr lang="en-AU" altLang="ja-JP" sz="2800" dirty="0" smtClean="0"/>
              <a:t>BCCWJ 2009 monitor version (NINJAL, 2009)</a:t>
            </a:r>
          </a:p>
          <a:p>
            <a:r>
              <a:rPr lang="en-AU" altLang="ja-JP" sz="2800" dirty="0" smtClean="0"/>
              <a:t>Book </a:t>
            </a:r>
            <a:r>
              <a:rPr lang="en-AU" altLang="ja-JP" sz="2800" dirty="0"/>
              <a:t>corpus (approx. 28 million running words) and </a:t>
            </a:r>
            <a:endParaRPr lang="en-AU" altLang="ja-JP" sz="2800" dirty="0" smtClean="0"/>
          </a:p>
          <a:p>
            <a:r>
              <a:rPr lang="en-AU" altLang="ja-JP" sz="2800" dirty="0"/>
              <a:t>I</a:t>
            </a:r>
            <a:r>
              <a:rPr lang="en-AU" altLang="ja-JP" sz="2800" dirty="0" smtClean="0"/>
              <a:t>nternet </a:t>
            </a:r>
            <a:r>
              <a:rPr lang="en-AU" altLang="ja-JP" sz="2800" dirty="0"/>
              <a:t>forum site corpus (approx. 5 million running words</a:t>
            </a:r>
            <a:r>
              <a:rPr lang="en-AU" altLang="ja-JP" sz="2800" dirty="0" smtClean="0"/>
              <a:t>)</a:t>
            </a:r>
          </a:p>
          <a:p>
            <a:endParaRPr lang="en-AU" altLang="ja-JP" sz="2800" dirty="0" smtClean="0"/>
          </a:p>
          <a:p>
            <a:r>
              <a:rPr lang="en-AU" altLang="ja-JP" sz="2800" dirty="0" smtClean="0"/>
              <a:t>Unit of counting a ‘word’ used for this study: </a:t>
            </a:r>
          </a:p>
          <a:p>
            <a:pPr lvl="1"/>
            <a:r>
              <a:rPr lang="en-US" altLang="ja-JP" sz="2400" dirty="0" smtClean="0"/>
              <a:t>t</a:t>
            </a:r>
            <a:r>
              <a:rPr lang="en-AU" altLang="ja-JP" sz="2400" dirty="0" smtClean="0"/>
              <a:t>he short form </a:t>
            </a:r>
            <a:r>
              <a:rPr lang="ja-JP" altLang="en-US" sz="2400" dirty="0" smtClean="0"/>
              <a:t>（短単位） </a:t>
            </a:r>
            <a:r>
              <a:rPr lang="en-US" altLang="ja-JP" sz="2400" dirty="0" smtClean="0"/>
              <a:t>defined by </a:t>
            </a:r>
            <a:r>
              <a:rPr lang="en-US" altLang="ja-JP" sz="2400" dirty="0" err="1" smtClean="0"/>
              <a:t>UniDic</a:t>
            </a:r>
            <a:r>
              <a:rPr lang="en-US" altLang="ja-JP" sz="2400" dirty="0" smtClean="0"/>
              <a:t> (Den et al., 2009)</a:t>
            </a:r>
            <a:endParaRPr lang="en-AU" altLang="ja-JP" sz="2400" dirty="0" smtClean="0"/>
          </a:p>
          <a:p>
            <a:pPr lvl="1"/>
            <a:r>
              <a:rPr lang="en-AU" altLang="ja-JP" sz="2400" dirty="0" smtClean="0"/>
              <a:t>the orthographic form </a:t>
            </a:r>
            <a:r>
              <a:rPr lang="ja-JP" altLang="en-US" sz="2400" dirty="0" smtClean="0"/>
              <a:t>（書字形）</a:t>
            </a:r>
            <a:endParaRPr lang="en-AU" altLang="ja-JP" sz="2400" dirty="0" smtClean="0"/>
          </a:p>
          <a:p>
            <a:pPr marL="803275" indent="-803275">
              <a:buNone/>
            </a:pPr>
            <a:r>
              <a:rPr lang="en-AU" altLang="ja-JP" sz="2800" dirty="0" smtClean="0"/>
              <a:t>   i.e. </a:t>
            </a:r>
            <a:r>
              <a:rPr lang="ja-JP" altLang="en-US" b="1" dirty="0" smtClean="0">
                <a:latin typeface="HGPKyokashotai" pitchFamily="18" charset="-128"/>
                <a:ea typeface="HGPKyokashotai" pitchFamily="18" charset="-128"/>
              </a:rPr>
              <a:t>書く </a:t>
            </a:r>
            <a:r>
              <a:rPr lang="en-US" altLang="ja-JP" b="1" dirty="0" smtClean="0">
                <a:latin typeface="HGPKyokashotai" pitchFamily="18" charset="-128"/>
                <a:ea typeface="HGPKyokashotai" pitchFamily="18" charset="-128"/>
              </a:rPr>
              <a:t>/ </a:t>
            </a:r>
            <a:r>
              <a:rPr lang="ja-JP" altLang="en-US" b="1" dirty="0" smtClean="0">
                <a:latin typeface="HGPKyokashotai" pitchFamily="18" charset="-128"/>
                <a:ea typeface="HGPKyokashotai" pitchFamily="18" charset="-128"/>
              </a:rPr>
              <a:t>書か</a:t>
            </a:r>
            <a:r>
              <a:rPr lang="en-US" altLang="ja-JP" b="1" dirty="0" smtClean="0">
                <a:latin typeface="HGPKyokashotai" pitchFamily="18" charset="-128"/>
                <a:ea typeface="HGPKyokashotai" pitchFamily="18" charset="-128"/>
              </a:rPr>
              <a:t>/ </a:t>
            </a:r>
            <a:r>
              <a:rPr lang="ja-JP" altLang="en-US" b="1" dirty="0" smtClean="0">
                <a:latin typeface="HGPKyokashotai" pitchFamily="18" charset="-128"/>
                <a:ea typeface="HGPKyokashotai" pitchFamily="18" charset="-128"/>
              </a:rPr>
              <a:t>かく　</a:t>
            </a:r>
            <a:r>
              <a:rPr lang="en-US" altLang="ja-JP" sz="2800" dirty="0" smtClean="0"/>
              <a:t>or</a:t>
            </a:r>
            <a:r>
              <a:rPr lang="ja-JP" altLang="en-US" b="1" dirty="0" smtClean="0">
                <a:latin typeface="HGPKyokashotai" pitchFamily="18" charset="-128"/>
                <a:ea typeface="HGPKyokashotai" pitchFamily="18" charset="-128"/>
              </a:rPr>
              <a:t>　足 </a:t>
            </a:r>
            <a:r>
              <a:rPr lang="en-US" altLang="ja-JP" b="1" dirty="0" smtClean="0">
                <a:latin typeface="HGPKyokashotai" pitchFamily="18" charset="-128"/>
                <a:ea typeface="HGPKyokashotai" pitchFamily="18" charset="-128"/>
              </a:rPr>
              <a:t>/ </a:t>
            </a:r>
            <a:r>
              <a:rPr lang="ja-JP" altLang="en-US" b="1" dirty="0" smtClean="0">
                <a:latin typeface="HGPKyokashotai" pitchFamily="18" charset="-128"/>
                <a:ea typeface="HGPKyokashotai" pitchFamily="18" charset="-128"/>
              </a:rPr>
              <a:t>脚</a:t>
            </a:r>
            <a:r>
              <a:rPr lang="ja-JP" altLang="en-US" sz="2800" dirty="0" smtClean="0">
                <a:latin typeface="HG正楷書体-PRO" pitchFamily="66" charset="-128"/>
                <a:ea typeface="HG正楷書体-PRO" pitchFamily="66" charset="-128"/>
              </a:rPr>
              <a:t> </a:t>
            </a:r>
            <a:r>
              <a:rPr lang="en-US" altLang="ja-JP" sz="2800" dirty="0" smtClean="0"/>
              <a:t>are counted as different </a:t>
            </a:r>
            <a:r>
              <a:rPr lang="en-AU" altLang="ja-JP" sz="2800" dirty="0" smtClean="0"/>
              <a:t>orthographic forms</a:t>
            </a:r>
            <a:r>
              <a:rPr lang="en-US" altLang="ja-JP" sz="2800" dirty="0" smtClean="0"/>
              <a:t> but as one lexeme</a:t>
            </a:r>
            <a:r>
              <a:rPr lang="ja-JP" altLang="en-US" sz="2800" dirty="0" smtClean="0"/>
              <a:t> （語彙素）</a:t>
            </a:r>
            <a:endParaRPr lang="ja-JP" altLang="en-US" sz="2800" dirty="0"/>
          </a:p>
        </p:txBody>
      </p:sp>
    </p:spTree>
    <p:extLst>
      <p:ext uri="{BB962C8B-B14F-4D97-AF65-F5344CB8AC3E}">
        <p14:creationId xmlns:p14="http://schemas.microsoft.com/office/powerpoint/2010/main" val="62847948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2.jpeg"/></Relationships>
</file>

<file path=ppt/theme/theme1.xml><?xml version="1.0" encoding="utf-8"?>
<a:theme xmlns:a="http://schemas.openxmlformats.org/drawingml/2006/main" name="クラリティ">
  <a:themeElements>
    <a:clrScheme name="みやび">
      <a:dk1>
        <a:sysClr val="windowText" lastClr="000000"/>
      </a:dk1>
      <a:lt1>
        <a:sysClr val="window" lastClr="FFFFFF"/>
      </a:lt1>
      <a:dk2>
        <a:srgbClr val="975C1E"/>
      </a:dk2>
      <a:lt2>
        <a:srgbClr val="FFE880"/>
      </a:lt2>
      <a:accent1>
        <a:srgbClr val="E3560E"/>
      </a:accent1>
      <a:accent2>
        <a:srgbClr val="5C5943"/>
      </a:accent2>
      <a:accent3>
        <a:srgbClr val="F1AB3B"/>
      </a:accent3>
      <a:accent4>
        <a:srgbClr val="6D8A16"/>
      </a:accent4>
      <a:accent5>
        <a:srgbClr val="73AAC0"/>
      </a:accent5>
      <a:accent6>
        <a:srgbClr val="3E68AF"/>
      </a:accent6>
      <a:hlink>
        <a:srgbClr val="0000FE"/>
      </a:hlink>
      <a:folHlink>
        <a:srgbClr val="800080"/>
      </a:folHlink>
    </a:clrScheme>
    <a:fontScheme name="トラベル">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クラリティ">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みやび">
  <a:themeElements>
    <a:clrScheme name="みやび">
      <a:dk1>
        <a:sysClr val="windowText" lastClr="000000"/>
      </a:dk1>
      <a:lt1>
        <a:sysClr val="window" lastClr="FFFFFF"/>
      </a:lt1>
      <a:dk2>
        <a:srgbClr val="975C1E"/>
      </a:dk2>
      <a:lt2>
        <a:srgbClr val="FFE880"/>
      </a:lt2>
      <a:accent1>
        <a:srgbClr val="E3560E"/>
      </a:accent1>
      <a:accent2>
        <a:srgbClr val="5C5943"/>
      </a:accent2>
      <a:accent3>
        <a:srgbClr val="F1AB3B"/>
      </a:accent3>
      <a:accent4>
        <a:srgbClr val="6D8A16"/>
      </a:accent4>
      <a:accent5>
        <a:srgbClr val="73AAC0"/>
      </a:accent5>
      <a:accent6>
        <a:srgbClr val="3E68AF"/>
      </a:accent6>
      <a:hlink>
        <a:srgbClr val="0000FE"/>
      </a:hlink>
      <a:folHlink>
        <a:srgbClr val="800080"/>
      </a:folHlink>
    </a:clrScheme>
    <a:fontScheme name="みやび">
      <a:majorFont>
        <a:latin typeface="Calibri"/>
        <a:ea typeface=""/>
        <a:cs typeface=""/>
        <a:font script="Jpan" typeface="HGｺﾞｼｯｸE"/>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ＭＳ ゴシック"/>
        <a:font script="Hang" typeface="맑은 고딕"/>
        <a:font script="Hans" typeface="黑体"/>
        <a:font script="Hant" typeface="微軟正黑體"/>
        <a:font script="Arab" typeface="Tahoma"/>
        <a:font script="Hebr" typeface="Tahoma"/>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みやび">
      <a:fillStyleLst>
        <a:solidFill>
          <a:schemeClr val="phClr">
            <a:tint val="100000"/>
          </a:schemeClr>
        </a:solidFill>
        <a:gradFill>
          <a:gsLst>
            <a:gs pos="0">
              <a:schemeClr val="phClr">
                <a:tint val="30000"/>
                <a:satMod val="250000"/>
              </a:schemeClr>
            </a:gs>
            <a:gs pos="72000">
              <a:schemeClr val="phClr">
                <a:tint val="75000"/>
                <a:satMod val="210000"/>
              </a:schemeClr>
            </a:gs>
            <a:gs pos="100000">
              <a:schemeClr val="phClr">
                <a:tint val="85000"/>
                <a:satMod val="210000"/>
              </a:schemeClr>
            </a:gs>
          </a:gsLst>
          <a:lin ang="2700000" scaled="1"/>
        </a:gradFill>
        <a:blipFill>
          <a:blip xmlns:r="http://schemas.openxmlformats.org/officeDocument/2006/relationships" r:embed="rId1">
            <a:duotone>
              <a:srgbClr val="FFFFFF"/>
              <a:schemeClr val="phClr">
                <a:tint val="100000"/>
              </a:schemeClr>
            </a:duotone>
          </a:blip>
          <a:tile tx="0" ty="0" sx="80000" sy="85000" flip="none" algn="tl"/>
        </a:blipFill>
      </a:fillStyleLst>
      <a:lnStyleLst>
        <a:ln w="13175" cap="flat" cmpd="sng" algn="ctr">
          <a:solidFill>
            <a:schemeClr val="phClr">
              <a:alpha val="100000"/>
            </a:schemeClr>
          </a:solidFill>
          <a:prstDash val="solid"/>
        </a:ln>
        <a:ln w="19525" cap="flat" cmpd="sng" algn="ctr">
          <a:solidFill>
            <a:schemeClr val="phClr">
              <a:alpha val="100000"/>
            </a:schemeClr>
          </a:solidFill>
          <a:prstDash val="solid"/>
        </a:ln>
        <a:ln w="26350" cap="flat" cmpd="sng" algn="ctr">
          <a:solidFill>
            <a:schemeClr val="phClr">
              <a:alpha val="100000"/>
            </a:schemeClr>
          </a:solidFill>
          <a:prstDash val="solid"/>
        </a:ln>
      </a:lnStyleLst>
      <a:effectStyleLst>
        <a:effectStyle>
          <a:effectLst>
            <a:outerShdw blurRad="95000">
              <a:srgbClr val="000000">
                <a:alpha val="55000"/>
              </a:srgbClr>
            </a:outerShdw>
          </a:effectLst>
          <a:scene3d>
            <a:camera prst="perspectiveFront" fov="7200000"/>
            <a:lightRig rig="brightRoom" dir="t">
              <a:rot lat="0" lon="0" rev="4800000"/>
            </a:lightRig>
          </a:scene3d>
          <a:sp3d contourW="12700" prstMaterial="powder">
            <a:bevelT h="25400"/>
            <a:bevelB h="25400"/>
            <a:contourClr>
              <a:schemeClr val="phClr">
                <a:shade val="60000"/>
                <a:satMod val="110000"/>
              </a:schemeClr>
            </a:contourClr>
          </a:sp3d>
        </a:effectStyle>
        <a:effectStyle>
          <a:effectLst>
            <a:outerShdw blurRad="254000" dist="50800" dir="2700000" algn="tl">
              <a:srgbClr val="000000">
                <a:alpha val="55000"/>
              </a:srgbClr>
            </a:outerShdw>
          </a:effectLst>
          <a:scene3d>
            <a:camera prst="perspectiveFront" fov="7200000"/>
            <a:lightRig rig="brightRoom" dir="t">
              <a:rot lat="0" lon="0" rev="4800000"/>
            </a:lightRig>
          </a:scene3d>
          <a:sp3d contourW="12700" prstMaterial="powder">
            <a:bevelT h="25400"/>
            <a:bevelB h="25400"/>
            <a:contourClr>
              <a:schemeClr val="phClr">
                <a:shade val="60000"/>
                <a:satMod val="110000"/>
              </a:schemeClr>
            </a:contourClr>
          </a:sp3d>
        </a:effectStyle>
        <a:effectStyle>
          <a:effectLst>
            <a:outerShdw blurRad="254000" dist="50800" dir="2700000" algn="tl">
              <a:srgbClr val="000000">
                <a:alpha val="55000"/>
              </a:srgbClr>
            </a:outerShdw>
          </a:effectLst>
          <a:scene3d>
            <a:camera prst="perspectiveFront" fov="7200000"/>
            <a:lightRig rig="brightRoom" dir="t">
              <a:rot lat="0" lon="0" rev="2700000"/>
            </a:lightRig>
          </a:scene3d>
          <a:sp3d>
            <a:bevelT w="342900" h="38100" prst="softRound"/>
            <a:bevelB w="342900" h="38100" prst="softRound"/>
            <a:contourClr>
              <a:srgbClr val="000000"/>
            </a:contourClr>
          </a:sp3d>
        </a:effectStyle>
      </a:effectStyleLst>
      <a:bgFillStyleLst>
        <a:solidFill>
          <a:schemeClr val="phClr"/>
        </a:solidFill>
        <a:gradFill>
          <a:gsLst>
            <a:gs pos="0">
              <a:schemeClr val="phClr">
                <a:shade val="40000"/>
                <a:satMod val="165000"/>
              </a:schemeClr>
            </a:gs>
            <a:gs pos="50000">
              <a:schemeClr val="phClr">
                <a:tint val="95000"/>
                <a:satMod val="155000"/>
              </a:schemeClr>
            </a:gs>
            <a:gs pos="100000">
              <a:schemeClr val="phClr">
                <a:tint val="47000"/>
                <a:hueMod val="100000"/>
                <a:satMod val="375000"/>
              </a:schemeClr>
            </a:gs>
          </a:gsLst>
          <a:lin ang="5400000" scaled="1"/>
        </a:gradFill>
        <a:blipFill rotWithShape="0">
          <a:blip xmlns:r="http://schemas.openxmlformats.org/officeDocument/2006/relationships" r:embed="rId2">
            <a:duotone>
              <a:schemeClr val="phClr">
                <a:tint val="95000"/>
                <a:shade val="18000"/>
                <a:hueMod val="100000"/>
                <a:satMod val="275000"/>
              </a:schemeClr>
              <a:schemeClr val="phClr">
                <a:tint val="47000"/>
                <a:shade val="100000"/>
                <a:hueMod val="100000"/>
                <a:satMod val="375000"/>
              </a:schemeClr>
            </a:duotone>
          </a:blip>
          <a:srcRect/>
          <a:stretch>
            <a:fillRect/>
          </a:stretch>
        </a:blip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2.xml><?xml version="1.0" encoding="utf-8"?>
<a:themeOverride xmlns:a="http://schemas.openxmlformats.org/drawingml/2006/main">
  <a:clrScheme name="みやび">
    <a:dk1>
      <a:sysClr val="windowText" lastClr="000000"/>
    </a:dk1>
    <a:lt1>
      <a:sysClr val="window" lastClr="FFFFFF"/>
    </a:lt1>
    <a:dk2>
      <a:srgbClr val="975C1E"/>
    </a:dk2>
    <a:lt2>
      <a:srgbClr val="FFE880"/>
    </a:lt2>
    <a:accent1>
      <a:srgbClr val="E3560E"/>
    </a:accent1>
    <a:accent2>
      <a:srgbClr val="5C5943"/>
    </a:accent2>
    <a:accent3>
      <a:srgbClr val="F1AB3B"/>
    </a:accent3>
    <a:accent4>
      <a:srgbClr val="6D8A16"/>
    </a:accent4>
    <a:accent5>
      <a:srgbClr val="73AAC0"/>
    </a:accent5>
    <a:accent6>
      <a:srgbClr val="3E68AF"/>
    </a:accent6>
    <a:hlink>
      <a:srgbClr val="0000FE"/>
    </a:hlink>
    <a:folHlink>
      <a:srgbClr val="800080"/>
    </a:folHlink>
  </a:clrScheme>
</a:themeOverride>
</file>

<file path=ppt/theme/themeOverride13.xml><?xml version="1.0" encoding="utf-8"?>
<a:themeOverride xmlns:a="http://schemas.openxmlformats.org/drawingml/2006/main">
  <a:clrScheme name="みやび">
    <a:dk1>
      <a:sysClr val="windowText" lastClr="000000"/>
    </a:dk1>
    <a:lt1>
      <a:sysClr val="window" lastClr="FFFFFF"/>
    </a:lt1>
    <a:dk2>
      <a:srgbClr val="975C1E"/>
    </a:dk2>
    <a:lt2>
      <a:srgbClr val="FFE880"/>
    </a:lt2>
    <a:accent1>
      <a:srgbClr val="E3560E"/>
    </a:accent1>
    <a:accent2>
      <a:srgbClr val="5C5943"/>
    </a:accent2>
    <a:accent3>
      <a:srgbClr val="F1AB3B"/>
    </a:accent3>
    <a:accent4>
      <a:srgbClr val="6D8A16"/>
    </a:accent4>
    <a:accent5>
      <a:srgbClr val="73AAC0"/>
    </a:accent5>
    <a:accent6>
      <a:srgbClr val="3E68AF"/>
    </a:accent6>
    <a:hlink>
      <a:srgbClr val="0000FE"/>
    </a:hlink>
    <a:folHlink>
      <a:srgbClr val="800080"/>
    </a:folHlink>
  </a:clrScheme>
</a:themeOverride>
</file>

<file path=ppt/theme/themeOverride14.xml><?xml version="1.0" encoding="utf-8"?>
<a:themeOverride xmlns:a="http://schemas.openxmlformats.org/drawingml/2006/main">
  <a:clrScheme name="みやび">
    <a:dk1>
      <a:sysClr val="windowText" lastClr="000000"/>
    </a:dk1>
    <a:lt1>
      <a:sysClr val="window" lastClr="FFFFFF"/>
    </a:lt1>
    <a:dk2>
      <a:srgbClr val="975C1E"/>
    </a:dk2>
    <a:lt2>
      <a:srgbClr val="FFE880"/>
    </a:lt2>
    <a:accent1>
      <a:srgbClr val="E3560E"/>
    </a:accent1>
    <a:accent2>
      <a:srgbClr val="5C5943"/>
    </a:accent2>
    <a:accent3>
      <a:srgbClr val="F1AB3B"/>
    </a:accent3>
    <a:accent4>
      <a:srgbClr val="6D8A16"/>
    </a:accent4>
    <a:accent5>
      <a:srgbClr val="73AAC0"/>
    </a:accent5>
    <a:accent6>
      <a:srgbClr val="3E68AF"/>
    </a:accent6>
    <a:hlink>
      <a:srgbClr val="0000FE"/>
    </a:hlink>
    <a:folHlink>
      <a:srgbClr val="800080"/>
    </a:folHlink>
  </a:clrScheme>
</a:themeOverride>
</file>

<file path=ppt/theme/themeOverride15.xml><?xml version="1.0" encoding="utf-8"?>
<a:themeOverride xmlns:a="http://schemas.openxmlformats.org/drawingml/2006/main">
  <a:clrScheme name="みやび">
    <a:dk1>
      <a:sysClr val="windowText" lastClr="000000"/>
    </a:dk1>
    <a:lt1>
      <a:sysClr val="window" lastClr="FFFFFF"/>
    </a:lt1>
    <a:dk2>
      <a:srgbClr val="975C1E"/>
    </a:dk2>
    <a:lt2>
      <a:srgbClr val="FFE880"/>
    </a:lt2>
    <a:accent1>
      <a:srgbClr val="E3560E"/>
    </a:accent1>
    <a:accent2>
      <a:srgbClr val="5C5943"/>
    </a:accent2>
    <a:accent3>
      <a:srgbClr val="F1AB3B"/>
    </a:accent3>
    <a:accent4>
      <a:srgbClr val="6D8A16"/>
    </a:accent4>
    <a:accent5>
      <a:srgbClr val="73AAC0"/>
    </a:accent5>
    <a:accent6>
      <a:srgbClr val="3E68AF"/>
    </a:accent6>
    <a:hlink>
      <a:srgbClr val="0000FE"/>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5621</TotalTime>
  <Words>2412</Words>
  <Application>Microsoft Office PowerPoint</Application>
  <PresentationFormat>画面に合わせる (4:3)</PresentationFormat>
  <Paragraphs>218</Paragraphs>
  <Slides>29</Slides>
  <Notes>1</Notes>
  <HiddenSlides>0</HiddenSlides>
  <MMClips>0</MMClips>
  <ScaleCrop>false</ScaleCrop>
  <HeadingPairs>
    <vt:vector size="4" baseType="variant">
      <vt:variant>
        <vt:lpstr>テーマ</vt:lpstr>
      </vt:variant>
      <vt:variant>
        <vt:i4>2</vt:i4>
      </vt:variant>
      <vt:variant>
        <vt:lpstr>スライド タイトル</vt:lpstr>
      </vt:variant>
      <vt:variant>
        <vt:i4>29</vt:i4>
      </vt:variant>
    </vt:vector>
  </HeadingPairs>
  <TitlesOfParts>
    <vt:vector size="31" baseType="lpstr">
      <vt:lpstr>クラリティ</vt:lpstr>
      <vt:lpstr>みやび</vt:lpstr>
      <vt:lpstr>Is the vocabulary learning burden of Japanese really heavier than that of English? 日本語の語彙学習負担は 本当に英語よりも大きいか？</vt:lpstr>
      <vt:lpstr>Contents 本発表の内容</vt:lpstr>
      <vt:lpstr>1. Motives for the study　研究動機 (1)</vt:lpstr>
      <vt:lpstr>1. Motives for the study　研究動機 (2)</vt:lpstr>
      <vt:lpstr>1. Motives for the study　研究動機 (3)</vt:lpstr>
      <vt:lpstr>1. Motives for the study　研究動機 (4)</vt:lpstr>
      <vt:lpstr>2. Goals and Research Questions 　目的・研究課題</vt:lpstr>
      <vt:lpstr>3. Method　方法 (1) - 1</vt:lpstr>
      <vt:lpstr>3. Method　方法 (1) -2</vt:lpstr>
      <vt:lpstr>3. Method　方法 (2)</vt:lpstr>
      <vt:lpstr>4. Results　結果 (1) - 1</vt:lpstr>
      <vt:lpstr>4. Results　結果 (1) - 2</vt:lpstr>
      <vt:lpstr>4. Results　Number/Ratio of Words (orthographic forms) and Text Coverage by Character Types (+Level of Kanji) in Japanese        日本語の文字タイプ（＋漢字レベル）別の語の数／割合とテキストカバー率</vt:lpstr>
      <vt:lpstr>4. Results 結果  日本語の単語のテキストカバー率（漢字レベル別／累積）</vt:lpstr>
      <vt:lpstr>4. Results  結果 (2) - 1</vt:lpstr>
      <vt:lpstr>Number of Kanji at Different Frequency Levels and the Former JLPT Levels</vt:lpstr>
      <vt:lpstr>4. Results  結果 (2) - 2</vt:lpstr>
      <vt:lpstr>4. Results  結果 (2) - 3</vt:lpstr>
      <vt:lpstr>4. Results  結果 (2) - 4</vt:lpstr>
      <vt:lpstr>5. Discussion　考察 1)</vt:lpstr>
      <vt:lpstr>5. Discussion　考察 2)</vt:lpstr>
      <vt:lpstr>5. Discussion　考察 3)</vt:lpstr>
      <vt:lpstr>5. Discussion　考察 4)</vt:lpstr>
      <vt:lpstr>6. Conclusion　まとめ</vt:lpstr>
      <vt:lpstr>PowerPoint プレゼンテーション</vt:lpstr>
      <vt:lpstr>References　引用文献 1)</vt:lpstr>
      <vt:lpstr>References　引用文献 2)</vt:lpstr>
      <vt:lpstr>References　引用文献 3)</vt:lpstr>
      <vt:lpstr>References　引用文献 4)</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Tatsu</dc:creator>
  <cp:lastModifiedBy>Tatsu</cp:lastModifiedBy>
  <cp:revision>164</cp:revision>
  <dcterms:created xsi:type="dcterms:W3CDTF">2011-06-24T02:45:21Z</dcterms:created>
  <dcterms:modified xsi:type="dcterms:W3CDTF">2011-07-05T21:41:00Z</dcterms:modified>
</cp:coreProperties>
</file>