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sldIdLst>
    <p:sldId id="256" r:id="rId2"/>
    <p:sldId id="323" r:id="rId3"/>
    <p:sldId id="324" r:id="rId4"/>
    <p:sldId id="325" r:id="rId5"/>
    <p:sldId id="333" r:id="rId6"/>
    <p:sldId id="351" r:id="rId7"/>
    <p:sldId id="350" r:id="rId8"/>
    <p:sldId id="326" r:id="rId9"/>
    <p:sldId id="327" r:id="rId10"/>
    <p:sldId id="329" r:id="rId11"/>
    <p:sldId id="330" r:id="rId12"/>
    <p:sldId id="331" r:id="rId13"/>
    <p:sldId id="332" r:id="rId14"/>
    <p:sldId id="334" r:id="rId15"/>
    <p:sldId id="346" r:id="rId16"/>
    <p:sldId id="335" r:id="rId17"/>
    <p:sldId id="348" r:id="rId18"/>
    <p:sldId id="347" r:id="rId19"/>
    <p:sldId id="349" r:id="rId20"/>
    <p:sldId id="340" r:id="rId21"/>
    <p:sldId id="336" r:id="rId22"/>
    <p:sldId id="357" r:id="rId23"/>
    <p:sldId id="352" r:id="rId24"/>
    <p:sldId id="353" r:id="rId25"/>
    <p:sldId id="354" r:id="rId26"/>
    <p:sldId id="337" r:id="rId27"/>
    <p:sldId id="358" r:id="rId28"/>
    <p:sldId id="342" r:id="rId29"/>
    <p:sldId id="343" r:id="rId30"/>
    <p:sldId id="344" r:id="rId31"/>
    <p:sldId id="345" r:id="rId32"/>
    <p:sldId id="355" r:id="rId33"/>
    <p:sldId id="356" r:id="rId3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FFFF"/>
    <a:srgbClr val="99FFCC"/>
    <a:srgbClr val="CCCCFF"/>
    <a:srgbClr val="FFCCCC"/>
    <a:srgbClr val="FFFFCC"/>
    <a:srgbClr val="FF99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111" autoAdjust="0"/>
    <p:restoredTop sz="94660"/>
  </p:normalViewPr>
  <p:slideViewPr>
    <p:cSldViewPr>
      <p:cViewPr varScale="1">
        <p:scale>
          <a:sx n="64" d="100"/>
          <a:sy n="64" d="100"/>
        </p:scale>
        <p:origin x="-123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3" name="正方形/長方形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正方形/長方形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正方形/長方形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正方形/長方形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正方形/長方形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角丸四角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角丸四角形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正方形/長方形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正方形/長方形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ja-JP" altLang="en-US" smtClean="0"/>
              <a:t>マスター タイトルの書式設定</a:t>
            </a:r>
            <a:endParaRPr kumimoji="0" lang="en-US"/>
          </a:p>
        </p:txBody>
      </p:sp>
      <p:sp>
        <p:nvSpPr>
          <p:cNvPr id="9" name="サブタイトル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28" name="日付プレースホルダー 27"/>
          <p:cNvSpPr>
            <a:spLocks noGrp="1"/>
          </p:cNvSpPr>
          <p:nvPr>
            <p:ph type="dt" sz="half" idx="10"/>
          </p:nvPr>
        </p:nvSpPr>
        <p:spPr>
          <a:xfrm>
            <a:off x="6705600" y="4206240"/>
            <a:ext cx="960120" cy="457200"/>
          </a:xfrm>
        </p:spPr>
        <p:txBody>
          <a:bodyPr/>
          <a:lstStyle/>
          <a:p>
            <a:endParaRPr lang="en-GB" altLang="ja-JP"/>
          </a:p>
        </p:txBody>
      </p:sp>
      <p:sp>
        <p:nvSpPr>
          <p:cNvPr id="17" name="フッター プレースホルダー 16"/>
          <p:cNvSpPr>
            <a:spLocks noGrp="1"/>
          </p:cNvSpPr>
          <p:nvPr>
            <p:ph type="ftr" sz="quarter" idx="11"/>
          </p:nvPr>
        </p:nvSpPr>
        <p:spPr>
          <a:xfrm>
            <a:off x="5410200" y="4205288"/>
            <a:ext cx="1295400" cy="457200"/>
          </a:xfrm>
        </p:spPr>
        <p:txBody>
          <a:bodyPr/>
          <a:lstStyle/>
          <a:p>
            <a:endParaRPr lang="en-GB" altLang="ja-JP"/>
          </a:p>
        </p:txBody>
      </p:sp>
      <p:sp>
        <p:nvSpPr>
          <p:cNvPr id="29" name="スライド番号プレースホルダー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207E3E-C9EE-48F6-B35F-693FF238A7F5}" type="slidenum">
              <a:rPr lang="ja-JP" altLang="en-GB" smtClean="0"/>
              <a:pPr/>
              <a:t>‹#›</a:t>
            </a:fld>
            <a:endParaRPr lang="en-GB"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endParaRPr lang="en-GB" altLang="ja-JP"/>
          </a:p>
        </p:txBody>
      </p:sp>
      <p:sp>
        <p:nvSpPr>
          <p:cNvPr id="5" name="フッター プレースホルダー 4"/>
          <p:cNvSpPr>
            <a:spLocks noGrp="1"/>
          </p:cNvSpPr>
          <p:nvPr>
            <p:ph type="ftr" sz="quarter" idx="11"/>
          </p:nvPr>
        </p:nvSpPr>
        <p:spPr/>
        <p:txBody>
          <a:bodyPr/>
          <a:lstStyle/>
          <a:p>
            <a:endParaRPr lang="en-GB" altLang="ja-JP"/>
          </a:p>
        </p:txBody>
      </p:sp>
      <p:sp>
        <p:nvSpPr>
          <p:cNvPr id="6" name="スライド番号プレースホルダー 5"/>
          <p:cNvSpPr>
            <a:spLocks noGrp="1"/>
          </p:cNvSpPr>
          <p:nvPr>
            <p:ph type="sldNum" sz="quarter" idx="12"/>
          </p:nvPr>
        </p:nvSpPr>
        <p:spPr/>
        <p:txBody>
          <a:bodyPr/>
          <a:lstStyle/>
          <a:p>
            <a:fld id="{72207E3E-C9EE-48F6-B35F-693FF238A7F5}" type="slidenum">
              <a:rPr lang="ja-JP" altLang="en-GB" smtClean="0"/>
              <a:pPr/>
              <a:t>‹#›</a:t>
            </a:fld>
            <a:endParaRPr lang="en-GB"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1800" y="1143000"/>
            <a:ext cx="1905000" cy="5486400"/>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143000"/>
            <a:ext cx="6248400" cy="5486400"/>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endParaRPr lang="en-GB" altLang="ja-JP"/>
          </a:p>
        </p:txBody>
      </p:sp>
      <p:sp>
        <p:nvSpPr>
          <p:cNvPr id="5" name="フッター プレースホルダー 4"/>
          <p:cNvSpPr>
            <a:spLocks noGrp="1"/>
          </p:cNvSpPr>
          <p:nvPr>
            <p:ph type="ftr" sz="quarter" idx="11"/>
          </p:nvPr>
        </p:nvSpPr>
        <p:spPr/>
        <p:txBody>
          <a:bodyPr/>
          <a:lstStyle/>
          <a:p>
            <a:endParaRPr lang="en-GB" altLang="ja-JP"/>
          </a:p>
        </p:txBody>
      </p:sp>
      <p:sp>
        <p:nvSpPr>
          <p:cNvPr id="6" name="スライド番号プレースホルダー 5"/>
          <p:cNvSpPr>
            <a:spLocks noGrp="1"/>
          </p:cNvSpPr>
          <p:nvPr>
            <p:ph type="sldNum" sz="quarter" idx="12"/>
          </p:nvPr>
        </p:nvSpPr>
        <p:spPr/>
        <p:txBody>
          <a:bodyPr/>
          <a:lstStyle/>
          <a:p>
            <a:fld id="{72207E3E-C9EE-48F6-B35F-693FF238A7F5}" type="slidenum">
              <a:rPr lang="ja-JP" altLang="en-GB" smtClean="0"/>
              <a:pPr/>
              <a:t>‹#›</a:t>
            </a:fld>
            <a:endParaRPr lang="en-GB"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endParaRPr lang="en-GB" altLang="ja-JP"/>
          </a:p>
        </p:txBody>
      </p:sp>
      <p:sp>
        <p:nvSpPr>
          <p:cNvPr id="5" name="フッター プレースホルダー 4"/>
          <p:cNvSpPr>
            <a:spLocks noGrp="1"/>
          </p:cNvSpPr>
          <p:nvPr>
            <p:ph type="ftr" sz="quarter" idx="11"/>
          </p:nvPr>
        </p:nvSpPr>
        <p:spPr/>
        <p:txBody>
          <a:bodyPr/>
          <a:lstStyle/>
          <a:p>
            <a:endParaRPr lang="en-GB" altLang="ja-JP"/>
          </a:p>
        </p:txBody>
      </p:sp>
      <p:sp>
        <p:nvSpPr>
          <p:cNvPr id="6" name="スライド番号プレースホルダー 5"/>
          <p:cNvSpPr>
            <a:spLocks noGrp="1"/>
          </p:cNvSpPr>
          <p:nvPr>
            <p:ph type="sldNum" sz="quarter" idx="12"/>
          </p:nvPr>
        </p:nvSpPr>
        <p:spPr/>
        <p:txBody>
          <a:bodyPr/>
          <a:lstStyle/>
          <a:p>
            <a:fld id="{72207E3E-C9EE-48F6-B35F-693FF238A7F5}" type="slidenum">
              <a:rPr lang="ja-JP" altLang="en-GB" smtClean="0"/>
              <a:pPr/>
              <a:t>‹#›</a:t>
            </a:fld>
            <a:endParaRPr lang="en-GB"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p>
            <a:endParaRPr lang="en-GB" altLang="ja-JP"/>
          </a:p>
        </p:txBody>
      </p:sp>
      <p:sp>
        <p:nvSpPr>
          <p:cNvPr id="5" name="フッター プレースホルダー 4"/>
          <p:cNvSpPr>
            <a:spLocks noGrp="1"/>
          </p:cNvSpPr>
          <p:nvPr>
            <p:ph type="ftr" sz="quarter" idx="11"/>
          </p:nvPr>
        </p:nvSpPr>
        <p:spPr/>
        <p:txBody>
          <a:bodyPr/>
          <a:lstStyle/>
          <a:p>
            <a:endParaRPr lang="en-GB" altLang="ja-JP"/>
          </a:p>
        </p:txBody>
      </p:sp>
      <p:sp>
        <p:nvSpPr>
          <p:cNvPr id="6" name="スライド番号プレースホルダー 5"/>
          <p:cNvSpPr>
            <a:spLocks noGrp="1"/>
          </p:cNvSpPr>
          <p:nvPr>
            <p:ph type="sldNum" sz="quarter" idx="12"/>
          </p:nvPr>
        </p:nvSpPr>
        <p:spPr/>
        <p:txBody>
          <a:bodyPr/>
          <a:lstStyle/>
          <a:p>
            <a:fld id="{72207E3E-C9EE-48F6-B35F-693FF238A7F5}" type="slidenum">
              <a:rPr lang="ja-JP" altLang="en-GB" smtClean="0"/>
              <a:pPr/>
              <a:t>‹#›</a:t>
            </a:fld>
            <a:endParaRPr lang="en-GB"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p>
            <a:endParaRPr lang="en-GB" altLang="ja-JP"/>
          </a:p>
        </p:txBody>
      </p:sp>
      <p:sp>
        <p:nvSpPr>
          <p:cNvPr id="6" name="フッター プレースホルダー 5"/>
          <p:cNvSpPr>
            <a:spLocks noGrp="1"/>
          </p:cNvSpPr>
          <p:nvPr>
            <p:ph type="ftr" sz="quarter" idx="11"/>
          </p:nvPr>
        </p:nvSpPr>
        <p:spPr/>
        <p:txBody>
          <a:bodyPr/>
          <a:lstStyle/>
          <a:p>
            <a:endParaRPr lang="en-GB" altLang="ja-JP"/>
          </a:p>
        </p:txBody>
      </p:sp>
      <p:sp>
        <p:nvSpPr>
          <p:cNvPr id="7" name="スライド番号プレースホルダー 6"/>
          <p:cNvSpPr>
            <a:spLocks noGrp="1"/>
          </p:cNvSpPr>
          <p:nvPr>
            <p:ph type="sldNum" sz="quarter" idx="12"/>
          </p:nvPr>
        </p:nvSpPr>
        <p:spPr/>
        <p:txBody>
          <a:bodyPr/>
          <a:lstStyle/>
          <a:p>
            <a:fld id="{72207E3E-C9EE-48F6-B35F-693FF238A7F5}" type="slidenum">
              <a:rPr lang="ja-JP" altLang="en-GB" smtClean="0"/>
              <a:pPr/>
              <a:t>‹#›</a:t>
            </a:fld>
            <a:endParaRPr lang="en-GB"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1000" y="1143000"/>
            <a:ext cx="8382000" cy="1069848"/>
          </a:xfrm>
        </p:spPr>
        <p:txBody>
          <a:bodyPr anchor="ctr"/>
          <a:lstStyle>
            <a:lvl1pPr>
              <a:defRPr sz="4000" b="0" i="0" cap="none" baseline="0"/>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6" name="日付プレースホルダー 25"/>
          <p:cNvSpPr>
            <a:spLocks noGrp="1"/>
          </p:cNvSpPr>
          <p:nvPr>
            <p:ph type="dt" sz="half" idx="10"/>
          </p:nvPr>
        </p:nvSpPr>
        <p:spPr/>
        <p:txBody>
          <a:bodyPr rtlCol="0"/>
          <a:lstStyle/>
          <a:p>
            <a:endParaRPr lang="en-GB" altLang="ja-JP"/>
          </a:p>
        </p:txBody>
      </p:sp>
      <p:sp>
        <p:nvSpPr>
          <p:cNvPr id="27" name="スライド番号プレースホルダー 26"/>
          <p:cNvSpPr>
            <a:spLocks noGrp="1"/>
          </p:cNvSpPr>
          <p:nvPr>
            <p:ph type="sldNum" sz="quarter" idx="11"/>
          </p:nvPr>
        </p:nvSpPr>
        <p:spPr/>
        <p:txBody>
          <a:bodyPr rtlCol="0"/>
          <a:lstStyle/>
          <a:p>
            <a:fld id="{72207E3E-C9EE-48F6-B35F-693FF238A7F5}" type="slidenum">
              <a:rPr lang="ja-JP" altLang="en-GB" smtClean="0"/>
              <a:pPr/>
              <a:t>‹#›</a:t>
            </a:fld>
            <a:endParaRPr lang="en-GB" altLang="ja-JP"/>
          </a:p>
        </p:txBody>
      </p:sp>
      <p:sp>
        <p:nvSpPr>
          <p:cNvPr id="28" name="フッター プレースホルダー 27"/>
          <p:cNvSpPr>
            <a:spLocks noGrp="1"/>
          </p:cNvSpPr>
          <p:nvPr>
            <p:ph type="ftr" sz="quarter" idx="12"/>
          </p:nvPr>
        </p:nvSpPr>
        <p:spPr/>
        <p:txBody>
          <a:bodyPr rtlCol="0"/>
          <a:lstStyle/>
          <a:p>
            <a:endParaRPr lang="en-GB"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a:xfrm>
            <a:off x="6583680" y="612648"/>
            <a:ext cx="957264" cy="457200"/>
          </a:xfrm>
        </p:spPr>
        <p:txBody>
          <a:bodyPr/>
          <a:lstStyle/>
          <a:p>
            <a:endParaRPr lang="en-GB" altLang="ja-JP"/>
          </a:p>
        </p:txBody>
      </p:sp>
      <p:sp>
        <p:nvSpPr>
          <p:cNvPr id="4" name="フッター プレースホルダー 3"/>
          <p:cNvSpPr>
            <a:spLocks noGrp="1"/>
          </p:cNvSpPr>
          <p:nvPr>
            <p:ph type="ftr" sz="quarter" idx="11"/>
          </p:nvPr>
        </p:nvSpPr>
        <p:spPr>
          <a:xfrm>
            <a:off x="5257800" y="612648"/>
            <a:ext cx="1325880" cy="457200"/>
          </a:xfrm>
        </p:spPr>
        <p:txBody>
          <a:bodyPr/>
          <a:lstStyle/>
          <a:p>
            <a:endParaRPr lang="en-GB" altLang="ja-JP"/>
          </a:p>
        </p:txBody>
      </p:sp>
      <p:sp>
        <p:nvSpPr>
          <p:cNvPr id="5" name="スライド番号プレースホルダー 4"/>
          <p:cNvSpPr>
            <a:spLocks noGrp="1"/>
          </p:cNvSpPr>
          <p:nvPr>
            <p:ph type="sldNum" sz="quarter" idx="12"/>
          </p:nvPr>
        </p:nvSpPr>
        <p:spPr>
          <a:xfrm>
            <a:off x="8174736" y="2272"/>
            <a:ext cx="762000" cy="365760"/>
          </a:xfrm>
        </p:spPr>
        <p:txBody>
          <a:bodyPr/>
          <a:lstStyle/>
          <a:p>
            <a:fld id="{72207E3E-C9EE-48F6-B35F-693FF238A7F5}" type="slidenum">
              <a:rPr lang="ja-JP" altLang="en-GB" smtClean="0"/>
              <a:pPr/>
              <a:t>‹#›</a:t>
            </a:fld>
            <a:endParaRPr lang="en-GB"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lang="en-GB" altLang="ja-JP"/>
          </a:p>
        </p:txBody>
      </p:sp>
      <p:sp>
        <p:nvSpPr>
          <p:cNvPr id="3" name="フッター プレースホルダー 2"/>
          <p:cNvSpPr>
            <a:spLocks noGrp="1"/>
          </p:cNvSpPr>
          <p:nvPr>
            <p:ph type="ftr" sz="quarter" idx="11"/>
          </p:nvPr>
        </p:nvSpPr>
        <p:spPr/>
        <p:txBody>
          <a:bodyPr/>
          <a:lstStyle/>
          <a:p>
            <a:endParaRPr lang="en-GB" altLang="ja-JP"/>
          </a:p>
        </p:txBody>
      </p:sp>
      <p:sp>
        <p:nvSpPr>
          <p:cNvPr id="4" name="スライド番号プレースホルダー 3"/>
          <p:cNvSpPr>
            <a:spLocks noGrp="1"/>
          </p:cNvSpPr>
          <p:nvPr>
            <p:ph type="sldNum" sz="quarter" idx="12"/>
          </p:nvPr>
        </p:nvSpPr>
        <p:spPr/>
        <p:txBody>
          <a:bodyPr/>
          <a:lstStyle/>
          <a:p>
            <a:fld id="{72207E3E-C9EE-48F6-B35F-693FF238A7F5}" type="slidenum">
              <a:rPr lang="ja-JP" altLang="en-GB" smtClean="0"/>
              <a:pPr/>
              <a:t>‹#›</a:t>
            </a:fld>
            <a:endParaRPr lang="en-GB"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53496" y="1101970"/>
            <a:ext cx="3383280" cy="877824"/>
          </a:xfrm>
        </p:spPr>
        <p:txBody>
          <a:bodyPr anchor="b"/>
          <a:lstStyle>
            <a:lvl1pPr algn="l">
              <a:buNone/>
              <a:defRPr sz="1800" b="1"/>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p>
            <a:endParaRPr lang="en-GB" altLang="ja-JP"/>
          </a:p>
        </p:txBody>
      </p:sp>
      <p:sp>
        <p:nvSpPr>
          <p:cNvPr id="6" name="フッター プレースホルダー 5"/>
          <p:cNvSpPr>
            <a:spLocks noGrp="1"/>
          </p:cNvSpPr>
          <p:nvPr>
            <p:ph type="ftr" sz="quarter" idx="11"/>
          </p:nvPr>
        </p:nvSpPr>
        <p:spPr/>
        <p:txBody>
          <a:bodyPr/>
          <a:lstStyle/>
          <a:p>
            <a:endParaRPr lang="en-GB" altLang="ja-JP"/>
          </a:p>
        </p:txBody>
      </p:sp>
      <p:sp>
        <p:nvSpPr>
          <p:cNvPr id="7" name="スライド番号プレースホルダー 6"/>
          <p:cNvSpPr>
            <a:spLocks noGrp="1"/>
          </p:cNvSpPr>
          <p:nvPr>
            <p:ph type="sldNum" sz="quarter" idx="12"/>
          </p:nvPr>
        </p:nvSpPr>
        <p:spPr/>
        <p:txBody>
          <a:bodyPr/>
          <a:lstStyle/>
          <a:p>
            <a:fld id="{72207E3E-C9EE-48F6-B35F-693FF238A7F5}" type="slidenum">
              <a:rPr lang="ja-JP" altLang="en-GB" smtClean="0"/>
              <a:pPr/>
              <a:t>‹#›</a:t>
            </a:fld>
            <a:endParaRPr lang="en-GB"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ja-JP" altLang="en-US" smtClean="0"/>
              <a:t>アイコンをクリックして図を追加</a:t>
            </a:r>
            <a:endParaRPr kumimoji="0" lang="en-US" dirty="0"/>
          </a:p>
        </p:txBody>
      </p:sp>
      <p:sp>
        <p:nvSpPr>
          <p:cNvPr id="4" name="テキスト プレースホルダー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lang="en-GB" altLang="ja-JP"/>
          </a:p>
        </p:txBody>
      </p:sp>
      <p:sp>
        <p:nvSpPr>
          <p:cNvPr id="6" name="フッター プレースホルダー 5"/>
          <p:cNvSpPr>
            <a:spLocks noGrp="1"/>
          </p:cNvSpPr>
          <p:nvPr>
            <p:ph type="ftr" sz="quarter" idx="11"/>
          </p:nvPr>
        </p:nvSpPr>
        <p:spPr/>
        <p:txBody>
          <a:bodyPr/>
          <a:lstStyle/>
          <a:p>
            <a:endParaRPr lang="en-GB" altLang="ja-JP"/>
          </a:p>
        </p:txBody>
      </p:sp>
      <p:sp>
        <p:nvSpPr>
          <p:cNvPr id="7" name="スライド番号プレースホルダー 6"/>
          <p:cNvSpPr>
            <a:spLocks noGrp="1"/>
          </p:cNvSpPr>
          <p:nvPr>
            <p:ph type="sldNum" sz="quarter" idx="12"/>
          </p:nvPr>
        </p:nvSpPr>
        <p:spPr/>
        <p:txBody>
          <a:bodyPr/>
          <a:lstStyle/>
          <a:p>
            <a:fld id="{72207E3E-C9EE-48F6-B35F-693FF238A7F5}" type="slidenum">
              <a:rPr lang="ja-JP" altLang="en-GB" smtClean="0"/>
              <a:pPr/>
              <a:t>‹#›</a:t>
            </a:fld>
            <a:endParaRPr lang="en-GB"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正方形/長方形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正方形/長方形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正方形/長方形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正方形/長方形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角丸四角形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角丸四角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正方形/長方形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正方形/長方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正方形/長方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正方形/長方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正方形/長方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正方形/長方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タイトル プレースホルダー 21"/>
          <p:cNvSpPr>
            <a:spLocks noGrp="1"/>
          </p:cNvSpPr>
          <p:nvPr>
            <p:ph type="title"/>
          </p:nvPr>
        </p:nvSpPr>
        <p:spPr>
          <a:xfrm>
            <a:off x="457200" y="1143000"/>
            <a:ext cx="8229600" cy="1066800"/>
          </a:xfrm>
          <a:prstGeom prst="rect">
            <a:avLst/>
          </a:prstGeom>
        </p:spPr>
        <p:txBody>
          <a:bodyPr vert="horz" anchor="ctr">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ー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en-GB" altLang="ja-JP"/>
          </a:p>
        </p:txBody>
      </p:sp>
      <p:sp>
        <p:nvSpPr>
          <p:cNvPr id="3" name="フッター プレースホルダー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altLang="ja-JP"/>
          </a:p>
        </p:txBody>
      </p:sp>
      <p:sp>
        <p:nvSpPr>
          <p:cNvPr id="23" name="スライド番号プレースホルダー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207E3E-C9EE-48F6-B35F-693FF238A7F5}" type="slidenum">
              <a:rPr lang="ja-JP" altLang="en-GB" smtClean="0"/>
              <a:pPr/>
              <a:t>‹#›</a:t>
            </a:fld>
            <a:endParaRPr lang="en-GB" altLang="ja-JP"/>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1"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1"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1"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1"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1"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1"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1"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1"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1" sz="1400" kern="1200" baseline="0">
          <a:solidFill>
            <a:schemeClr val="accent3"/>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atsuhiko.matsushita@vuw.ac.nz"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tokuteicorpus.jp/dist/"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wa.commufa.jp/~tatsum/index.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9388" y="476250"/>
            <a:ext cx="8964612" cy="3457575"/>
          </a:xfrm>
        </p:spPr>
        <p:txBody>
          <a:bodyPr>
            <a:normAutofit fontScale="90000"/>
          </a:bodyPr>
          <a:lstStyle/>
          <a:p>
            <a:pPr algn="ctr"/>
            <a:r>
              <a:rPr lang="ja-JP" altLang="en-NZ" sz="4000" b="1" dirty="0">
                <a:ea typeface="MS PGothic" pitchFamily="50" charset="-128"/>
              </a:rPr>
              <a:t>　</a:t>
            </a:r>
            <a:br>
              <a:rPr lang="ja-JP" altLang="en-NZ" sz="4000" b="1" dirty="0">
                <a:ea typeface="MS PGothic" pitchFamily="50" charset="-128"/>
              </a:rPr>
            </a:br>
            <a:r>
              <a:rPr lang="ja-JP" altLang="en-US" sz="3600" b="1" dirty="0" smtClean="0">
                <a:ea typeface="MS PGothic" pitchFamily="50" charset="-128"/>
              </a:rPr>
              <a:t>複数</a:t>
            </a:r>
            <a:r>
              <a:rPr lang="ja-JP" altLang="en-US" sz="3600" b="1" dirty="0">
                <a:ea typeface="MS PGothic" pitchFamily="50" charset="-128"/>
              </a:rPr>
              <a:t>の語彙リストの比較による</a:t>
            </a:r>
            <a:r>
              <a:rPr lang="ja-JP" altLang="en-US" sz="3600" b="1" dirty="0" smtClean="0">
                <a:ea typeface="MS PGothic" pitchFamily="50" charset="-128"/>
              </a:rPr>
              <a:t>、</a:t>
            </a:r>
            <a:r>
              <a:rPr lang="en-US" altLang="ja-JP" sz="3600" b="1" dirty="0" smtClean="0">
                <a:ea typeface="MS PGothic" pitchFamily="50" charset="-128"/>
              </a:rPr>
              <a:t/>
            </a:r>
            <a:br>
              <a:rPr lang="en-US" altLang="ja-JP" sz="3600" b="1" dirty="0" smtClean="0">
                <a:ea typeface="MS PGothic" pitchFamily="50" charset="-128"/>
              </a:rPr>
            </a:br>
            <a:r>
              <a:rPr lang="ja-JP" altLang="en-US" sz="3600" b="1" dirty="0" smtClean="0">
                <a:ea typeface="MS PGothic" pitchFamily="50" charset="-128"/>
              </a:rPr>
              <a:t>日本語</a:t>
            </a:r>
            <a:r>
              <a:rPr lang="ja-JP" altLang="en-US" sz="3600" b="1" dirty="0">
                <a:ea typeface="MS PGothic" pitchFamily="50" charset="-128"/>
              </a:rPr>
              <a:t>の常用語に含まれる日中同形漢語</a:t>
            </a:r>
            <a:r>
              <a:rPr lang="ja-JP" altLang="en-US" sz="3600" b="1" dirty="0" smtClean="0">
                <a:ea typeface="MS PGothic" pitchFamily="50" charset="-128"/>
              </a:rPr>
              <a:t>の</a:t>
            </a:r>
            <a:r>
              <a:rPr lang="en-US" altLang="ja-JP" sz="3600" b="1" dirty="0" smtClean="0">
                <a:ea typeface="MS PGothic" pitchFamily="50" charset="-128"/>
              </a:rPr>
              <a:t/>
            </a:r>
            <a:br>
              <a:rPr lang="en-US" altLang="ja-JP" sz="3600" b="1" dirty="0" smtClean="0">
                <a:ea typeface="MS PGothic" pitchFamily="50" charset="-128"/>
              </a:rPr>
            </a:br>
            <a:r>
              <a:rPr lang="ja-JP" altLang="en-US" sz="3600" b="1" dirty="0" smtClean="0">
                <a:ea typeface="MS PGothic" pitchFamily="50" charset="-128"/>
              </a:rPr>
              <a:t>量的検証</a:t>
            </a:r>
            <a:r>
              <a:rPr lang="en-US" altLang="ja-JP" sz="3600" b="1" dirty="0" smtClean="0">
                <a:ea typeface="MS PGothic" pitchFamily="50" charset="-128"/>
              </a:rPr>
              <a:t/>
            </a:r>
            <a:br>
              <a:rPr lang="en-US" altLang="ja-JP" sz="3600" b="1" dirty="0" smtClean="0">
                <a:ea typeface="MS PGothic" pitchFamily="50" charset="-128"/>
              </a:rPr>
            </a:br>
            <a:r>
              <a:rPr lang="ja-JP" altLang="en-US" sz="3600" b="1" dirty="0" smtClean="0">
                <a:ea typeface="MS PGothic" pitchFamily="50" charset="-128"/>
              </a:rPr>
              <a:t>－</a:t>
            </a:r>
            <a:r>
              <a:rPr lang="ja-JP" altLang="ja-JP" sz="3600" dirty="0"/>
              <a:t>学習開始時点で、受容的語彙知識は</a:t>
            </a:r>
            <a:r>
              <a:rPr lang="ja-JP" altLang="ja-JP" sz="3600" dirty="0" smtClean="0"/>
              <a:t>、</a:t>
            </a:r>
            <a:r>
              <a:rPr lang="en-US" altLang="ja-JP" sz="3600" dirty="0" smtClean="0"/>
              <a:t/>
            </a:r>
            <a:br>
              <a:rPr lang="en-US" altLang="ja-JP" sz="3600" dirty="0" smtClean="0"/>
            </a:br>
            <a:r>
              <a:rPr lang="ja-JP" altLang="ja-JP" sz="3600" dirty="0" smtClean="0"/>
              <a:t>学習者</a:t>
            </a:r>
            <a:r>
              <a:rPr lang="ja-JP" altLang="ja-JP" sz="3600" dirty="0"/>
              <a:t>の母語によりどのぐらい異なるか</a:t>
            </a:r>
            <a:r>
              <a:rPr lang="ja-JP" altLang="en-US" sz="3600" b="1" dirty="0" smtClean="0">
                <a:ea typeface="MS PGothic" pitchFamily="50" charset="-128"/>
              </a:rPr>
              <a:t>－</a:t>
            </a:r>
            <a:r>
              <a:rPr lang="en-NZ" altLang="ja-JP" sz="3600" b="1" dirty="0">
                <a:ea typeface="MS PGothic" pitchFamily="50" charset="-128"/>
              </a:rPr>
              <a:t/>
            </a:r>
            <a:br>
              <a:rPr lang="en-NZ" altLang="ja-JP" sz="3600" b="1" dirty="0">
                <a:ea typeface="MS PGothic" pitchFamily="50" charset="-128"/>
              </a:rPr>
            </a:br>
            <a:r>
              <a:rPr lang="en-NZ" altLang="ja-JP" sz="2800" b="1" dirty="0">
                <a:ea typeface="MS PGothic" pitchFamily="50" charset="-128"/>
              </a:rPr>
              <a:t/>
            </a:r>
            <a:br>
              <a:rPr lang="en-NZ" altLang="ja-JP" sz="2800" b="1" dirty="0">
                <a:ea typeface="MS PGothic" pitchFamily="50" charset="-128"/>
              </a:rPr>
            </a:br>
            <a:endParaRPr lang="en-GB" altLang="ja-JP" sz="2800" b="1" dirty="0">
              <a:solidFill>
                <a:schemeClr val="hlink"/>
              </a:solidFill>
              <a:ea typeface="MS PGothic" pitchFamily="50" charset="-128"/>
            </a:endParaRPr>
          </a:p>
        </p:txBody>
      </p:sp>
      <p:sp>
        <p:nvSpPr>
          <p:cNvPr id="2051" name="Rectangle 3"/>
          <p:cNvSpPr>
            <a:spLocks noGrp="1" noChangeArrowheads="1"/>
          </p:cNvSpPr>
          <p:nvPr>
            <p:ph type="subTitle" idx="1"/>
          </p:nvPr>
        </p:nvSpPr>
        <p:spPr>
          <a:xfrm>
            <a:off x="251520" y="4149080"/>
            <a:ext cx="8640961" cy="2520280"/>
          </a:xfrm>
        </p:spPr>
        <p:txBody>
          <a:bodyPr>
            <a:normAutofit/>
          </a:bodyPr>
          <a:lstStyle/>
          <a:p>
            <a:pPr>
              <a:lnSpc>
                <a:spcPct val="90000"/>
              </a:lnSpc>
            </a:pPr>
            <a:r>
              <a:rPr lang="ja-JP" altLang="en-GB" sz="2800" b="1" dirty="0">
                <a:latin typeface="Times New Roman" pitchFamily="18" charset="0"/>
                <a:ea typeface="MS PGothic" pitchFamily="50" charset="-128"/>
                <a:cs typeface="Times New Roman" pitchFamily="18" charset="0"/>
              </a:rPr>
              <a:t>松下 達彦 </a:t>
            </a:r>
            <a:r>
              <a:rPr lang="en-GB" altLang="ja-JP" sz="2800" dirty="0">
                <a:latin typeface="Times New Roman" pitchFamily="18" charset="0"/>
                <a:ea typeface="MS PGothic" pitchFamily="50" charset="-128"/>
                <a:cs typeface="Times New Roman" pitchFamily="18" charset="0"/>
              </a:rPr>
              <a:t>MATSUSHITA, </a:t>
            </a:r>
            <a:r>
              <a:rPr lang="en-GB" altLang="ja-JP" sz="2800" dirty="0" err="1">
                <a:latin typeface="Times New Roman" pitchFamily="18" charset="0"/>
                <a:ea typeface="MS PGothic" pitchFamily="50" charset="-128"/>
                <a:cs typeface="Times New Roman" pitchFamily="18" charset="0"/>
              </a:rPr>
              <a:t>Tatsuhiko</a:t>
            </a:r>
            <a:endParaRPr lang="en-GB" altLang="ja-JP" sz="2800" dirty="0">
              <a:latin typeface="Times New Roman" pitchFamily="18" charset="0"/>
              <a:ea typeface="MS PGothic" pitchFamily="50" charset="-128"/>
              <a:cs typeface="Times New Roman" pitchFamily="18" charset="0"/>
            </a:endParaRPr>
          </a:p>
          <a:p>
            <a:pPr>
              <a:lnSpc>
                <a:spcPct val="90000"/>
              </a:lnSpc>
            </a:pPr>
            <a:r>
              <a:rPr lang="en-US" altLang="ja-JP" sz="2800" dirty="0">
                <a:latin typeface="Times New Roman" pitchFamily="18" charset="0"/>
                <a:ea typeface="MS PGothic" pitchFamily="50" charset="-128"/>
                <a:cs typeface="Times New Roman" pitchFamily="18" charset="0"/>
              </a:rPr>
              <a:t>(Victoria University of Wellington)</a:t>
            </a:r>
          </a:p>
          <a:p>
            <a:pPr>
              <a:lnSpc>
                <a:spcPct val="90000"/>
              </a:lnSpc>
            </a:pPr>
            <a:r>
              <a:rPr lang="en-US" altLang="ja-JP" sz="2800" dirty="0" smtClean="0">
                <a:latin typeface="Times New Roman" pitchFamily="18" charset="0"/>
                <a:ea typeface="MS PGothic" pitchFamily="50" charset="-128"/>
                <a:cs typeface="Times New Roman" pitchFamily="18" charset="0"/>
                <a:hlinkClick r:id="rId2"/>
              </a:rPr>
              <a:t>tatsuma2010@yahoo.co.jp</a:t>
            </a:r>
            <a:endParaRPr lang="en-US" altLang="ja-JP" sz="2800" dirty="0">
              <a:latin typeface="Times New Roman" pitchFamily="18" charset="0"/>
              <a:ea typeface="MS PGothic" pitchFamily="50" charset="-128"/>
              <a:cs typeface="Times New Roman" pitchFamily="18" charset="0"/>
            </a:endParaRPr>
          </a:p>
          <a:p>
            <a:pPr>
              <a:lnSpc>
                <a:spcPct val="90000"/>
              </a:lnSpc>
            </a:pPr>
            <a:r>
              <a:rPr lang="en-US" altLang="ja-JP" sz="2600" dirty="0">
                <a:latin typeface="Times New Roman" pitchFamily="18" charset="0"/>
                <a:ea typeface="MS PGothic" pitchFamily="50" charset="-128"/>
                <a:cs typeface="Times New Roman" pitchFamily="18" charset="0"/>
              </a:rPr>
              <a:t>The </a:t>
            </a:r>
            <a:r>
              <a:rPr lang="en-US" altLang="ja-JP" sz="2600" dirty="0" smtClean="0">
                <a:latin typeface="Times New Roman" pitchFamily="18" charset="0"/>
                <a:ea typeface="MS PGothic" pitchFamily="50" charset="-128"/>
                <a:cs typeface="Times New Roman" pitchFamily="18" charset="0"/>
              </a:rPr>
              <a:t>Third N.E.A.R</a:t>
            </a:r>
            <a:r>
              <a:rPr lang="en-US" altLang="ja-JP" sz="2600" dirty="0">
                <a:latin typeface="Times New Roman" pitchFamily="18" charset="0"/>
                <a:ea typeface="MS PGothic" pitchFamily="50" charset="-128"/>
                <a:cs typeface="Times New Roman" pitchFamily="18" charset="0"/>
              </a:rPr>
              <a:t>. Language Education </a:t>
            </a:r>
            <a:r>
              <a:rPr lang="en-US" altLang="ja-JP" sz="2600" dirty="0" smtClean="0">
                <a:latin typeface="Times New Roman" pitchFamily="18" charset="0"/>
                <a:ea typeface="MS PGothic" pitchFamily="50" charset="-128"/>
                <a:cs typeface="Times New Roman" pitchFamily="18" charset="0"/>
              </a:rPr>
              <a:t>Conference, </a:t>
            </a:r>
          </a:p>
          <a:p>
            <a:pPr>
              <a:lnSpc>
                <a:spcPct val="90000"/>
              </a:lnSpc>
            </a:pPr>
            <a:r>
              <a:rPr lang="ja-JP" altLang="en-US" sz="2600" dirty="0">
                <a:latin typeface="Times New Roman" pitchFamily="18" charset="0"/>
                <a:ea typeface="MS PGothic" pitchFamily="50" charset="-128"/>
                <a:cs typeface="Times New Roman" pitchFamily="18" charset="0"/>
              </a:rPr>
              <a:t>第</a:t>
            </a:r>
            <a:r>
              <a:rPr lang="en-US" altLang="ja-JP" sz="2600" dirty="0">
                <a:latin typeface="Times New Roman" pitchFamily="18" charset="0"/>
                <a:ea typeface="MS PGothic" pitchFamily="50" charset="-128"/>
                <a:cs typeface="Times New Roman" pitchFamily="18" charset="0"/>
              </a:rPr>
              <a:t>3</a:t>
            </a:r>
            <a:r>
              <a:rPr lang="ja-JP" altLang="en-US" sz="2600" dirty="0">
                <a:latin typeface="Times New Roman" pitchFamily="18" charset="0"/>
                <a:ea typeface="MS PGothic" pitchFamily="50" charset="-128"/>
                <a:cs typeface="Times New Roman" pitchFamily="18" charset="0"/>
              </a:rPr>
              <a:t>回北東アジア言語教育</a:t>
            </a:r>
            <a:r>
              <a:rPr lang="ja-JP" altLang="en-US" sz="2600" dirty="0" smtClean="0">
                <a:latin typeface="Times New Roman" pitchFamily="18" charset="0"/>
                <a:ea typeface="MS PGothic" pitchFamily="50" charset="-128"/>
                <a:cs typeface="Times New Roman" pitchFamily="18" charset="0"/>
              </a:rPr>
              <a:t>学会</a:t>
            </a:r>
            <a:r>
              <a:rPr lang="en-US" altLang="ja-JP" sz="2600" dirty="0" smtClean="0">
                <a:latin typeface="Times New Roman" pitchFamily="18" charset="0"/>
                <a:ea typeface="MS PGothic" pitchFamily="50" charset="-128"/>
                <a:cs typeface="Times New Roman" pitchFamily="18" charset="0"/>
              </a:rPr>
              <a:t>, May </a:t>
            </a:r>
            <a:r>
              <a:rPr lang="en-US" altLang="ja-JP" sz="2600" dirty="0">
                <a:latin typeface="Times New Roman" pitchFamily="18" charset="0"/>
                <a:ea typeface="MS PGothic" pitchFamily="50" charset="-128"/>
                <a:cs typeface="Times New Roman" pitchFamily="18" charset="0"/>
              </a:rPr>
              <a:t>28, 2011</a:t>
            </a:r>
          </a:p>
          <a:p>
            <a:pPr>
              <a:lnSpc>
                <a:spcPct val="90000"/>
              </a:lnSpc>
            </a:pPr>
            <a:r>
              <a:rPr lang="en-US" altLang="ja-JP" sz="2600" dirty="0" smtClean="0">
                <a:latin typeface="Times New Roman" pitchFamily="18" charset="0"/>
                <a:ea typeface="MS PGothic" pitchFamily="50" charset="-128"/>
                <a:cs typeface="Times New Roman" pitchFamily="18" charset="0"/>
              </a:rPr>
              <a:t>International University of Japan </a:t>
            </a:r>
            <a:r>
              <a:rPr lang="ja-JP" altLang="en-US" sz="2600" dirty="0" smtClean="0">
                <a:latin typeface="Times New Roman" pitchFamily="18" charset="0"/>
                <a:ea typeface="MS PGothic" pitchFamily="50" charset="-128"/>
                <a:cs typeface="Times New Roman" pitchFamily="18" charset="0"/>
              </a:rPr>
              <a:t>国際</a:t>
            </a:r>
            <a:r>
              <a:rPr lang="ja-JP" altLang="en-US" sz="2600" dirty="0" smtClean="0">
                <a:latin typeface="Times New Roman" pitchFamily="18" charset="0"/>
                <a:ea typeface="MS PGothic" pitchFamily="50" charset="-128"/>
                <a:cs typeface="Times New Roman" pitchFamily="18" charset="0"/>
              </a:rPr>
              <a:t>大学</a:t>
            </a:r>
            <a:endParaRPr lang="en-GB" altLang="ja-JP" sz="2600" dirty="0">
              <a:latin typeface="Times New Roman" pitchFamily="18" charset="0"/>
              <a:ea typeface="MS PGothic" pitchFamily="50" charset="-128"/>
              <a:cs typeface="Times New Roman" pitchFamily="18" charset="0"/>
            </a:endParaRPr>
          </a:p>
        </p:txBody>
      </p:sp>
    </p:spTree>
  </p:cSld>
  <p:clrMapOvr>
    <a:masterClrMapping/>
  </p:clrMapOvr>
  <p:transition advTm="912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404664"/>
            <a:ext cx="8229600" cy="864096"/>
          </a:xfrm>
        </p:spPr>
        <p:txBody>
          <a:bodyPr/>
          <a:lstStyle/>
          <a:p>
            <a:r>
              <a:rPr kumimoji="1" lang="ja-JP" altLang="en-US" dirty="0" smtClean="0"/>
              <a:t>４．研究方法（１）</a:t>
            </a:r>
            <a:endParaRPr kumimoji="1" lang="ja-JP" altLang="en-US" dirty="0"/>
          </a:p>
        </p:txBody>
      </p:sp>
      <p:sp>
        <p:nvSpPr>
          <p:cNvPr id="3" name="コンテンツ プレースホルダー 2"/>
          <p:cNvSpPr>
            <a:spLocks noGrp="1"/>
          </p:cNvSpPr>
          <p:nvPr>
            <p:ph idx="1"/>
          </p:nvPr>
        </p:nvSpPr>
        <p:spPr>
          <a:xfrm>
            <a:off x="251520" y="1340768"/>
            <a:ext cx="8712968" cy="5400600"/>
          </a:xfrm>
        </p:spPr>
        <p:txBody>
          <a:bodyPr>
            <a:noAutofit/>
          </a:bodyPr>
          <a:lstStyle/>
          <a:p>
            <a:pPr marL="109728" indent="0">
              <a:spcAft>
                <a:spcPts val="600"/>
              </a:spcAft>
              <a:buNone/>
            </a:pPr>
            <a:r>
              <a:rPr lang="ja-JP" altLang="en-US" dirty="0" smtClean="0"/>
              <a:t>調査対象のコーパス・</a:t>
            </a:r>
            <a:r>
              <a:rPr lang="ja-JP" altLang="ja-JP" dirty="0" smtClean="0"/>
              <a:t>語彙リスト</a:t>
            </a:r>
            <a:endParaRPr lang="en-US" altLang="ja-JP" dirty="0" smtClean="0"/>
          </a:p>
          <a:p>
            <a:r>
              <a:rPr lang="ja-JP" altLang="ja-JP" dirty="0"/>
              <a:t>現代雑誌</a:t>
            </a:r>
            <a:r>
              <a:rPr lang="en-US" altLang="ja-JP" dirty="0"/>
              <a:t>200</a:t>
            </a:r>
            <a:r>
              <a:rPr lang="ja-JP" altLang="ja-JP" dirty="0"/>
              <a:t>万字語彙リスト</a:t>
            </a:r>
            <a:r>
              <a:rPr lang="ja-JP" altLang="en-US" b="1" u="sng" dirty="0"/>
              <a:t>（</a:t>
            </a:r>
            <a:r>
              <a:rPr lang="ja-JP" altLang="en-US" b="1" u="sng" dirty="0">
                <a:solidFill>
                  <a:schemeClr val="accent6">
                    <a:lumMod val="50000"/>
                  </a:schemeClr>
                </a:solidFill>
                <a:effectLst>
                  <a:outerShdw blurRad="38100" dist="38100" dir="2700000" algn="tl">
                    <a:srgbClr val="000000">
                      <a:alpha val="43137"/>
                    </a:srgbClr>
                  </a:outerShdw>
                </a:effectLst>
              </a:rPr>
              <a:t>現代雑誌</a:t>
            </a:r>
            <a:r>
              <a:rPr lang="ja-JP" altLang="en-US" b="1" u="sng" dirty="0" smtClean="0"/>
              <a:t>）</a:t>
            </a:r>
            <a:r>
              <a:rPr lang="ja-JP" altLang="ja-JP" sz="1600" dirty="0" smtClean="0"/>
              <a:t>（国</a:t>
            </a:r>
            <a:r>
              <a:rPr lang="ja-JP" altLang="ja-JP" sz="1600" dirty="0"/>
              <a:t>立国語研究所</a:t>
            </a:r>
            <a:r>
              <a:rPr lang="en-US" altLang="ja-JP" sz="1600" dirty="0"/>
              <a:t>2006</a:t>
            </a:r>
            <a:r>
              <a:rPr lang="ja-JP" altLang="ja-JP" sz="1600" dirty="0" smtClean="0"/>
              <a:t>）</a:t>
            </a:r>
            <a:endParaRPr lang="en-US" altLang="ja-JP" dirty="0" smtClean="0"/>
          </a:p>
          <a:p>
            <a:pPr lvl="1"/>
            <a:r>
              <a:rPr lang="en-US" altLang="ja-JP" sz="2800" dirty="0" smtClean="0"/>
              <a:t>1994</a:t>
            </a:r>
            <a:r>
              <a:rPr lang="ja-JP" altLang="en-US" sz="2800" dirty="0"/>
              <a:t>年に出版された雑誌</a:t>
            </a:r>
            <a:r>
              <a:rPr lang="en-US" altLang="ja-JP" sz="2800" dirty="0"/>
              <a:t>70</a:t>
            </a:r>
            <a:r>
              <a:rPr lang="ja-JP" altLang="en-US" sz="2800" dirty="0"/>
              <a:t>種類に基づく</a:t>
            </a:r>
          </a:p>
          <a:p>
            <a:pPr lvl="1"/>
            <a:r>
              <a:rPr lang="ja-JP" altLang="en-US" sz="2800" dirty="0"/>
              <a:t>延べ語数約</a:t>
            </a:r>
            <a:r>
              <a:rPr lang="en-US" altLang="ja-JP" sz="2800" dirty="0"/>
              <a:t>106</a:t>
            </a:r>
            <a:r>
              <a:rPr lang="ja-JP" altLang="en-US" sz="2800" dirty="0"/>
              <a:t>万語、うち自立語</a:t>
            </a:r>
            <a:r>
              <a:rPr lang="en-US" altLang="ja-JP" sz="2800" dirty="0"/>
              <a:t>73</a:t>
            </a:r>
            <a:r>
              <a:rPr lang="ja-JP" altLang="en-US" sz="2800" dirty="0" smtClean="0"/>
              <a:t>万語</a:t>
            </a:r>
            <a:endParaRPr lang="ja-JP" altLang="en-US" sz="2800" dirty="0"/>
          </a:p>
          <a:p>
            <a:r>
              <a:rPr lang="ja-JP" altLang="en-US" dirty="0" smtClean="0"/>
              <a:t>日本語を読むための語彙データベース</a:t>
            </a:r>
            <a:r>
              <a:rPr lang="ja-JP" altLang="en-US" b="1" u="sng" dirty="0" smtClean="0"/>
              <a:t>（</a:t>
            </a:r>
            <a:r>
              <a:rPr lang="en-US" altLang="ja-JP" b="1" u="sng" dirty="0">
                <a:solidFill>
                  <a:schemeClr val="accent6">
                    <a:lumMod val="50000"/>
                  </a:schemeClr>
                </a:solidFill>
                <a:effectLst>
                  <a:outerShdw blurRad="38100" dist="38100" dir="2700000" algn="tl">
                    <a:srgbClr val="000000">
                      <a:alpha val="43137"/>
                    </a:srgbClr>
                  </a:outerShdw>
                </a:effectLst>
              </a:rPr>
              <a:t>VDRJ</a:t>
            </a:r>
            <a:r>
              <a:rPr lang="ja-JP" altLang="en-US" b="1" u="sng" dirty="0" smtClean="0"/>
              <a:t>）</a:t>
            </a:r>
            <a:r>
              <a:rPr lang="ja-JP" altLang="en-US" sz="2000" dirty="0" smtClean="0"/>
              <a:t>（</a:t>
            </a:r>
            <a:r>
              <a:rPr lang="ja-JP" altLang="en-US" sz="2000" dirty="0" smtClean="0"/>
              <a:t>松下</a:t>
            </a:r>
            <a:r>
              <a:rPr lang="en-US" altLang="ja-JP" sz="2000" dirty="0" smtClean="0"/>
              <a:t>2011</a:t>
            </a:r>
            <a:r>
              <a:rPr lang="ja-JP" altLang="en-US" sz="2000" dirty="0" smtClean="0"/>
              <a:t>）</a:t>
            </a:r>
            <a:endParaRPr lang="en-US" altLang="ja-JP" sz="2000" dirty="0" smtClean="0"/>
          </a:p>
          <a:p>
            <a:pPr lvl="1"/>
            <a:r>
              <a:rPr lang="ja-JP" altLang="ja-JP" sz="2800" dirty="0" smtClean="0"/>
              <a:t>現代</a:t>
            </a:r>
            <a:r>
              <a:rPr lang="ja-JP" altLang="ja-JP" sz="2800" dirty="0"/>
              <a:t>日本語書き言葉均衡コーパス</a:t>
            </a:r>
            <a:r>
              <a:rPr lang="en-US" altLang="ja-JP" sz="2800" dirty="0"/>
              <a:t>2009</a:t>
            </a:r>
            <a:r>
              <a:rPr lang="ja-JP" altLang="ja-JP" sz="2800" dirty="0"/>
              <a:t>年モニター版（国立国語研究所</a:t>
            </a:r>
            <a:r>
              <a:rPr lang="en-US" altLang="ja-JP" sz="2800" dirty="0"/>
              <a:t>2009</a:t>
            </a:r>
            <a:r>
              <a:rPr lang="ja-JP" altLang="ja-JP" sz="2800" dirty="0" smtClean="0"/>
              <a:t>）</a:t>
            </a:r>
            <a:r>
              <a:rPr lang="ja-JP" altLang="en-US" sz="2800" dirty="0" smtClean="0"/>
              <a:t>に基づく</a:t>
            </a:r>
            <a:endParaRPr lang="en-US" altLang="ja-JP" sz="2800" dirty="0" smtClean="0"/>
          </a:p>
          <a:p>
            <a:pPr lvl="1"/>
            <a:r>
              <a:rPr lang="ja-JP" altLang="ja-JP" sz="2800" dirty="0" smtClean="0"/>
              <a:t>書籍</a:t>
            </a:r>
            <a:r>
              <a:rPr lang="ja-JP" altLang="ja-JP" sz="2400" dirty="0" smtClean="0"/>
              <a:t>（</a:t>
            </a:r>
            <a:r>
              <a:rPr lang="ja-JP" altLang="en-US" sz="2400" dirty="0" smtClean="0"/>
              <a:t>延べ</a:t>
            </a:r>
            <a:r>
              <a:rPr lang="ja-JP" altLang="ja-JP" sz="2400" dirty="0" smtClean="0"/>
              <a:t>約</a:t>
            </a:r>
            <a:r>
              <a:rPr lang="en-US" altLang="ja-JP" sz="2400" dirty="0"/>
              <a:t>2800</a:t>
            </a:r>
            <a:r>
              <a:rPr lang="ja-JP" altLang="ja-JP" sz="2400" dirty="0"/>
              <a:t>万語</a:t>
            </a:r>
            <a:r>
              <a:rPr lang="ja-JP" altLang="ja-JP" sz="2400" dirty="0" smtClean="0"/>
              <a:t>）</a:t>
            </a:r>
            <a:r>
              <a:rPr lang="ja-JP" altLang="en-US" sz="2800" dirty="0" smtClean="0"/>
              <a:t>と「</a:t>
            </a:r>
            <a:r>
              <a:rPr lang="en-US" altLang="ja-JP" sz="2800" dirty="0" smtClean="0"/>
              <a:t>Yahoo</a:t>
            </a:r>
            <a:r>
              <a:rPr lang="ja-JP" altLang="ja-JP" sz="2800" dirty="0"/>
              <a:t>知恵</a:t>
            </a:r>
            <a:r>
              <a:rPr lang="ja-JP" altLang="ja-JP" sz="2800" dirty="0" smtClean="0"/>
              <a:t>袋</a:t>
            </a:r>
            <a:r>
              <a:rPr lang="ja-JP" altLang="en-US" sz="2800" dirty="0" smtClean="0"/>
              <a:t>」</a:t>
            </a:r>
            <a:r>
              <a:rPr lang="ja-JP" altLang="ja-JP" sz="2400" dirty="0" smtClean="0"/>
              <a:t>（</a:t>
            </a:r>
            <a:r>
              <a:rPr lang="ja-JP" altLang="en-US" sz="2400" dirty="0" smtClean="0"/>
              <a:t>同</a:t>
            </a:r>
            <a:r>
              <a:rPr lang="ja-JP" altLang="ja-JP" sz="2400" dirty="0" smtClean="0"/>
              <a:t>約</a:t>
            </a:r>
            <a:r>
              <a:rPr lang="en-US" altLang="ja-JP" sz="2400" dirty="0"/>
              <a:t>500</a:t>
            </a:r>
            <a:r>
              <a:rPr lang="ja-JP" altLang="ja-JP" sz="2400" dirty="0"/>
              <a:t>万語</a:t>
            </a:r>
            <a:r>
              <a:rPr lang="ja-JP" altLang="ja-JP" sz="2400" dirty="0" smtClean="0"/>
              <a:t>）</a:t>
            </a:r>
            <a:endParaRPr lang="en-US" altLang="ja-JP" sz="2400" dirty="0" smtClean="0"/>
          </a:p>
          <a:p>
            <a:pPr lvl="1"/>
            <a:r>
              <a:rPr lang="ja-JP" altLang="ja-JP" sz="2800" dirty="0" smtClean="0"/>
              <a:t>計</a:t>
            </a:r>
            <a:r>
              <a:rPr lang="ja-JP" altLang="ja-JP" sz="2800" dirty="0"/>
              <a:t>約</a:t>
            </a:r>
            <a:r>
              <a:rPr lang="en-US" altLang="ja-JP" sz="2800" dirty="0"/>
              <a:t>3300</a:t>
            </a:r>
            <a:r>
              <a:rPr lang="ja-JP" altLang="ja-JP" sz="2800" dirty="0" smtClean="0"/>
              <a:t>万語</a:t>
            </a:r>
            <a:r>
              <a:rPr lang="ja-JP" altLang="en-US" sz="2800" dirty="0" smtClean="0"/>
              <a:t>、うち</a:t>
            </a:r>
            <a:r>
              <a:rPr lang="ja-JP" altLang="en-US" sz="2800" dirty="0" smtClean="0"/>
              <a:t>自立語</a:t>
            </a:r>
            <a:r>
              <a:rPr lang="en-US" altLang="ja-JP" sz="2800" dirty="0" smtClean="0"/>
              <a:t>1900</a:t>
            </a:r>
            <a:r>
              <a:rPr lang="ja-JP" altLang="en-US" sz="2800" dirty="0" smtClean="0"/>
              <a:t>万語</a:t>
            </a:r>
            <a:endParaRPr lang="en-US" altLang="ja-JP" sz="2800" dirty="0">
              <a:solidFill>
                <a:srgbClr val="FF0000"/>
              </a:solidFill>
            </a:endParaRPr>
          </a:p>
          <a:p>
            <a:pPr lvl="1"/>
            <a:r>
              <a:rPr lang="ja-JP" altLang="en-US" sz="2800" dirty="0" smtClean="0"/>
              <a:t>頻度に分散度をかけ合わせた指標（</a:t>
            </a:r>
            <a:r>
              <a:rPr lang="en-US" altLang="ja-JP" sz="2800" dirty="0" err="1" smtClean="0"/>
              <a:t>Juilland</a:t>
            </a:r>
            <a:r>
              <a:rPr lang="en-US" altLang="ja-JP" sz="2800" dirty="0" smtClean="0"/>
              <a:t> &amp; </a:t>
            </a:r>
            <a:r>
              <a:rPr lang="en-US" altLang="ja-JP" sz="2800" dirty="0"/>
              <a:t>Chang-Rodrigues, 1964</a:t>
            </a:r>
            <a:r>
              <a:rPr lang="ja-JP" altLang="en-US" sz="2800" dirty="0"/>
              <a:t>）で順位づけ</a:t>
            </a:r>
            <a:endParaRPr lang="en-US" altLang="ja-JP" sz="2800" dirty="0"/>
          </a:p>
        </p:txBody>
      </p:sp>
    </p:spTree>
    <p:extLst>
      <p:ext uri="{BB962C8B-B14F-4D97-AF65-F5344CB8AC3E}">
        <p14:creationId xmlns:p14="http://schemas.microsoft.com/office/powerpoint/2010/main" val="22495937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066800"/>
          </a:xfrm>
        </p:spPr>
        <p:txBody>
          <a:bodyPr/>
          <a:lstStyle/>
          <a:p>
            <a:r>
              <a:rPr kumimoji="1" lang="ja-JP" altLang="en-US" dirty="0" smtClean="0"/>
              <a:t>４．研究方法（２）</a:t>
            </a:r>
            <a:endParaRPr kumimoji="1" lang="ja-JP" altLang="en-US" dirty="0"/>
          </a:p>
        </p:txBody>
      </p:sp>
      <p:sp>
        <p:nvSpPr>
          <p:cNvPr id="3" name="コンテンツ プレースホルダー 2"/>
          <p:cNvSpPr>
            <a:spLocks noGrp="1"/>
          </p:cNvSpPr>
          <p:nvPr>
            <p:ph idx="1"/>
          </p:nvPr>
        </p:nvSpPr>
        <p:spPr>
          <a:xfrm>
            <a:off x="457200" y="1484784"/>
            <a:ext cx="8229600" cy="5089752"/>
          </a:xfrm>
        </p:spPr>
        <p:txBody>
          <a:bodyPr>
            <a:noAutofit/>
          </a:bodyPr>
          <a:lstStyle/>
          <a:p>
            <a:r>
              <a:rPr lang="ja-JP" altLang="en-US" dirty="0" smtClean="0">
                <a:solidFill>
                  <a:schemeClr val="accent6">
                    <a:lumMod val="50000"/>
                  </a:schemeClr>
                </a:solidFill>
                <a:effectLst>
                  <a:outerShdw blurRad="38100" dist="38100" dir="2700000" algn="tl">
                    <a:srgbClr val="000000">
                      <a:alpha val="43137"/>
                    </a:srgbClr>
                  </a:outerShdw>
                </a:effectLst>
              </a:rPr>
              <a:t>標準的表記</a:t>
            </a:r>
            <a:r>
              <a:rPr lang="ja-JP" altLang="en-US" dirty="0" smtClean="0"/>
              <a:t>の認定</a:t>
            </a:r>
            <a:endParaRPr lang="en-US" altLang="ja-JP" dirty="0" smtClean="0"/>
          </a:p>
          <a:p>
            <a:pPr lvl="1"/>
            <a:r>
              <a:rPr lang="ja-JP" altLang="en-US" sz="2800" dirty="0" smtClean="0"/>
              <a:t>漢語でも、</a:t>
            </a:r>
            <a:r>
              <a:rPr lang="ja-JP" altLang="en-US" sz="2800" dirty="0" err="1" smtClean="0">
                <a:solidFill>
                  <a:schemeClr val="accent6">
                    <a:lumMod val="50000"/>
                  </a:schemeClr>
                </a:solidFill>
                <a:effectLst>
                  <a:outerShdw blurRad="38100" dist="38100" dir="2700000" algn="tl">
                    <a:srgbClr val="000000">
                      <a:alpha val="43137"/>
                    </a:srgbClr>
                  </a:outerShdw>
                </a:effectLst>
              </a:rPr>
              <a:t>かな</a:t>
            </a:r>
            <a:r>
              <a:rPr lang="ja-JP" altLang="en-US" sz="2800" dirty="0" smtClean="0">
                <a:solidFill>
                  <a:schemeClr val="accent6">
                    <a:lumMod val="50000"/>
                  </a:schemeClr>
                </a:solidFill>
                <a:effectLst>
                  <a:outerShdw blurRad="38100" dist="38100" dir="2700000" algn="tl">
                    <a:srgbClr val="000000">
                      <a:alpha val="43137"/>
                    </a:srgbClr>
                  </a:outerShdw>
                </a:effectLst>
              </a:rPr>
              <a:t>表記のほうが頻度が高い場合は、かな表記を採用</a:t>
            </a:r>
            <a:r>
              <a:rPr lang="ja-JP" altLang="en-US" sz="2800" dirty="0" smtClean="0"/>
              <a:t>し、同形語とはしない</a:t>
            </a:r>
            <a:endParaRPr lang="en-US" altLang="ja-JP" sz="2800" dirty="0" smtClean="0"/>
          </a:p>
          <a:p>
            <a:pPr marL="411480" lvl="1" indent="0">
              <a:buNone/>
            </a:pPr>
            <a:r>
              <a:rPr lang="ja-JP" altLang="en-US" sz="2800" dirty="0" smtClean="0"/>
              <a:t>例）「たぶん（多分）」「けんか（喧嘩）」</a:t>
            </a:r>
            <a:endParaRPr lang="en-US" altLang="ja-JP" sz="2800" dirty="0"/>
          </a:p>
          <a:p>
            <a:endParaRPr lang="en-US" altLang="ja-JP" dirty="0" smtClean="0"/>
          </a:p>
          <a:p>
            <a:r>
              <a:rPr lang="ja-JP" altLang="en-US" dirty="0" smtClean="0"/>
              <a:t>自立語および漢語の認定</a:t>
            </a:r>
            <a:endParaRPr lang="en-US" altLang="ja-JP" dirty="0" smtClean="0"/>
          </a:p>
          <a:p>
            <a:pPr marL="411480" lvl="1" indent="0">
              <a:buNone/>
            </a:pPr>
            <a:endParaRPr lang="en-US" altLang="ja-JP" sz="2800" dirty="0"/>
          </a:p>
          <a:p>
            <a:pPr lvl="1"/>
            <a:r>
              <a:rPr lang="ja-JP" altLang="en-US" sz="2800" dirty="0"/>
              <a:t>現代雑誌：語彙リスト上の情報に基づく</a:t>
            </a:r>
          </a:p>
          <a:p>
            <a:pPr marL="109728" indent="0">
              <a:buNone/>
            </a:pPr>
            <a:endParaRPr lang="en-US" altLang="ja-JP" dirty="0"/>
          </a:p>
          <a:p>
            <a:pPr lvl="1"/>
            <a:r>
              <a:rPr lang="en-US" altLang="ja-JP" sz="2800" dirty="0" smtClean="0"/>
              <a:t>VDRJ</a:t>
            </a:r>
            <a:r>
              <a:rPr lang="ja-JP" altLang="en-US" sz="2800" dirty="0" smtClean="0"/>
              <a:t>：形態素解析辞書</a:t>
            </a:r>
            <a:r>
              <a:rPr lang="en-US" altLang="ja-JP" sz="2800" dirty="0" err="1" smtClean="0"/>
              <a:t>UniDic</a:t>
            </a:r>
            <a:r>
              <a:rPr lang="ja-JP" altLang="en-US" sz="2800" dirty="0" smtClean="0"/>
              <a:t>（</a:t>
            </a:r>
            <a:r>
              <a:rPr lang="ja-JP" altLang="en-US" sz="2800" dirty="0"/>
              <a:t>伝ほか</a:t>
            </a:r>
            <a:r>
              <a:rPr lang="en-US" altLang="ja-JP" sz="2800" dirty="0"/>
              <a:t>2009</a:t>
            </a:r>
            <a:r>
              <a:rPr lang="ja-JP" altLang="en-US" sz="2800" dirty="0"/>
              <a:t>）</a:t>
            </a:r>
            <a:endParaRPr lang="en-US" altLang="ja-JP" sz="2800" dirty="0"/>
          </a:p>
          <a:p>
            <a:pPr marL="411480" lvl="1" indent="0">
              <a:buNone/>
            </a:pPr>
            <a:r>
              <a:rPr lang="en-US" altLang="ja-JP" sz="2800" dirty="0" smtClean="0"/>
              <a:t>							</a:t>
            </a:r>
            <a:r>
              <a:rPr lang="ja-JP" altLang="en-US" sz="2800" dirty="0" smtClean="0"/>
              <a:t>に基づく</a:t>
            </a:r>
            <a:endParaRPr lang="en-US" altLang="ja-JP" sz="2800" dirty="0" smtClean="0"/>
          </a:p>
        </p:txBody>
      </p:sp>
    </p:spTree>
    <p:extLst>
      <p:ext uri="{BB962C8B-B14F-4D97-AF65-F5344CB8AC3E}">
        <p14:creationId xmlns:p14="http://schemas.microsoft.com/office/powerpoint/2010/main" val="3763266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476672"/>
            <a:ext cx="8229600" cy="720080"/>
          </a:xfrm>
        </p:spPr>
        <p:txBody>
          <a:bodyPr/>
          <a:lstStyle/>
          <a:p>
            <a:r>
              <a:rPr kumimoji="1" lang="ja-JP" altLang="en-US" dirty="0" smtClean="0"/>
              <a:t>４．研究方法（３）</a:t>
            </a:r>
            <a:endParaRPr kumimoji="1" lang="ja-JP" altLang="en-US" dirty="0"/>
          </a:p>
        </p:txBody>
      </p:sp>
      <p:sp>
        <p:nvSpPr>
          <p:cNvPr id="3" name="コンテンツ プレースホルダー 2"/>
          <p:cNvSpPr>
            <a:spLocks noGrp="1"/>
          </p:cNvSpPr>
          <p:nvPr>
            <p:ph idx="1"/>
          </p:nvPr>
        </p:nvSpPr>
        <p:spPr>
          <a:xfrm>
            <a:off x="457200" y="1196752"/>
            <a:ext cx="8507288" cy="5544616"/>
          </a:xfrm>
        </p:spPr>
        <p:txBody>
          <a:bodyPr>
            <a:noAutofit/>
          </a:bodyPr>
          <a:lstStyle/>
          <a:p>
            <a:pPr marL="109728" indent="0">
              <a:buNone/>
            </a:pPr>
            <a:r>
              <a:rPr lang="ja-JP" altLang="en-US" dirty="0" smtClean="0">
                <a:solidFill>
                  <a:schemeClr val="accent6">
                    <a:lumMod val="50000"/>
                  </a:schemeClr>
                </a:solidFill>
                <a:effectLst>
                  <a:outerShdw blurRad="38100" dist="38100" dir="2700000" algn="tl">
                    <a:srgbClr val="000000">
                      <a:alpha val="43137"/>
                    </a:srgbClr>
                  </a:outerShdw>
                </a:effectLst>
              </a:rPr>
              <a:t>日中</a:t>
            </a:r>
            <a:r>
              <a:rPr lang="ja-JP" altLang="ja-JP" dirty="0" smtClean="0">
                <a:solidFill>
                  <a:schemeClr val="accent6">
                    <a:lumMod val="50000"/>
                  </a:schemeClr>
                </a:solidFill>
                <a:effectLst>
                  <a:outerShdw blurRad="38100" dist="38100" dir="2700000" algn="tl">
                    <a:srgbClr val="000000">
                      <a:alpha val="43137"/>
                    </a:srgbClr>
                  </a:outerShdw>
                </a:effectLst>
              </a:rPr>
              <a:t>同形語</a:t>
            </a:r>
            <a:r>
              <a:rPr lang="ja-JP" altLang="ja-JP" dirty="0"/>
              <a:t>の</a:t>
            </a:r>
            <a:r>
              <a:rPr lang="ja-JP" altLang="ja-JP" dirty="0" smtClean="0"/>
              <a:t>認定</a:t>
            </a:r>
            <a:endParaRPr lang="en-US" altLang="ja-JP" dirty="0"/>
          </a:p>
          <a:p>
            <a:r>
              <a:rPr lang="ja-JP" altLang="en-US" dirty="0" smtClean="0"/>
              <a:t>現代</a:t>
            </a:r>
            <a:r>
              <a:rPr lang="ja-JP" altLang="en-US" dirty="0"/>
              <a:t>雑誌：</a:t>
            </a:r>
            <a:r>
              <a:rPr lang="ja-JP" altLang="ja-JP" dirty="0"/>
              <a:t>松下</a:t>
            </a:r>
            <a:r>
              <a:rPr lang="en-US" altLang="ja-JP" dirty="0"/>
              <a:t>(</a:t>
            </a:r>
            <a:r>
              <a:rPr lang="en-US" altLang="ja-JP" dirty="0" smtClean="0"/>
              <a:t>2009)</a:t>
            </a:r>
            <a:r>
              <a:rPr lang="ja-JP" altLang="en-US" dirty="0" smtClean="0"/>
              <a:t>に基づく</a:t>
            </a:r>
            <a:r>
              <a:rPr lang="ja-JP" altLang="en-US" dirty="0"/>
              <a:t>が</a:t>
            </a:r>
            <a:r>
              <a:rPr lang="ja-JP" altLang="en-US" dirty="0" smtClean="0"/>
              <a:t>、一部</a:t>
            </a:r>
            <a:r>
              <a:rPr lang="ja-JP" altLang="en-US" dirty="0" smtClean="0"/>
              <a:t>修正</a:t>
            </a:r>
            <a:endParaRPr lang="en-US" altLang="ja-JP" dirty="0"/>
          </a:p>
          <a:p>
            <a:pPr lvl="1"/>
            <a:r>
              <a:rPr lang="en-US" altLang="ja-JP" sz="2800" dirty="0">
                <a:latin typeface="SimHei" pitchFamily="49" charset="-122"/>
                <a:ea typeface="SimHei" pitchFamily="49" charset="-122"/>
              </a:rPr>
              <a:t>《</a:t>
            </a:r>
            <a:r>
              <a:rPr lang="zh-CN" altLang="en-US" sz="2800" dirty="0">
                <a:latin typeface="SimHei" pitchFamily="49" charset="-122"/>
                <a:ea typeface="SimHei" pitchFamily="49" charset="-122"/>
              </a:rPr>
              <a:t>现代汉语频率词典</a:t>
            </a:r>
            <a:r>
              <a:rPr lang="en-US" altLang="ja-JP" sz="2800" dirty="0">
                <a:latin typeface="SimHei" pitchFamily="49" charset="-122"/>
                <a:ea typeface="SimHei" pitchFamily="49" charset="-122"/>
              </a:rPr>
              <a:t>》</a:t>
            </a:r>
            <a:r>
              <a:rPr lang="ja-JP" altLang="en-US" sz="2800" dirty="0">
                <a:latin typeface="SimHei" pitchFamily="49" charset="-122"/>
                <a:ea typeface="SimHei" pitchFamily="49" charset="-122"/>
              </a:rPr>
              <a:t>（北京语言学院语言教学研究所</a:t>
            </a:r>
            <a:r>
              <a:rPr lang="en-US" altLang="ja-JP" sz="2800" dirty="0"/>
              <a:t>1986</a:t>
            </a:r>
            <a:r>
              <a:rPr lang="ja-JP" altLang="en-US" sz="2800" dirty="0"/>
              <a:t>）収録語をすべて認定</a:t>
            </a:r>
            <a:endParaRPr lang="en-US" altLang="ja-JP" sz="2800" dirty="0"/>
          </a:p>
          <a:p>
            <a:pPr lvl="1"/>
            <a:r>
              <a:rPr lang="ja-JP" altLang="en-US" sz="2800" dirty="0"/>
              <a:t>その他の語は中国語母語の日本語専攻の院生２名による</a:t>
            </a:r>
            <a:r>
              <a:rPr lang="ja-JP" altLang="en-US" sz="2800" dirty="0" smtClean="0"/>
              <a:t>認定、必要に応じて３名</a:t>
            </a:r>
            <a:r>
              <a:rPr lang="ja-JP" altLang="en-US" sz="2800" dirty="0"/>
              <a:t>の合議で判定</a:t>
            </a:r>
            <a:endParaRPr lang="en-US" altLang="ja-JP" sz="2800" dirty="0"/>
          </a:p>
          <a:p>
            <a:pPr lvl="1"/>
            <a:r>
              <a:rPr lang="ja-JP" altLang="en-US" sz="2800" dirty="0"/>
              <a:t>さらに中国語母語の日中翻訳歴</a:t>
            </a:r>
            <a:r>
              <a:rPr lang="en-US" altLang="ja-JP" sz="2800" dirty="0"/>
              <a:t>10</a:t>
            </a:r>
            <a:r>
              <a:rPr lang="ja-JP" altLang="en-US" sz="2800" dirty="0"/>
              <a:t>年以上の翻訳者と発表者の</a:t>
            </a:r>
            <a:r>
              <a:rPr lang="en-US" altLang="ja-JP" sz="2800" dirty="0"/>
              <a:t>2</a:t>
            </a:r>
            <a:r>
              <a:rPr lang="ja-JP" altLang="en-US" sz="2800" dirty="0"/>
              <a:t>名の</a:t>
            </a:r>
            <a:r>
              <a:rPr lang="ja-JP" altLang="en-US" sz="2800" dirty="0">
                <a:solidFill>
                  <a:schemeClr val="accent6">
                    <a:lumMod val="50000"/>
                  </a:schemeClr>
                </a:solidFill>
                <a:effectLst>
                  <a:outerShdw blurRad="38100" dist="38100" dir="2700000" algn="tl">
                    <a:srgbClr val="000000">
                      <a:alpha val="43137"/>
                    </a:srgbClr>
                  </a:outerShdw>
                </a:effectLst>
              </a:rPr>
              <a:t>合議で判定</a:t>
            </a:r>
            <a:r>
              <a:rPr lang="ja-JP" altLang="en-US" sz="2800" dirty="0"/>
              <a:t>を一部修正</a:t>
            </a:r>
            <a:endParaRPr lang="en-US" altLang="ja-JP" sz="2800" dirty="0"/>
          </a:p>
          <a:p>
            <a:r>
              <a:rPr lang="en-US" altLang="ja-JP" dirty="0" smtClean="0"/>
              <a:t>VDRJ</a:t>
            </a:r>
            <a:r>
              <a:rPr lang="ja-JP" altLang="en-US" dirty="0" smtClean="0"/>
              <a:t>：</a:t>
            </a:r>
            <a:endParaRPr lang="en-US" altLang="ja-JP" dirty="0" smtClean="0"/>
          </a:p>
          <a:p>
            <a:pPr lvl="1"/>
            <a:r>
              <a:rPr lang="ja-JP" altLang="en-US" sz="2800" dirty="0" smtClean="0"/>
              <a:t>松下</a:t>
            </a:r>
            <a:r>
              <a:rPr lang="en-US" altLang="ja-JP" sz="2800" dirty="0" smtClean="0"/>
              <a:t>(2009)</a:t>
            </a:r>
            <a:r>
              <a:rPr lang="ja-JP" altLang="en-US" sz="2800" dirty="0" smtClean="0"/>
              <a:t>と重なる語はすべてその認定に</a:t>
            </a:r>
            <a:r>
              <a:rPr lang="ja-JP" altLang="en-US" sz="2800" dirty="0" smtClean="0"/>
              <a:t>従う</a:t>
            </a:r>
            <a:endParaRPr lang="en-US" altLang="ja-JP" sz="2800" dirty="0"/>
          </a:p>
          <a:p>
            <a:pPr lvl="1"/>
            <a:r>
              <a:rPr lang="ja-JP" altLang="en-US" sz="2800" dirty="0" smtClean="0"/>
              <a:t>その他</a:t>
            </a:r>
            <a:r>
              <a:rPr lang="ja-JP" altLang="en-US" sz="2800" dirty="0"/>
              <a:t>の語</a:t>
            </a:r>
            <a:r>
              <a:rPr lang="ja-JP" altLang="en-US" sz="2800" dirty="0" smtClean="0"/>
              <a:t>は中国語母語の日中翻訳歴</a:t>
            </a:r>
            <a:r>
              <a:rPr lang="en-US" altLang="ja-JP" sz="2800" dirty="0" smtClean="0"/>
              <a:t>10</a:t>
            </a:r>
            <a:r>
              <a:rPr lang="ja-JP" altLang="en-US" sz="2800" dirty="0"/>
              <a:t>年</a:t>
            </a:r>
            <a:r>
              <a:rPr lang="ja-JP" altLang="en-US" sz="2800" dirty="0" smtClean="0"/>
              <a:t>以上の翻訳者と発表者の</a:t>
            </a:r>
            <a:r>
              <a:rPr lang="en-US" altLang="ja-JP" sz="2800" dirty="0" smtClean="0"/>
              <a:t>2</a:t>
            </a:r>
            <a:r>
              <a:rPr lang="ja-JP" altLang="en-US" sz="2800" dirty="0" smtClean="0"/>
              <a:t>名の</a:t>
            </a:r>
            <a:r>
              <a:rPr lang="ja-JP" altLang="en-US" sz="2800" dirty="0">
                <a:solidFill>
                  <a:schemeClr val="accent6">
                    <a:lumMod val="50000"/>
                  </a:schemeClr>
                </a:solidFill>
                <a:effectLst>
                  <a:outerShdw blurRad="38100" dist="38100" dir="2700000" algn="tl">
                    <a:srgbClr val="000000">
                      <a:alpha val="43137"/>
                    </a:srgbClr>
                  </a:outerShdw>
                </a:effectLst>
              </a:rPr>
              <a:t>合議で判定</a:t>
            </a:r>
            <a:endParaRPr lang="en-US" altLang="ja-JP" sz="2800" dirty="0">
              <a:solidFill>
                <a:schemeClr val="accent6">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142779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908720"/>
            <a:ext cx="8229600" cy="1066800"/>
          </a:xfrm>
        </p:spPr>
        <p:txBody>
          <a:bodyPr/>
          <a:lstStyle/>
          <a:p>
            <a:r>
              <a:rPr kumimoji="1" lang="ja-JP" altLang="en-US" dirty="0" smtClean="0"/>
              <a:t>４．研究方法（４）</a:t>
            </a:r>
            <a:endParaRPr kumimoji="1" lang="ja-JP" altLang="en-US" dirty="0"/>
          </a:p>
        </p:txBody>
      </p:sp>
      <p:sp>
        <p:nvSpPr>
          <p:cNvPr id="3" name="コンテンツ プレースホルダー 2"/>
          <p:cNvSpPr>
            <a:spLocks noGrp="1"/>
          </p:cNvSpPr>
          <p:nvPr>
            <p:ph idx="1"/>
          </p:nvPr>
        </p:nvSpPr>
        <p:spPr>
          <a:xfrm>
            <a:off x="457200" y="2249424"/>
            <a:ext cx="8507288" cy="4325112"/>
          </a:xfrm>
        </p:spPr>
        <p:txBody>
          <a:bodyPr>
            <a:normAutofit/>
          </a:bodyPr>
          <a:lstStyle/>
          <a:p>
            <a:pPr marL="109728" indent="0">
              <a:buNone/>
            </a:pPr>
            <a:r>
              <a:rPr lang="ja-JP" altLang="en-US" dirty="0" smtClean="0"/>
              <a:t>日中</a:t>
            </a:r>
            <a:r>
              <a:rPr lang="ja-JP" altLang="ja-JP" dirty="0" smtClean="0"/>
              <a:t>同形語</a:t>
            </a:r>
            <a:r>
              <a:rPr lang="ja-JP" altLang="ja-JP" dirty="0"/>
              <a:t>の</a:t>
            </a:r>
            <a:r>
              <a:rPr lang="ja-JP" altLang="ja-JP" dirty="0" smtClean="0"/>
              <a:t>認定</a:t>
            </a:r>
            <a:endParaRPr lang="en-US" altLang="ja-JP" dirty="0" smtClean="0"/>
          </a:p>
          <a:p>
            <a:r>
              <a:rPr lang="ja-JP" altLang="ja-JP" dirty="0" smtClean="0">
                <a:solidFill>
                  <a:schemeClr val="accent6">
                    <a:lumMod val="50000"/>
                  </a:schemeClr>
                </a:solidFill>
                <a:effectLst>
                  <a:outerShdw blurRad="38100" dist="38100" dir="2700000" algn="tl">
                    <a:srgbClr val="000000">
                      <a:alpha val="43137"/>
                    </a:srgbClr>
                  </a:outerShdw>
                </a:effectLst>
              </a:rPr>
              <a:t>文字</a:t>
            </a:r>
            <a:r>
              <a:rPr lang="ja-JP" altLang="ja-JP" dirty="0">
                <a:solidFill>
                  <a:schemeClr val="accent6">
                    <a:lumMod val="50000"/>
                  </a:schemeClr>
                </a:solidFill>
                <a:effectLst>
                  <a:outerShdw blurRad="38100" dist="38100" dir="2700000" algn="tl">
                    <a:srgbClr val="000000">
                      <a:alpha val="43137"/>
                    </a:srgbClr>
                  </a:outerShdw>
                </a:effectLst>
              </a:rPr>
              <a:t>表記上</a:t>
            </a:r>
            <a:r>
              <a:rPr lang="ja-JP" altLang="ja-JP" dirty="0"/>
              <a:t>の</a:t>
            </a:r>
            <a:r>
              <a:rPr lang="ja-JP" altLang="ja-JP" dirty="0" smtClean="0"/>
              <a:t>同形語</a:t>
            </a:r>
            <a:endParaRPr lang="en-US" altLang="ja-JP" dirty="0" smtClean="0"/>
          </a:p>
          <a:p>
            <a:r>
              <a:rPr lang="ja-JP" altLang="ja-JP" dirty="0" smtClean="0"/>
              <a:t>いわゆる</a:t>
            </a:r>
            <a:r>
              <a:rPr lang="ja-JP" altLang="ja-JP" dirty="0"/>
              <a:t>字体の相違は考慮</a:t>
            </a:r>
            <a:r>
              <a:rPr lang="ja-JP" altLang="ja-JP" dirty="0" smtClean="0"/>
              <a:t>しない</a:t>
            </a:r>
            <a:endParaRPr lang="en-US" altLang="ja-JP" dirty="0" smtClean="0"/>
          </a:p>
          <a:p>
            <a:r>
              <a:rPr lang="ja-JP" altLang="ja-JP" dirty="0" smtClean="0">
                <a:solidFill>
                  <a:schemeClr val="accent6">
                    <a:lumMod val="50000"/>
                  </a:schemeClr>
                </a:solidFill>
                <a:effectLst>
                  <a:outerShdw blurRad="38100" dist="38100" dir="2700000" algn="tl">
                    <a:srgbClr val="000000">
                      <a:alpha val="43137"/>
                    </a:srgbClr>
                  </a:outerShdw>
                </a:effectLst>
              </a:rPr>
              <a:t>旧字体</a:t>
            </a:r>
            <a:r>
              <a:rPr lang="ja-JP" altLang="ja-JP" dirty="0">
                <a:solidFill>
                  <a:schemeClr val="accent6">
                    <a:lumMod val="50000"/>
                  </a:schemeClr>
                </a:solidFill>
                <a:effectLst>
                  <a:outerShdw blurRad="38100" dist="38100" dir="2700000" algn="tl">
                    <a:srgbClr val="000000">
                      <a:alpha val="43137"/>
                    </a:srgbClr>
                  </a:outerShdw>
                </a:effectLst>
              </a:rPr>
              <a:t>（康煕字典体）が共通である字</a:t>
            </a:r>
            <a:r>
              <a:rPr lang="ja-JP" altLang="ja-JP" dirty="0"/>
              <a:t>をすべて同形</a:t>
            </a:r>
            <a:r>
              <a:rPr lang="ja-JP" altLang="ja-JP" dirty="0" smtClean="0"/>
              <a:t>と</a:t>
            </a:r>
            <a:r>
              <a:rPr lang="ja-JP" altLang="en-US" dirty="0" smtClean="0"/>
              <a:t>認定</a:t>
            </a:r>
            <a:endParaRPr lang="en-US" altLang="ja-JP" dirty="0" smtClean="0"/>
          </a:p>
          <a:p>
            <a:pPr marL="109728" indent="0">
              <a:buNone/>
            </a:pPr>
            <a:r>
              <a:rPr lang="ja-JP" altLang="en-US" dirty="0" smtClean="0">
                <a:ea typeface="MS PGothic" pitchFamily="50" charset="-128"/>
              </a:rPr>
              <a:t>←　</a:t>
            </a:r>
            <a:r>
              <a:rPr lang="ja-JP" altLang="en-GB" dirty="0" smtClean="0">
                <a:ea typeface="MS PGothic" pitchFamily="50" charset="-128"/>
              </a:rPr>
              <a:t>日本語と中国語</a:t>
            </a:r>
            <a:r>
              <a:rPr lang="ja-JP" altLang="en-US" dirty="0" smtClean="0">
                <a:ea typeface="MS PGothic" pitchFamily="50" charset="-128"/>
              </a:rPr>
              <a:t>の</a:t>
            </a:r>
            <a:r>
              <a:rPr lang="ja-JP" altLang="en-GB" dirty="0" smtClean="0">
                <a:ea typeface="MS PGothic" pitchFamily="50" charset="-128"/>
              </a:rPr>
              <a:t>漢字</a:t>
            </a:r>
            <a:r>
              <a:rPr lang="ja-JP" altLang="en-GB" dirty="0">
                <a:ea typeface="MS PGothic" pitchFamily="50" charset="-128"/>
              </a:rPr>
              <a:t>は脳内でリンク（茅本</a:t>
            </a:r>
            <a:r>
              <a:rPr lang="en-GB" altLang="ja-JP" dirty="0">
                <a:ea typeface="MS PGothic" pitchFamily="50" charset="-128"/>
              </a:rPr>
              <a:t>2000</a:t>
            </a:r>
            <a:r>
              <a:rPr lang="ja-JP" altLang="en-GB" dirty="0">
                <a:ea typeface="MS PGothic" pitchFamily="50" charset="-128"/>
              </a:rPr>
              <a:t>）</a:t>
            </a:r>
          </a:p>
          <a:p>
            <a:pPr marL="109728" indent="0">
              <a:buNone/>
            </a:pPr>
            <a:r>
              <a:rPr lang="ja-JP" altLang="en-US" dirty="0">
                <a:ea typeface="MS PGothic" pitchFamily="50" charset="-128"/>
              </a:rPr>
              <a:t>　</a:t>
            </a:r>
            <a:r>
              <a:rPr lang="ja-JP" altLang="en-US" dirty="0" smtClean="0">
                <a:ea typeface="MS PGothic" pitchFamily="50" charset="-128"/>
              </a:rPr>
              <a:t>　（</a:t>
            </a:r>
            <a:r>
              <a:rPr lang="ja-JP" altLang="en-GB" dirty="0" smtClean="0">
                <a:ea typeface="MS PGothic" pitchFamily="50" charset="-128"/>
              </a:rPr>
              <a:t>字体</a:t>
            </a:r>
            <a:r>
              <a:rPr lang="ja-JP" altLang="en-GB" dirty="0">
                <a:ea typeface="MS PGothic" pitchFamily="50" charset="-128"/>
              </a:rPr>
              <a:t>が異なっていても音韻的類似度の</a:t>
            </a:r>
            <a:r>
              <a:rPr lang="ja-JP" altLang="en-GB" dirty="0" smtClean="0">
                <a:ea typeface="MS PGothic" pitchFamily="50" charset="-128"/>
              </a:rPr>
              <a:t>影響</a:t>
            </a:r>
            <a:r>
              <a:rPr lang="ja-JP" altLang="en-US" dirty="0" smtClean="0">
                <a:ea typeface="MS PGothic" pitchFamily="50" charset="-128"/>
              </a:rPr>
              <a:t>あり）</a:t>
            </a:r>
            <a:endParaRPr lang="en-US" altLang="ja-JP" dirty="0" smtClean="0">
              <a:ea typeface="MS PGothic" pitchFamily="50" charset="-128"/>
            </a:endParaRPr>
          </a:p>
          <a:p>
            <a:endParaRPr kumimoji="1" lang="ja-JP" altLang="en-US" dirty="0"/>
          </a:p>
        </p:txBody>
      </p:sp>
    </p:spTree>
    <p:extLst>
      <p:ext uri="{BB962C8B-B14F-4D97-AF65-F5344CB8AC3E}">
        <p14:creationId xmlns:p14="http://schemas.microsoft.com/office/powerpoint/2010/main" val="41673901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836712"/>
            <a:ext cx="8229600" cy="1066800"/>
          </a:xfrm>
        </p:spPr>
        <p:txBody>
          <a:bodyPr/>
          <a:lstStyle/>
          <a:p>
            <a:r>
              <a:rPr kumimoji="1" lang="ja-JP" altLang="en-US" dirty="0" smtClean="0"/>
              <a:t>４．研究方法（５）</a:t>
            </a:r>
            <a:endParaRPr kumimoji="1" lang="ja-JP" altLang="en-US" dirty="0"/>
          </a:p>
        </p:txBody>
      </p:sp>
      <p:sp>
        <p:nvSpPr>
          <p:cNvPr id="3" name="コンテンツ プレースホルダー 2"/>
          <p:cNvSpPr>
            <a:spLocks noGrp="1"/>
          </p:cNvSpPr>
          <p:nvPr>
            <p:ph idx="1"/>
          </p:nvPr>
        </p:nvSpPr>
        <p:spPr>
          <a:xfrm>
            <a:off x="457200" y="2249424"/>
            <a:ext cx="8363272" cy="4325112"/>
          </a:xfrm>
        </p:spPr>
        <p:txBody>
          <a:bodyPr/>
          <a:lstStyle/>
          <a:p>
            <a:pPr marL="271463" indent="-271463">
              <a:lnSpc>
                <a:spcPct val="90000"/>
              </a:lnSpc>
            </a:pPr>
            <a:r>
              <a:rPr lang="ja-JP" altLang="en-US" dirty="0"/>
              <a:t>対応する字体の漢字表記が</a:t>
            </a:r>
            <a:r>
              <a:rPr lang="ja-JP" altLang="en-US" dirty="0" smtClean="0"/>
              <a:t>同じの語</a:t>
            </a:r>
            <a:r>
              <a:rPr lang="ja-JP" altLang="en-US" dirty="0"/>
              <a:t>は「同形語」</a:t>
            </a:r>
          </a:p>
          <a:p>
            <a:pPr marL="271463" indent="-271463">
              <a:lnSpc>
                <a:spcPct val="90000"/>
              </a:lnSpc>
              <a:buFontTx/>
              <a:buNone/>
            </a:pPr>
            <a:r>
              <a:rPr lang="ja-JP" altLang="en-US" dirty="0"/>
              <a:t> ＝旧漢字（康煕字典体＝繁体字）の表記が共通</a:t>
            </a:r>
          </a:p>
          <a:p>
            <a:pPr marL="271463" indent="-271463">
              <a:lnSpc>
                <a:spcPct val="90000"/>
              </a:lnSpc>
            </a:pPr>
            <a:endParaRPr lang="ja-JP" altLang="en-US" dirty="0">
              <a:ea typeface="MS PGothic" pitchFamily="50" charset="-128"/>
            </a:endParaRPr>
          </a:p>
          <a:p>
            <a:pPr marL="271463" indent="-271463">
              <a:lnSpc>
                <a:spcPct val="90000"/>
              </a:lnSpc>
              <a:buFontTx/>
              <a:buNone/>
            </a:pPr>
            <a:r>
              <a:rPr lang="ja-JP" altLang="en-US" dirty="0"/>
              <a:t>	（康煕字典体</a:t>
            </a:r>
            <a:r>
              <a:rPr lang="ja-JP" altLang="en-US" dirty="0" smtClean="0"/>
              <a:t>）　　 「</a:t>
            </a:r>
            <a:r>
              <a:rPr lang="ja-JP" altLang="en-US" dirty="0" smtClean="0"/>
              <a:t>経済</a:t>
            </a:r>
            <a:r>
              <a:rPr lang="ja-JP" altLang="en-US" dirty="0" smtClean="0"/>
              <a:t>」　（</a:t>
            </a:r>
            <a:r>
              <a:rPr lang="ja-JP" altLang="en-US" dirty="0"/>
              <a:t>日本漢字）</a:t>
            </a:r>
          </a:p>
          <a:p>
            <a:pPr marL="271463" indent="-271463">
              <a:lnSpc>
                <a:spcPct val="90000"/>
              </a:lnSpc>
              <a:buFontTx/>
              <a:buNone/>
            </a:pPr>
            <a:r>
              <a:rPr lang="ja-JP" altLang="en-US" dirty="0">
                <a:ea typeface="MS PGothic" pitchFamily="50" charset="-128"/>
              </a:rPr>
              <a:t>　　　</a:t>
            </a:r>
            <a:r>
              <a:rPr lang="en-US" altLang="ja-JP" dirty="0">
                <a:ea typeface="宋体" pitchFamily="2" charset="-122"/>
              </a:rPr>
              <a:t>《</a:t>
            </a:r>
            <a:r>
              <a:rPr lang="zh-TW" altLang="en-US" dirty="0">
                <a:ea typeface="新細明體" pitchFamily="18" charset="-120"/>
              </a:rPr>
              <a:t>經濟</a:t>
            </a:r>
            <a:r>
              <a:rPr lang="en-US" altLang="zh-CN" dirty="0">
                <a:ea typeface="宋体" pitchFamily="2" charset="-122"/>
              </a:rPr>
              <a:t>》 </a:t>
            </a:r>
            <a:endParaRPr lang="en-US" altLang="ja-JP" dirty="0">
              <a:ea typeface="宋体" pitchFamily="2" charset="-122"/>
            </a:endParaRPr>
          </a:p>
          <a:p>
            <a:pPr marL="271463" indent="-271463">
              <a:lnSpc>
                <a:spcPct val="90000"/>
              </a:lnSpc>
              <a:buFontTx/>
              <a:buNone/>
            </a:pPr>
            <a:r>
              <a:rPr lang="ja-JP" altLang="en-US" dirty="0">
                <a:ea typeface="MS PGothic" pitchFamily="50" charset="-128"/>
              </a:rPr>
              <a:t>　　　　　　　　　　　</a:t>
            </a:r>
            <a:r>
              <a:rPr lang="ja-JP" altLang="en-US" dirty="0" smtClean="0">
                <a:ea typeface="MS PGothic" pitchFamily="50" charset="-128"/>
              </a:rPr>
              <a:t>　</a:t>
            </a:r>
            <a:r>
              <a:rPr lang="en-US" altLang="zh-CN" dirty="0" smtClean="0">
                <a:ea typeface="宋体" pitchFamily="2" charset="-122"/>
              </a:rPr>
              <a:t>〈</a:t>
            </a:r>
            <a:r>
              <a:rPr lang="zh-CN" altLang="en-US" dirty="0" smtClean="0">
                <a:ea typeface="宋体" pitchFamily="2" charset="-122"/>
              </a:rPr>
              <a:t>经济</a:t>
            </a:r>
            <a:r>
              <a:rPr lang="en-US" altLang="ja-JP" dirty="0">
                <a:ea typeface="宋体" pitchFamily="2" charset="-122"/>
              </a:rPr>
              <a:t>〉</a:t>
            </a:r>
            <a:r>
              <a:rPr lang="ja-JP" altLang="en-US" dirty="0"/>
              <a:t>（中国漢字＝簡体字） </a:t>
            </a:r>
          </a:p>
          <a:p>
            <a:pPr marL="271463" indent="-271463">
              <a:lnSpc>
                <a:spcPct val="90000"/>
              </a:lnSpc>
              <a:buFontTx/>
              <a:buNone/>
            </a:pPr>
            <a:endParaRPr lang="ja-JP" altLang="en-US" dirty="0">
              <a:ea typeface="MS PGothic" pitchFamily="50" charset="-128"/>
            </a:endParaRPr>
          </a:p>
          <a:p>
            <a:pPr marL="271463" indent="-271463">
              <a:lnSpc>
                <a:spcPct val="90000"/>
              </a:lnSpc>
            </a:pPr>
            <a:r>
              <a:rPr lang="ja-JP" altLang="en-US" dirty="0"/>
              <a:t>語種は</a:t>
            </a:r>
            <a:r>
              <a:rPr lang="ja-JP" altLang="en-US" dirty="0">
                <a:solidFill>
                  <a:schemeClr val="accent6">
                    <a:lumMod val="50000"/>
                  </a:schemeClr>
                </a:solidFill>
                <a:effectLst>
                  <a:outerShdw blurRad="38100" dist="38100" dir="2700000" algn="tl">
                    <a:srgbClr val="000000">
                      <a:alpha val="43137"/>
                    </a:srgbClr>
                  </a:outerShdw>
                </a:effectLst>
              </a:rPr>
              <a:t>漢語</a:t>
            </a:r>
            <a:r>
              <a:rPr lang="ja-JP" altLang="en-US" dirty="0"/>
              <a:t>（中国語からの借用語</a:t>
            </a:r>
            <a:r>
              <a:rPr lang="ja-JP" altLang="en-US" dirty="0" smtClean="0"/>
              <a:t>）</a:t>
            </a:r>
            <a:r>
              <a:rPr lang="ja-JP" altLang="en-US" dirty="0">
                <a:solidFill>
                  <a:schemeClr val="accent6">
                    <a:lumMod val="50000"/>
                  </a:schemeClr>
                </a:solidFill>
                <a:effectLst>
                  <a:outerShdw blurRad="38100" dist="38100" dir="2700000" algn="tl">
                    <a:srgbClr val="000000">
                      <a:alpha val="43137"/>
                    </a:srgbClr>
                  </a:outerShdw>
                </a:effectLst>
              </a:rPr>
              <a:t>のみ</a:t>
            </a:r>
            <a:endParaRPr lang="en-US" altLang="ja-JP" dirty="0">
              <a:solidFill>
                <a:schemeClr val="accent6">
                  <a:lumMod val="50000"/>
                </a:schemeClr>
              </a:solidFill>
              <a:effectLst>
                <a:outerShdw blurRad="38100" dist="38100" dir="2700000" algn="tl">
                  <a:srgbClr val="000000">
                    <a:alpha val="43137"/>
                  </a:srgbClr>
                </a:outerShdw>
              </a:effectLst>
            </a:endParaRPr>
          </a:p>
          <a:p>
            <a:pPr marL="0" indent="0">
              <a:lnSpc>
                <a:spcPct val="90000"/>
              </a:lnSpc>
              <a:buNone/>
            </a:pPr>
            <a:r>
              <a:rPr lang="ja-JP" altLang="en-US" dirty="0"/>
              <a:t>　</a:t>
            </a:r>
            <a:r>
              <a:rPr lang="ja-JP" altLang="en-US" dirty="0" smtClean="0"/>
              <a:t>例）「</a:t>
            </a:r>
            <a:r>
              <a:rPr lang="ja-JP" altLang="en-US" dirty="0"/>
              <a:t>場合</a:t>
            </a:r>
            <a:r>
              <a:rPr lang="ja-JP" altLang="en-US" dirty="0" smtClean="0"/>
              <a:t>」は含まない</a:t>
            </a:r>
            <a:endParaRPr lang="en-US" altLang="ja-JP" dirty="0"/>
          </a:p>
          <a:p>
            <a:endParaRPr kumimoji="1" lang="ja-JP" altLang="en-US" dirty="0"/>
          </a:p>
        </p:txBody>
      </p:sp>
      <p:cxnSp>
        <p:nvCxnSpPr>
          <p:cNvPr id="5" name="直線矢印コネクタ 4"/>
          <p:cNvCxnSpPr/>
          <p:nvPr/>
        </p:nvCxnSpPr>
        <p:spPr>
          <a:xfrm flipV="1">
            <a:off x="2627784" y="3861048"/>
            <a:ext cx="72008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2627784" y="4149080"/>
            <a:ext cx="72008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26418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620688"/>
            <a:ext cx="8229600" cy="792088"/>
          </a:xfrm>
        </p:spPr>
        <p:txBody>
          <a:bodyPr/>
          <a:lstStyle/>
          <a:p>
            <a:r>
              <a:rPr kumimoji="1" lang="ja-JP" altLang="en-US" dirty="0" smtClean="0"/>
              <a:t>４．研究方法（６）</a:t>
            </a:r>
            <a:endParaRPr kumimoji="1" lang="ja-JP" altLang="en-US" dirty="0"/>
          </a:p>
        </p:txBody>
      </p:sp>
      <p:sp>
        <p:nvSpPr>
          <p:cNvPr id="3" name="コンテンツ プレースホルダー 2"/>
          <p:cNvSpPr>
            <a:spLocks noGrp="1"/>
          </p:cNvSpPr>
          <p:nvPr>
            <p:ph idx="1"/>
          </p:nvPr>
        </p:nvSpPr>
        <p:spPr>
          <a:xfrm>
            <a:off x="457200" y="1484784"/>
            <a:ext cx="8507288" cy="5256584"/>
          </a:xfrm>
        </p:spPr>
        <p:txBody>
          <a:bodyPr>
            <a:normAutofit/>
          </a:bodyPr>
          <a:lstStyle/>
          <a:p>
            <a:pPr marL="109728" indent="0">
              <a:buNone/>
            </a:pPr>
            <a:r>
              <a:rPr lang="ja-JP" altLang="en-US" dirty="0" smtClean="0"/>
              <a:t>日中</a:t>
            </a:r>
            <a:r>
              <a:rPr lang="ja-JP" altLang="ja-JP" dirty="0" smtClean="0"/>
              <a:t>同形語</a:t>
            </a:r>
            <a:r>
              <a:rPr lang="ja-JP" altLang="ja-JP" dirty="0"/>
              <a:t>の</a:t>
            </a:r>
            <a:r>
              <a:rPr lang="ja-JP" altLang="ja-JP" dirty="0" smtClean="0"/>
              <a:t>認定</a:t>
            </a:r>
            <a:r>
              <a:rPr lang="ja-JP" altLang="en-US" dirty="0" smtClean="0"/>
              <a:t>に迷うケース</a:t>
            </a:r>
            <a:endParaRPr lang="en-US" altLang="ja-JP" dirty="0" smtClean="0"/>
          </a:p>
          <a:p>
            <a:pPr marL="109728" indent="0">
              <a:buNone/>
            </a:pPr>
            <a:endParaRPr lang="en-US" altLang="ja-JP" sz="1800" dirty="0" smtClean="0"/>
          </a:p>
          <a:p>
            <a:pPr marL="109728" indent="0">
              <a:buNone/>
            </a:pPr>
            <a:r>
              <a:rPr lang="ja-JP" altLang="en-US" dirty="0">
                <a:solidFill>
                  <a:schemeClr val="accent6">
                    <a:lumMod val="50000"/>
                  </a:schemeClr>
                </a:solidFill>
                <a:effectLst>
                  <a:outerShdw blurRad="38100" dist="38100" dir="2700000" algn="tl">
                    <a:srgbClr val="000000">
                      <a:alpha val="43137"/>
                    </a:srgbClr>
                  </a:outerShdw>
                </a:effectLst>
              </a:rPr>
              <a:t>認定しない場合</a:t>
            </a:r>
            <a:endParaRPr lang="en-US" altLang="ja-JP" dirty="0">
              <a:solidFill>
                <a:schemeClr val="accent6">
                  <a:lumMod val="50000"/>
                </a:schemeClr>
              </a:solidFill>
              <a:effectLst>
                <a:outerShdw blurRad="38100" dist="38100" dir="2700000" algn="tl">
                  <a:srgbClr val="000000">
                    <a:alpha val="43137"/>
                  </a:srgbClr>
                </a:outerShdw>
              </a:effectLst>
            </a:endParaRPr>
          </a:p>
          <a:p>
            <a:r>
              <a:rPr lang="ja-JP" altLang="en-US" dirty="0" smtClean="0"/>
              <a:t>「たぶん（多分）」「場合」</a:t>
            </a:r>
            <a:endParaRPr lang="en-US" altLang="ja-JP" dirty="0" smtClean="0"/>
          </a:p>
          <a:p>
            <a:pPr marL="109728" indent="0">
              <a:buNone/>
            </a:pPr>
            <a:endParaRPr lang="en-US" altLang="ja-JP" sz="1800" dirty="0" smtClean="0"/>
          </a:p>
          <a:p>
            <a:pPr marL="109728" indent="0">
              <a:buNone/>
            </a:pPr>
            <a:r>
              <a:rPr lang="ja-JP" altLang="en-US" dirty="0" smtClean="0">
                <a:solidFill>
                  <a:schemeClr val="accent6">
                    <a:lumMod val="50000"/>
                  </a:schemeClr>
                </a:solidFill>
                <a:effectLst>
                  <a:outerShdw blurRad="38100" dist="38100" dir="2700000" algn="tl">
                    <a:srgbClr val="000000">
                      <a:alpha val="43137"/>
                    </a:srgbClr>
                  </a:outerShdw>
                </a:effectLst>
              </a:rPr>
              <a:t>認定する場合</a:t>
            </a:r>
            <a:endParaRPr lang="en-US" altLang="ja-JP" dirty="0" smtClean="0">
              <a:solidFill>
                <a:schemeClr val="accent6">
                  <a:lumMod val="50000"/>
                </a:schemeClr>
              </a:solidFill>
              <a:effectLst>
                <a:outerShdw blurRad="38100" dist="38100" dir="2700000" algn="tl">
                  <a:srgbClr val="000000">
                    <a:alpha val="43137"/>
                  </a:srgbClr>
                </a:outerShdw>
              </a:effectLst>
            </a:endParaRPr>
          </a:p>
          <a:p>
            <a:r>
              <a:rPr lang="ja-JP" altLang="en-US" dirty="0" smtClean="0"/>
              <a:t>「編集</a:t>
            </a:r>
            <a:r>
              <a:rPr lang="ja-JP" altLang="en-US" dirty="0" smtClean="0"/>
              <a:t>」　</a:t>
            </a:r>
            <a:r>
              <a:rPr lang="en-US" altLang="ja-JP" dirty="0" smtClean="0"/>
              <a:t>cf</a:t>
            </a:r>
            <a:r>
              <a:rPr lang="en-US" altLang="ja-JP" dirty="0" smtClean="0"/>
              <a:t>.</a:t>
            </a:r>
            <a:r>
              <a:rPr lang="en-US" altLang="zh-CN" dirty="0" smtClean="0"/>
              <a:t>〈</a:t>
            </a:r>
            <a:r>
              <a:rPr lang="zh-CN" altLang="en-US" dirty="0" smtClean="0"/>
              <a:t>编辑</a:t>
            </a:r>
            <a:r>
              <a:rPr lang="en-US" altLang="zh-CN" dirty="0" smtClean="0"/>
              <a:t>〉</a:t>
            </a:r>
            <a:r>
              <a:rPr lang="ja-JP" altLang="en-US" dirty="0" smtClean="0"/>
              <a:t>：通用表記</a:t>
            </a:r>
            <a:endParaRPr lang="en-US" altLang="ja-JP" dirty="0" smtClean="0"/>
          </a:p>
          <a:p>
            <a:r>
              <a:rPr lang="ja-JP" altLang="en-US" dirty="0" smtClean="0"/>
              <a:t>「種々</a:t>
            </a:r>
            <a:r>
              <a:rPr lang="ja-JP" altLang="en-US" dirty="0" smtClean="0"/>
              <a:t>」　</a:t>
            </a:r>
            <a:r>
              <a:rPr lang="en-US" altLang="ja-JP" dirty="0" smtClean="0"/>
              <a:t>cf</a:t>
            </a:r>
            <a:r>
              <a:rPr lang="en-US" altLang="ja-JP" dirty="0" smtClean="0"/>
              <a:t>.</a:t>
            </a:r>
            <a:r>
              <a:rPr lang="en-US" altLang="zh-CN" dirty="0" smtClean="0"/>
              <a:t>〈</a:t>
            </a:r>
            <a:r>
              <a:rPr lang="zh-CN" altLang="en-US" dirty="0" smtClean="0"/>
              <a:t>种种</a:t>
            </a:r>
            <a:r>
              <a:rPr lang="en-US" altLang="zh-CN" dirty="0" smtClean="0"/>
              <a:t>〉</a:t>
            </a:r>
            <a:r>
              <a:rPr lang="ja-JP" altLang="en-US" dirty="0" smtClean="0"/>
              <a:t>：通用表記</a:t>
            </a:r>
            <a:endParaRPr lang="en-US" altLang="ja-JP" dirty="0" smtClean="0"/>
          </a:p>
          <a:p>
            <a:r>
              <a:rPr lang="ja-JP" altLang="en-US" dirty="0"/>
              <a:t>「業者</a:t>
            </a:r>
            <a:r>
              <a:rPr lang="ja-JP" altLang="en-US" dirty="0" smtClean="0"/>
              <a:t>」　　　　　　　　 ：比較的新しい語（ネットで確認）</a:t>
            </a:r>
            <a:endParaRPr lang="en-US" altLang="ja-JP" dirty="0"/>
          </a:p>
          <a:p>
            <a:r>
              <a:rPr lang="ja-JP" altLang="en-US" dirty="0" smtClean="0"/>
              <a:t>「我慢」「完了</a:t>
            </a:r>
            <a:r>
              <a:rPr lang="ja-JP" altLang="en-US" dirty="0" smtClean="0"/>
              <a:t>」　　　　：異なる文法単位</a:t>
            </a:r>
            <a:endParaRPr lang="en-US" altLang="ja-JP" dirty="0" smtClean="0"/>
          </a:p>
          <a:p>
            <a:r>
              <a:rPr lang="ja-JP" altLang="en-US" dirty="0" smtClean="0"/>
              <a:t>「</a:t>
            </a:r>
            <a:r>
              <a:rPr lang="en-US" altLang="ja-JP" dirty="0" smtClean="0"/>
              <a:t>-</a:t>
            </a:r>
            <a:r>
              <a:rPr lang="ja-JP" altLang="en-US" dirty="0" smtClean="0"/>
              <a:t>徒</a:t>
            </a:r>
            <a:r>
              <a:rPr lang="ja-JP" altLang="en-US" dirty="0" smtClean="0"/>
              <a:t>」　　　　　　　　　 ：接辞</a:t>
            </a:r>
            <a:endParaRPr lang="en-US" altLang="ja-JP" dirty="0" smtClean="0"/>
          </a:p>
          <a:p>
            <a:endParaRPr lang="en-US" altLang="ja-JP" dirty="0" smtClean="0"/>
          </a:p>
        </p:txBody>
      </p:sp>
    </p:spTree>
    <p:extLst>
      <p:ext uri="{BB962C8B-B14F-4D97-AF65-F5344CB8AC3E}">
        <p14:creationId xmlns:p14="http://schemas.microsoft.com/office/powerpoint/2010/main" val="24731629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76672"/>
            <a:ext cx="8229600" cy="792088"/>
          </a:xfrm>
        </p:spPr>
        <p:txBody>
          <a:bodyPr>
            <a:normAutofit/>
          </a:bodyPr>
          <a:lstStyle/>
          <a:p>
            <a:r>
              <a:rPr kumimoji="1" lang="ja-JP" altLang="en-US" dirty="0" smtClean="0"/>
              <a:t>５．結果（１）語種</a:t>
            </a:r>
            <a:r>
              <a:rPr lang="ja-JP" altLang="en-US" dirty="0"/>
              <a:t>の割合</a:t>
            </a:r>
            <a:r>
              <a:rPr lang="ja-JP" altLang="en-US" sz="3100" dirty="0"/>
              <a:t>（異なり語数）</a:t>
            </a:r>
            <a:r>
              <a:rPr kumimoji="1" lang="ja-JP" altLang="en-US" dirty="0" smtClean="0"/>
              <a:t>　　</a:t>
            </a:r>
            <a:endParaRPr kumimoji="1" lang="ja-JP" altLang="en-US" dirty="0"/>
          </a:p>
        </p:txBody>
      </p:sp>
      <p:pic>
        <p:nvPicPr>
          <p:cNvPr id="1028"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528" y="1196752"/>
            <a:ext cx="8568952" cy="5428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84238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476672"/>
            <a:ext cx="8229600" cy="936104"/>
          </a:xfrm>
        </p:spPr>
        <p:txBody>
          <a:bodyPr>
            <a:normAutofit/>
          </a:bodyPr>
          <a:lstStyle/>
          <a:p>
            <a:r>
              <a:rPr kumimoji="1" lang="ja-JP" altLang="en-US" dirty="0" smtClean="0"/>
              <a:t>５．結果（２）語種の割合</a:t>
            </a:r>
            <a:r>
              <a:rPr kumimoji="1" lang="ja-JP" altLang="en-US" sz="3100" dirty="0" smtClean="0"/>
              <a:t>（異なり語数）</a:t>
            </a:r>
            <a:endParaRPr kumimoji="1" lang="ja-JP" altLang="en-US" dirty="0"/>
          </a:p>
        </p:txBody>
      </p:sp>
      <p:sp>
        <p:nvSpPr>
          <p:cNvPr id="3" name="コンテンツ プレースホルダー 2"/>
          <p:cNvSpPr>
            <a:spLocks noGrp="1"/>
          </p:cNvSpPr>
          <p:nvPr>
            <p:ph idx="1"/>
          </p:nvPr>
        </p:nvSpPr>
        <p:spPr>
          <a:xfrm>
            <a:off x="457200" y="1412776"/>
            <a:ext cx="8229600" cy="5161760"/>
          </a:xfrm>
        </p:spPr>
        <p:txBody>
          <a:bodyPr>
            <a:normAutofit/>
          </a:bodyPr>
          <a:lstStyle/>
          <a:p>
            <a:r>
              <a:rPr kumimoji="1" lang="ja-JP" altLang="en-US" dirty="0" smtClean="0"/>
              <a:t>漢語は書籍等のほうが雑誌より７％多い</a:t>
            </a:r>
            <a:endParaRPr kumimoji="1" lang="en-US" altLang="ja-JP" dirty="0" smtClean="0"/>
          </a:p>
          <a:p>
            <a:r>
              <a:rPr lang="ja-JP" altLang="en-US" dirty="0">
                <a:solidFill>
                  <a:schemeClr val="accent6">
                    <a:lumMod val="50000"/>
                  </a:schemeClr>
                </a:solidFill>
                <a:effectLst>
                  <a:outerShdw blurRad="38100" dist="38100" dir="2700000" algn="tl">
                    <a:srgbClr val="000000">
                      <a:alpha val="43137"/>
                    </a:srgbClr>
                  </a:outerShdw>
                </a:effectLst>
              </a:rPr>
              <a:t>漢語</a:t>
            </a:r>
            <a:r>
              <a:rPr lang="ja-JP" altLang="en-US" dirty="0" smtClean="0">
                <a:solidFill>
                  <a:schemeClr val="accent6">
                    <a:lumMod val="50000"/>
                  </a:schemeClr>
                </a:solidFill>
                <a:effectLst>
                  <a:outerShdw blurRad="38100" dist="38100" dir="2700000" algn="tl">
                    <a:srgbClr val="000000">
                      <a:alpha val="43137"/>
                    </a:srgbClr>
                  </a:outerShdw>
                </a:effectLst>
              </a:rPr>
              <a:t>は書籍等では異なり語数の半数</a:t>
            </a:r>
            <a:r>
              <a:rPr lang="ja-JP" altLang="en-US" dirty="0" smtClean="0"/>
              <a:t>を占める</a:t>
            </a:r>
            <a:endParaRPr kumimoji="1" lang="en-US" altLang="ja-JP" dirty="0" smtClean="0"/>
          </a:p>
          <a:p>
            <a:r>
              <a:rPr lang="ja-JP" altLang="en-US" dirty="0" smtClean="0"/>
              <a:t>和語</a:t>
            </a:r>
            <a:r>
              <a:rPr lang="ja-JP" altLang="en-US" dirty="0" smtClean="0"/>
              <a:t>も書籍等のほうが雑誌より８％多い</a:t>
            </a:r>
            <a:endParaRPr kumimoji="1" lang="en-US" altLang="ja-JP" dirty="0" smtClean="0"/>
          </a:p>
          <a:p>
            <a:r>
              <a:rPr kumimoji="1" lang="ja-JP" altLang="en-US" dirty="0" smtClean="0"/>
              <a:t>外来語は書籍等のほうが雑誌より</a:t>
            </a:r>
            <a:r>
              <a:rPr kumimoji="1" lang="en-US" altLang="ja-JP" dirty="0" smtClean="0"/>
              <a:t>12</a:t>
            </a:r>
            <a:r>
              <a:rPr kumimoji="1" lang="ja-JP" altLang="en-US" dirty="0" smtClean="0"/>
              <a:t>％少ない</a:t>
            </a:r>
            <a:endParaRPr kumimoji="1" lang="en-US" altLang="ja-JP" dirty="0" smtClean="0"/>
          </a:p>
          <a:p>
            <a:r>
              <a:rPr lang="ja-JP" altLang="en-US" dirty="0">
                <a:ea typeface="MS PGothic" pitchFamily="50" charset="-128"/>
              </a:rPr>
              <a:t>全体的には漢語は安定</a:t>
            </a:r>
            <a:endParaRPr lang="en-US" altLang="ja-JP" dirty="0">
              <a:ea typeface="MS PGothic" pitchFamily="50" charset="-128"/>
            </a:endParaRPr>
          </a:p>
          <a:p>
            <a:pPr marL="109728" indent="0">
              <a:buNone/>
            </a:pPr>
            <a:r>
              <a:rPr lang="ja-JP" altLang="en-US" dirty="0">
                <a:ea typeface="MS PGothic" pitchFamily="50" charset="-128"/>
              </a:rPr>
              <a:t>　</a:t>
            </a:r>
            <a:r>
              <a:rPr lang="ja-JP" altLang="en-US" dirty="0" smtClean="0">
                <a:ea typeface="MS PGothic" pitchFamily="50" charset="-128"/>
              </a:rPr>
              <a:t>和語は</a:t>
            </a:r>
            <a:r>
              <a:rPr lang="ja-JP" altLang="en-US" dirty="0">
                <a:ea typeface="MS PGothic" pitchFamily="50" charset="-128"/>
              </a:rPr>
              <a:t>頻度が下がると</a:t>
            </a:r>
            <a:r>
              <a:rPr lang="ja-JP" altLang="en-US" dirty="0" smtClean="0">
                <a:ea typeface="MS PGothic" pitchFamily="50" charset="-128"/>
              </a:rPr>
              <a:t>減り、外来語</a:t>
            </a:r>
            <a:r>
              <a:rPr lang="ja-JP" altLang="en-US" dirty="0">
                <a:ea typeface="MS PGothic" pitchFamily="50" charset="-128"/>
              </a:rPr>
              <a:t>が</a:t>
            </a:r>
            <a:r>
              <a:rPr lang="ja-JP" altLang="en-US" dirty="0" smtClean="0">
                <a:ea typeface="MS PGothic" pitchFamily="50" charset="-128"/>
              </a:rPr>
              <a:t>増える</a:t>
            </a:r>
            <a:endParaRPr lang="en-US" altLang="ja-JP" dirty="0"/>
          </a:p>
          <a:p>
            <a:pPr marL="109728" indent="0">
              <a:buNone/>
            </a:pPr>
            <a:endParaRPr kumimoji="1" lang="en-US" altLang="ja-JP" dirty="0" smtClean="0"/>
          </a:p>
          <a:p>
            <a:r>
              <a:rPr kumimoji="1" lang="ja-JP" altLang="en-US" dirty="0" smtClean="0"/>
              <a:t>従来</a:t>
            </a:r>
            <a:r>
              <a:rPr kumimoji="1" lang="ja-JP" altLang="en-US" dirty="0" smtClean="0"/>
              <a:t>の研究では雑誌の</a:t>
            </a:r>
            <a:r>
              <a:rPr kumimoji="1" lang="ja-JP" altLang="en-US" dirty="0" smtClean="0"/>
              <a:t>データ（国立国語研究所</a:t>
            </a:r>
            <a:r>
              <a:rPr kumimoji="1" lang="en-US" altLang="ja-JP" dirty="0" smtClean="0"/>
              <a:t>1962</a:t>
            </a:r>
            <a:r>
              <a:rPr kumimoji="1" lang="ja-JP" altLang="en-US" dirty="0" smtClean="0"/>
              <a:t>など）が</a:t>
            </a:r>
            <a:r>
              <a:rPr kumimoji="1" lang="ja-JP" altLang="en-US" dirty="0" smtClean="0"/>
              <a:t>多く引用されてきたが、</a:t>
            </a:r>
            <a:r>
              <a:rPr kumimoji="1" lang="ja-JP" altLang="en-US" dirty="0" smtClean="0"/>
              <a:t>雑誌は広告を多く含み、語</a:t>
            </a:r>
            <a:r>
              <a:rPr kumimoji="1" lang="ja-JP" altLang="en-US" dirty="0" smtClean="0"/>
              <a:t>種</a:t>
            </a:r>
            <a:r>
              <a:rPr kumimoji="1" lang="ja-JP" altLang="en-US" dirty="0" smtClean="0"/>
              <a:t>構成に偏りあり</a:t>
            </a:r>
            <a:endParaRPr kumimoji="1" lang="en-US" altLang="ja-JP" dirty="0" smtClean="0"/>
          </a:p>
          <a:p>
            <a:endParaRPr kumimoji="1" lang="ja-JP" altLang="en-US" dirty="0"/>
          </a:p>
        </p:txBody>
      </p:sp>
    </p:spTree>
    <p:extLst>
      <p:ext uri="{BB962C8B-B14F-4D97-AF65-F5344CB8AC3E}">
        <p14:creationId xmlns:p14="http://schemas.microsoft.com/office/powerpoint/2010/main" val="19775502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76672"/>
            <a:ext cx="8435280" cy="792088"/>
          </a:xfrm>
        </p:spPr>
        <p:txBody>
          <a:bodyPr>
            <a:normAutofit/>
          </a:bodyPr>
          <a:lstStyle/>
          <a:p>
            <a:r>
              <a:rPr kumimoji="1" lang="ja-JP" altLang="en-US" dirty="0" smtClean="0"/>
              <a:t>５．結果（３）同形語の割合</a:t>
            </a:r>
            <a:r>
              <a:rPr kumimoji="1" lang="ja-JP" altLang="en-US" sz="2700" dirty="0" smtClean="0"/>
              <a:t>（異なり語数）</a:t>
            </a:r>
            <a:r>
              <a:rPr kumimoji="1" lang="ja-JP" altLang="en-US" dirty="0" smtClean="0"/>
              <a:t>　　</a:t>
            </a:r>
            <a:endParaRPr kumimoji="1" lang="ja-JP" altLang="en-US" dirty="0"/>
          </a:p>
        </p:txBody>
      </p:sp>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1196752"/>
            <a:ext cx="8390671" cy="5544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16406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581602"/>
            <a:ext cx="8496944" cy="792088"/>
          </a:xfrm>
        </p:spPr>
        <p:txBody>
          <a:bodyPr>
            <a:normAutofit/>
          </a:bodyPr>
          <a:lstStyle/>
          <a:p>
            <a:r>
              <a:rPr kumimoji="1" lang="ja-JP" altLang="en-US" dirty="0" smtClean="0"/>
              <a:t>５．結果（４）同形語</a:t>
            </a:r>
            <a:r>
              <a:rPr lang="ja-JP" altLang="en-US" dirty="0"/>
              <a:t>の割合</a:t>
            </a:r>
            <a:r>
              <a:rPr lang="ja-JP" altLang="en-US" sz="2700" dirty="0"/>
              <a:t>（</a:t>
            </a:r>
            <a:r>
              <a:rPr lang="ja-JP" altLang="en-US" sz="2700" b="1" dirty="0"/>
              <a:t>異なり語数） </a:t>
            </a:r>
            <a:r>
              <a:rPr kumimoji="1" lang="ja-JP" altLang="en-US" b="1" dirty="0" smtClean="0"/>
              <a:t>　　</a:t>
            </a:r>
            <a:endParaRPr kumimoji="1" lang="ja-JP" altLang="en-US" b="1" dirty="0"/>
          </a:p>
        </p:txBody>
      </p:sp>
      <p:sp>
        <p:nvSpPr>
          <p:cNvPr id="3" name="コンテンツ プレースホルダー 2"/>
          <p:cNvSpPr>
            <a:spLocks noGrp="1"/>
          </p:cNvSpPr>
          <p:nvPr>
            <p:ph idx="1"/>
          </p:nvPr>
        </p:nvSpPr>
        <p:spPr>
          <a:xfrm>
            <a:off x="457200" y="1484784"/>
            <a:ext cx="8435280" cy="5184576"/>
          </a:xfrm>
        </p:spPr>
        <p:txBody>
          <a:bodyPr>
            <a:normAutofit/>
          </a:bodyPr>
          <a:lstStyle/>
          <a:p>
            <a:r>
              <a:rPr kumimoji="1" lang="ja-JP" altLang="en-US" dirty="0" smtClean="0"/>
              <a:t>書籍等、雑誌ともに、</a:t>
            </a:r>
            <a:r>
              <a:rPr kumimoji="1" lang="ja-JP" altLang="en-US" dirty="0" smtClean="0">
                <a:solidFill>
                  <a:schemeClr val="accent6">
                    <a:lumMod val="50000"/>
                  </a:schemeClr>
                </a:solidFill>
                <a:effectLst>
                  <a:outerShdw blurRad="38100" dist="38100" dir="2700000" algn="tl">
                    <a:srgbClr val="000000">
                      <a:alpha val="43137"/>
                    </a:srgbClr>
                  </a:outerShdw>
                </a:effectLst>
              </a:rPr>
              <a:t>漢語の</a:t>
            </a:r>
            <a:r>
              <a:rPr kumimoji="1" lang="ja-JP" altLang="en-US" dirty="0" smtClean="0">
                <a:solidFill>
                  <a:schemeClr val="accent6">
                    <a:lumMod val="50000"/>
                  </a:schemeClr>
                </a:solidFill>
                <a:effectLst>
                  <a:outerShdw blurRad="38100" dist="38100" dir="2700000" algn="tl">
                    <a:srgbClr val="000000">
                      <a:alpha val="43137"/>
                    </a:srgbClr>
                  </a:outerShdw>
                </a:effectLst>
              </a:rPr>
              <a:t>８</a:t>
            </a:r>
            <a:r>
              <a:rPr lang="ja-JP" altLang="en-US" dirty="0">
                <a:solidFill>
                  <a:schemeClr val="accent6">
                    <a:lumMod val="50000"/>
                  </a:schemeClr>
                </a:solidFill>
                <a:effectLst>
                  <a:outerShdw blurRad="38100" dist="38100" dir="2700000" algn="tl">
                    <a:srgbClr val="000000">
                      <a:alpha val="43137"/>
                    </a:srgbClr>
                  </a:outerShdw>
                </a:effectLst>
              </a:rPr>
              <a:t>～</a:t>
            </a:r>
            <a:r>
              <a:rPr kumimoji="1" lang="ja-JP" altLang="en-US" dirty="0" smtClean="0">
                <a:solidFill>
                  <a:schemeClr val="accent6">
                    <a:lumMod val="50000"/>
                  </a:schemeClr>
                </a:solidFill>
                <a:effectLst>
                  <a:outerShdw blurRad="38100" dist="38100" dir="2700000" algn="tl">
                    <a:srgbClr val="000000">
                      <a:alpha val="43137"/>
                    </a:srgbClr>
                  </a:outerShdw>
                </a:effectLst>
              </a:rPr>
              <a:t>９割</a:t>
            </a:r>
            <a:r>
              <a:rPr kumimoji="1" lang="ja-JP" altLang="en-US" dirty="0" smtClean="0">
                <a:solidFill>
                  <a:schemeClr val="accent6">
                    <a:lumMod val="50000"/>
                  </a:schemeClr>
                </a:solidFill>
                <a:effectLst>
                  <a:outerShdw blurRad="38100" dist="38100" dir="2700000" algn="tl">
                    <a:srgbClr val="000000">
                      <a:alpha val="43137"/>
                    </a:srgbClr>
                  </a:outerShdw>
                </a:effectLst>
              </a:rPr>
              <a:t>が同形語</a:t>
            </a:r>
            <a:endParaRPr kumimoji="1" lang="en-US" altLang="ja-JP" dirty="0" smtClean="0">
              <a:solidFill>
                <a:schemeClr val="accent6">
                  <a:lumMod val="50000"/>
                </a:schemeClr>
              </a:solidFill>
              <a:effectLst>
                <a:outerShdw blurRad="38100" dist="38100" dir="2700000" algn="tl">
                  <a:srgbClr val="000000">
                    <a:alpha val="43137"/>
                  </a:srgbClr>
                </a:outerShdw>
              </a:effectLst>
            </a:endParaRPr>
          </a:p>
          <a:p>
            <a:r>
              <a:rPr lang="ja-JP" altLang="en-US" dirty="0"/>
              <a:t>書籍</a:t>
            </a:r>
            <a:r>
              <a:rPr lang="ja-JP" altLang="en-US" dirty="0" smtClean="0"/>
              <a:t>等、雑誌ともに、同形語は上位２０００語に多い（漢語の９割以上）</a:t>
            </a:r>
            <a:endParaRPr lang="en-US" altLang="ja-JP" dirty="0" smtClean="0"/>
          </a:p>
          <a:p>
            <a:r>
              <a:rPr lang="ja-JP" altLang="en-US" dirty="0" smtClean="0"/>
              <a:t>同形漢語の割合は、頻度順が下がるにつれて</a:t>
            </a:r>
            <a:endParaRPr lang="en-US" altLang="ja-JP" dirty="0" smtClean="0"/>
          </a:p>
          <a:p>
            <a:pPr marL="109728" indent="0">
              <a:buNone/>
            </a:pPr>
            <a:r>
              <a:rPr lang="ja-JP" altLang="en-US" dirty="0"/>
              <a:t>　</a:t>
            </a:r>
            <a:r>
              <a:rPr lang="ja-JP" altLang="en-US" dirty="0" smtClean="0"/>
              <a:t>少しずつ下がる</a:t>
            </a:r>
            <a:endParaRPr lang="en-US" altLang="ja-JP" dirty="0" smtClean="0"/>
          </a:p>
          <a:p>
            <a:pPr marL="109728" indent="0">
              <a:buNone/>
            </a:pPr>
            <a:endParaRPr lang="en-US" altLang="ja-JP" dirty="0" smtClean="0"/>
          </a:p>
          <a:p>
            <a:r>
              <a:rPr lang="ja-JP" altLang="en-US" dirty="0" smtClean="0">
                <a:solidFill>
                  <a:schemeClr val="accent6">
                    <a:lumMod val="50000"/>
                  </a:schemeClr>
                </a:solidFill>
                <a:effectLst>
                  <a:outerShdw blurRad="38100" dist="38100" dir="2700000" algn="tl">
                    <a:srgbClr val="000000">
                      <a:alpha val="43137"/>
                    </a:srgbClr>
                  </a:outerShdw>
                </a:effectLst>
              </a:rPr>
              <a:t>同形語</a:t>
            </a:r>
            <a:r>
              <a:rPr lang="ja-JP" altLang="en-US" dirty="0" smtClean="0"/>
              <a:t>は</a:t>
            </a:r>
            <a:r>
              <a:rPr lang="ja-JP" altLang="en-US" dirty="0" smtClean="0"/>
              <a:t>（</a:t>
            </a:r>
            <a:r>
              <a:rPr lang="ja-JP" altLang="en-US" dirty="0" smtClean="0"/>
              <a:t>自立）</a:t>
            </a:r>
            <a:r>
              <a:rPr lang="ja-JP" altLang="en-US" dirty="0"/>
              <a:t>語（異なり</a:t>
            </a:r>
            <a:r>
              <a:rPr lang="ja-JP" altLang="en-US" dirty="0" smtClean="0"/>
              <a:t>語数）全体の</a:t>
            </a:r>
            <a:r>
              <a:rPr lang="ja-JP" altLang="en-US" dirty="0" smtClean="0">
                <a:solidFill>
                  <a:schemeClr val="accent6">
                    <a:lumMod val="50000"/>
                  </a:schemeClr>
                </a:solidFill>
                <a:effectLst>
                  <a:outerShdw blurRad="38100" dist="38100" dir="2700000" algn="tl">
                    <a:srgbClr val="000000">
                      <a:alpha val="43137"/>
                    </a:srgbClr>
                  </a:outerShdw>
                </a:effectLst>
              </a:rPr>
              <a:t>４割</a:t>
            </a:r>
            <a:r>
              <a:rPr lang="ja-JP" altLang="en-US" dirty="0">
                <a:solidFill>
                  <a:schemeClr val="accent6">
                    <a:lumMod val="50000"/>
                  </a:schemeClr>
                </a:solidFill>
                <a:effectLst>
                  <a:outerShdw blurRad="38100" dist="38100" dir="2700000" algn="tl">
                    <a:srgbClr val="000000">
                      <a:alpha val="43137"/>
                    </a:srgbClr>
                  </a:outerShdw>
                </a:effectLst>
              </a:rPr>
              <a:t>前後</a:t>
            </a:r>
            <a:endParaRPr lang="en-US" altLang="ja-JP" dirty="0">
              <a:solidFill>
                <a:schemeClr val="accent6">
                  <a:lumMod val="50000"/>
                </a:schemeClr>
              </a:solidFill>
              <a:effectLst>
                <a:outerShdw blurRad="38100" dist="38100" dir="2700000" algn="tl">
                  <a:srgbClr val="000000">
                    <a:alpha val="43137"/>
                  </a:srgbClr>
                </a:outerShdw>
              </a:effectLst>
            </a:endParaRPr>
          </a:p>
          <a:p>
            <a:pPr marL="109728" indent="0">
              <a:buNone/>
            </a:pPr>
            <a:r>
              <a:rPr lang="ja-JP" altLang="en-US" dirty="0"/>
              <a:t>　</a:t>
            </a:r>
            <a:r>
              <a:rPr lang="ja-JP" altLang="en-US" dirty="0" smtClean="0"/>
              <a:t>（書籍等：４３％、雑誌３８％）</a:t>
            </a:r>
            <a:endParaRPr lang="en-US" altLang="ja-JP" dirty="0" smtClean="0"/>
          </a:p>
          <a:p>
            <a:r>
              <a:rPr lang="ja-JP" altLang="en-US" dirty="0"/>
              <a:t>高野・王</a:t>
            </a:r>
            <a:r>
              <a:rPr lang="en-US" altLang="ja-JP" dirty="0" smtClean="0"/>
              <a:t>2002</a:t>
            </a:r>
            <a:r>
              <a:rPr lang="ja-JP" altLang="en-US" dirty="0" smtClean="0"/>
              <a:t>に近い結果だが、やや多い</a:t>
            </a:r>
            <a:endParaRPr lang="en-US" altLang="ja-JP" dirty="0"/>
          </a:p>
          <a:p>
            <a:pPr lvl="1"/>
            <a:r>
              <a:rPr lang="ja-JP" altLang="en-US" sz="2800" dirty="0"/>
              <a:t>対象コーパス</a:t>
            </a:r>
            <a:r>
              <a:rPr lang="ja-JP" altLang="en-US" sz="2800" dirty="0" smtClean="0"/>
              <a:t>の違い、認定範囲の違いに起因か</a:t>
            </a:r>
            <a:endParaRPr kumimoji="1" lang="en-US" altLang="ja-JP" sz="2800" dirty="0" smtClean="0"/>
          </a:p>
          <a:p>
            <a:endParaRPr kumimoji="1" lang="ja-JP" altLang="en-US" dirty="0"/>
          </a:p>
        </p:txBody>
      </p:sp>
    </p:spTree>
    <p:extLst>
      <p:ext uri="{BB962C8B-B14F-4D97-AF65-F5344CB8AC3E}">
        <p14:creationId xmlns:p14="http://schemas.microsoft.com/office/powerpoint/2010/main" val="40448268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836712"/>
            <a:ext cx="8229600" cy="936104"/>
          </a:xfrm>
        </p:spPr>
        <p:txBody>
          <a:bodyPr>
            <a:normAutofit/>
          </a:bodyPr>
          <a:lstStyle/>
          <a:p>
            <a:r>
              <a:rPr kumimoji="1" lang="ja-JP" altLang="en-US" dirty="0" smtClean="0"/>
              <a:t>本発表の構成</a:t>
            </a:r>
            <a:endParaRPr kumimoji="1" lang="ja-JP" altLang="en-US" dirty="0"/>
          </a:p>
        </p:txBody>
      </p:sp>
      <p:sp>
        <p:nvSpPr>
          <p:cNvPr id="3" name="コンテンツ プレースホルダー 2"/>
          <p:cNvSpPr>
            <a:spLocks noGrp="1"/>
          </p:cNvSpPr>
          <p:nvPr>
            <p:ph idx="1"/>
          </p:nvPr>
        </p:nvSpPr>
        <p:spPr>
          <a:xfrm>
            <a:off x="457200" y="2060848"/>
            <a:ext cx="8229600" cy="4513688"/>
          </a:xfrm>
        </p:spPr>
        <p:txBody>
          <a:bodyPr/>
          <a:lstStyle/>
          <a:p>
            <a:pPr marL="109728" indent="0">
              <a:buNone/>
            </a:pPr>
            <a:r>
              <a:rPr kumimoji="1" lang="ja-JP" altLang="en-US" dirty="0" smtClean="0"/>
              <a:t>１．研究動機</a:t>
            </a:r>
            <a:endParaRPr kumimoji="1" lang="en-US" altLang="ja-JP" dirty="0" smtClean="0"/>
          </a:p>
          <a:p>
            <a:pPr marL="109728" indent="0">
              <a:buNone/>
            </a:pPr>
            <a:r>
              <a:rPr lang="ja-JP" altLang="en-US" dirty="0"/>
              <a:t>２</a:t>
            </a:r>
            <a:r>
              <a:rPr lang="ja-JP" altLang="en-US" dirty="0" smtClean="0"/>
              <a:t>．</a:t>
            </a:r>
            <a:r>
              <a:rPr lang="ja-JP" altLang="en-US" dirty="0"/>
              <a:t>先行研究</a:t>
            </a:r>
            <a:endParaRPr lang="en-US" altLang="ja-JP" dirty="0"/>
          </a:p>
          <a:p>
            <a:pPr marL="109728" indent="0">
              <a:buNone/>
            </a:pPr>
            <a:r>
              <a:rPr lang="ja-JP" altLang="en-US" dirty="0" smtClean="0"/>
              <a:t>３．研究課題</a:t>
            </a:r>
            <a:endParaRPr lang="en-US" altLang="ja-JP" dirty="0" smtClean="0"/>
          </a:p>
          <a:p>
            <a:pPr marL="109728" indent="0">
              <a:buNone/>
            </a:pPr>
            <a:r>
              <a:rPr lang="ja-JP" altLang="en-US" dirty="0" smtClean="0"/>
              <a:t>４．研究方法</a:t>
            </a:r>
            <a:endParaRPr lang="en-US" altLang="ja-JP" dirty="0" smtClean="0"/>
          </a:p>
          <a:p>
            <a:pPr marL="109728" indent="0">
              <a:buNone/>
            </a:pPr>
            <a:r>
              <a:rPr kumimoji="1" lang="ja-JP" altLang="en-US" dirty="0"/>
              <a:t>５</a:t>
            </a:r>
            <a:r>
              <a:rPr kumimoji="1" lang="ja-JP" altLang="en-US" dirty="0" smtClean="0"/>
              <a:t>．結果</a:t>
            </a:r>
            <a:endParaRPr kumimoji="1" lang="en-US" altLang="ja-JP" dirty="0" smtClean="0"/>
          </a:p>
          <a:p>
            <a:pPr marL="109728" indent="0">
              <a:buNone/>
            </a:pPr>
            <a:r>
              <a:rPr lang="ja-JP" altLang="en-US" dirty="0"/>
              <a:t>６</a:t>
            </a:r>
            <a:r>
              <a:rPr lang="ja-JP" altLang="en-US" dirty="0" smtClean="0"/>
              <a:t>．考察</a:t>
            </a:r>
            <a:endParaRPr lang="en-US" altLang="ja-JP" dirty="0" smtClean="0"/>
          </a:p>
          <a:p>
            <a:pPr marL="109728" indent="0">
              <a:buNone/>
            </a:pPr>
            <a:r>
              <a:rPr kumimoji="1" lang="ja-JP" altLang="en-US" dirty="0"/>
              <a:t>７</a:t>
            </a:r>
            <a:r>
              <a:rPr kumimoji="1" lang="ja-JP" altLang="en-US" dirty="0" smtClean="0"/>
              <a:t>．</a:t>
            </a:r>
            <a:r>
              <a:rPr kumimoji="1" lang="ja-JP" altLang="en-US" dirty="0" smtClean="0"/>
              <a:t>まとめ</a:t>
            </a:r>
            <a:endParaRPr kumimoji="1" lang="en-US" altLang="ja-JP" dirty="0" smtClean="0"/>
          </a:p>
          <a:p>
            <a:pPr marL="109728" indent="0">
              <a:buNone/>
            </a:pPr>
            <a:r>
              <a:rPr lang="ja-JP" altLang="en-US" dirty="0"/>
              <a:t>８</a:t>
            </a:r>
            <a:r>
              <a:rPr lang="ja-JP" altLang="en-US" dirty="0" smtClean="0"/>
              <a:t>．</a:t>
            </a:r>
            <a:r>
              <a:rPr kumimoji="1" lang="ja-JP" altLang="en-US" dirty="0" smtClean="0"/>
              <a:t>今後</a:t>
            </a:r>
            <a:r>
              <a:rPr kumimoji="1" lang="ja-JP" altLang="en-US" dirty="0" smtClean="0"/>
              <a:t>の課題</a:t>
            </a:r>
            <a:endParaRPr kumimoji="1" lang="en-US" altLang="ja-JP" dirty="0" smtClean="0"/>
          </a:p>
          <a:p>
            <a:pPr marL="109728" indent="0">
              <a:buNone/>
            </a:pPr>
            <a:endParaRPr kumimoji="1" lang="ja-JP" altLang="en-US" dirty="0"/>
          </a:p>
        </p:txBody>
      </p:sp>
    </p:spTree>
    <p:extLst>
      <p:ext uri="{BB962C8B-B14F-4D97-AF65-F5344CB8AC3E}">
        <p14:creationId xmlns:p14="http://schemas.microsoft.com/office/powerpoint/2010/main" val="36904555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08720"/>
            <a:ext cx="8229600" cy="936104"/>
          </a:xfrm>
        </p:spPr>
        <p:txBody>
          <a:bodyPr/>
          <a:lstStyle/>
          <a:p>
            <a:r>
              <a:rPr kumimoji="1" lang="ja-JP" altLang="en-US" dirty="0" smtClean="0"/>
              <a:t>５．結果（５）まとめ</a:t>
            </a:r>
            <a:endParaRPr kumimoji="1" lang="ja-JP" altLang="en-US" dirty="0"/>
          </a:p>
        </p:txBody>
      </p:sp>
      <p:sp>
        <p:nvSpPr>
          <p:cNvPr id="3" name="コンテンツ プレースホルダー 2"/>
          <p:cNvSpPr>
            <a:spLocks noGrp="1"/>
          </p:cNvSpPr>
          <p:nvPr>
            <p:ph idx="1"/>
          </p:nvPr>
        </p:nvSpPr>
        <p:spPr>
          <a:xfrm>
            <a:off x="457200" y="2060848"/>
            <a:ext cx="8435280" cy="4513688"/>
          </a:xfrm>
        </p:spPr>
        <p:txBody>
          <a:bodyPr>
            <a:normAutofit/>
          </a:bodyPr>
          <a:lstStyle/>
          <a:p>
            <a:r>
              <a:rPr lang="ja-JP" altLang="ja-JP" dirty="0"/>
              <a:t>漢語は雑誌語彙の上位</a:t>
            </a:r>
            <a:r>
              <a:rPr lang="en-US" altLang="ja-JP" dirty="0"/>
              <a:t>5000</a:t>
            </a:r>
            <a:r>
              <a:rPr lang="ja-JP" altLang="ja-JP" dirty="0"/>
              <a:t>語に</a:t>
            </a:r>
            <a:r>
              <a:rPr lang="ja-JP" altLang="ja-JP" dirty="0" smtClean="0"/>
              <a:t>おいて</a:t>
            </a:r>
            <a:r>
              <a:rPr lang="ja-JP" altLang="en-US" dirty="0"/>
              <a:t>４</a:t>
            </a:r>
            <a:r>
              <a:rPr lang="ja-JP" altLang="ja-JP" dirty="0" smtClean="0"/>
              <a:t>割</a:t>
            </a:r>
            <a:r>
              <a:rPr lang="ja-JP" altLang="ja-JP" dirty="0"/>
              <a:t>以上、</a:t>
            </a:r>
            <a:r>
              <a:rPr lang="ja-JP" altLang="ja-JP" dirty="0" smtClean="0"/>
              <a:t>書籍</a:t>
            </a:r>
            <a:r>
              <a:rPr lang="ja-JP" altLang="en-US" dirty="0" smtClean="0"/>
              <a:t>等</a:t>
            </a:r>
            <a:r>
              <a:rPr lang="ja-JP" altLang="ja-JP" dirty="0" smtClean="0"/>
              <a:t>の</a:t>
            </a:r>
            <a:r>
              <a:rPr lang="ja-JP" altLang="ja-JP" dirty="0"/>
              <a:t>語彙で</a:t>
            </a:r>
            <a:r>
              <a:rPr lang="ja-JP" altLang="ja-JP" dirty="0" smtClean="0"/>
              <a:t>は</a:t>
            </a:r>
            <a:r>
              <a:rPr lang="ja-JP" altLang="en-US" dirty="0"/>
              <a:t>５</a:t>
            </a:r>
            <a:r>
              <a:rPr lang="ja-JP" altLang="ja-JP" dirty="0" smtClean="0"/>
              <a:t>割以上</a:t>
            </a:r>
            <a:endParaRPr lang="en-US" altLang="ja-JP" dirty="0" smtClean="0"/>
          </a:p>
          <a:p>
            <a:r>
              <a:rPr lang="ja-JP" altLang="ja-JP" dirty="0" smtClean="0"/>
              <a:t>いずれ</a:t>
            </a:r>
            <a:r>
              <a:rPr lang="ja-JP" altLang="ja-JP" dirty="0"/>
              <a:t>のリストにおいても</a:t>
            </a:r>
            <a:r>
              <a:rPr lang="ja-JP" altLang="ja-JP" dirty="0">
                <a:solidFill>
                  <a:schemeClr val="accent6">
                    <a:lumMod val="50000"/>
                  </a:schemeClr>
                </a:solidFill>
                <a:effectLst>
                  <a:outerShdw blurRad="38100" dist="38100" dir="2700000" algn="tl">
                    <a:srgbClr val="000000">
                      <a:alpha val="43137"/>
                    </a:srgbClr>
                  </a:outerShdw>
                </a:effectLst>
              </a:rPr>
              <a:t>同形語</a:t>
            </a:r>
            <a:r>
              <a:rPr lang="ja-JP" altLang="ja-JP" dirty="0"/>
              <a:t>が漢語の</a:t>
            </a:r>
            <a:r>
              <a:rPr lang="en-US" altLang="ja-JP" dirty="0"/>
              <a:t>8</a:t>
            </a:r>
            <a:r>
              <a:rPr lang="ja-JP" altLang="ja-JP" dirty="0"/>
              <a:t>割</a:t>
            </a:r>
            <a:r>
              <a:rPr lang="ja-JP" altLang="ja-JP" dirty="0" smtClean="0"/>
              <a:t>から</a:t>
            </a:r>
            <a:r>
              <a:rPr lang="ja-JP" altLang="en-US" dirty="0"/>
              <a:t>９</a:t>
            </a:r>
            <a:r>
              <a:rPr lang="ja-JP" altLang="ja-JP" dirty="0" smtClean="0"/>
              <a:t>割</a:t>
            </a:r>
            <a:r>
              <a:rPr lang="ja-JP" altLang="ja-JP" dirty="0"/>
              <a:t>、</a:t>
            </a:r>
            <a:r>
              <a:rPr lang="ja-JP" altLang="ja-JP" dirty="0">
                <a:solidFill>
                  <a:schemeClr val="accent6">
                    <a:lumMod val="50000"/>
                  </a:schemeClr>
                </a:solidFill>
                <a:effectLst>
                  <a:outerShdw blurRad="38100" dist="38100" dir="2700000" algn="tl">
                    <a:srgbClr val="000000">
                      <a:alpha val="43137"/>
                    </a:srgbClr>
                  </a:outerShdw>
                </a:effectLst>
              </a:rPr>
              <a:t>上位</a:t>
            </a:r>
            <a:r>
              <a:rPr lang="en-US" altLang="ja-JP" dirty="0">
                <a:solidFill>
                  <a:schemeClr val="accent6">
                    <a:lumMod val="50000"/>
                  </a:schemeClr>
                </a:solidFill>
                <a:effectLst>
                  <a:outerShdw blurRad="38100" dist="38100" dir="2700000" algn="tl">
                    <a:srgbClr val="000000">
                      <a:alpha val="43137"/>
                    </a:srgbClr>
                  </a:outerShdw>
                </a:effectLst>
              </a:rPr>
              <a:t>5000</a:t>
            </a:r>
            <a:r>
              <a:rPr lang="ja-JP" altLang="ja-JP" dirty="0">
                <a:solidFill>
                  <a:schemeClr val="accent6">
                    <a:lumMod val="50000"/>
                  </a:schemeClr>
                </a:solidFill>
                <a:effectLst>
                  <a:outerShdw blurRad="38100" dist="38100" dir="2700000" algn="tl">
                    <a:srgbClr val="000000">
                      <a:alpha val="43137"/>
                    </a:srgbClr>
                  </a:outerShdw>
                </a:effectLst>
              </a:rPr>
              <a:t>語全体</a:t>
            </a:r>
            <a:r>
              <a:rPr lang="ja-JP" altLang="ja-JP" dirty="0">
                <a:solidFill>
                  <a:schemeClr val="accent6">
                    <a:lumMod val="50000"/>
                  </a:schemeClr>
                </a:solidFill>
                <a:effectLst>
                  <a:outerShdw blurRad="38100" dist="38100" dir="2700000" algn="tl">
                    <a:srgbClr val="000000">
                      <a:alpha val="43137"/>
                    </a:srgbClr>
                  </a:outerShdw>
                </a:effectLst>
              </a:rPr>
              <a:t>の</a:t>
            </a:r>
            <a:r>
              <a:rPr lang="ja-JP" altLang="en-US" dirty="0">
                <a:solidFill>
                  <a:schemeClr val="accent6">
                    <a:lumMod val="50000"/>
                  </a:schemeClr>
                </a:solidFill>
                <a:effectLst>
                  <a:outerShdw blurRad="38100" dist="38100" dir="2700000" algn="tl">
                    <a:srgbClr val="000000">
                      <a:alpha val="43137"/>
                    </a:srgbClr>
                  </a:outerShdw>
                </a:effectLst>
              </a:rPr>
              <a:t>４</a:t>
            </a:r>
            <a:r>
              <a:rPr lang="ja-JP" altLang="ja-JP" dirty="0">
                <a:solidFill>
                  <a:schemeClr val="accent6">
                    <a:lumMod val="50000"/>
                  </a:schemeClr>
                </a:solidFill>
                <a:effectLst>
                  <a:outerShdw blurRad="38100" dist="38100" dir="2700000" algn="tl">
                    <a:srgbClr val="000000">
                      <a:alpha val="43137"/>
                    </a:srgbClr>
                  </a:outerShdw>
                </a:effectLst>
              </a:rPr>
              <a:t>割</a:t>
            </a:r>
            <a:r>
              <a:rPr lang="ja-JP" altLang="en-US" dirty="0">
                <a:solidFill>
                  <a:schemeClr val="accent6">
                    <a:lumMod val="50000"/>
                  </a:schemeClr>
                </a:solidFill>
                <a:effectLst>
                  <a:outerShdw blurRad="38100" dist="38100" dir="2700000" algn="tl">
                    <a:srgbClr val="000000">
                      <a:alpha val="43137"/>
                    </a:srgbClr>
                  </a:outerShdw>
                </a:effectLst>
              </a:rPr>
              <a:t>前後</a:t>
            </a:r>
            <a:endParaRPr lang="en-US" altLang="ja-JP" dirty="0">
              <a:solidFill>
                <a:schemeClr val="accent6">
                  <a:lumMod val="50000"/>
                </a:schemeClr>
              </a:solidFill>
              <a:effectLst>
                <a:outerShdw blurRad="38100" dist="38100" dir="2700000" algn="tl">
                  <a:srgbClr val="000000">
                    <a:alpha val="43137"/>
                  </a:srgbClr>
                </a:outerShdw>
              </a:effectLst>
            </a:endParaRPr>
          </a:p>
          <a:p>
            <a:r>
              <a:rPr lang="ja-JP" altLang="ja-JP" dirty="0" smtClean="0"/>
              <a:t>同形</a:t>
            </a:r>
            <a:r>
              <a:rPr lang="ja-JP" altLang="ja-JP" dirty="0"/>
              <a:t>漢語は特に上位</a:t>
            </a:r>
            <a:r>
              <a:rPr lang="en-US" altLang="ja-JP" dirty="0"/>
              <a:t>2000</a:t>
            </a:r>
            <a:r>
              <a:rPr lang="ja-JP" altLang="ja-JP" dirty="0" smtClean="0"/>
              <a:t>語</a:t>
            </a:r>
            <a:r>
              <a:rPr lang="ja-JP" altLang="en-US" dirty="0" smtClean="0"/>
              <a:t>で</a:t>
            </a:r>
            <a:r>
              <a:rPr lang="ja-JP" altLang="ja-JP" dirty="0" smtClean="0"/>
              <a:t>漢語</a:t>
            </a:r>
            <a:r>
              <a:rPr lang="ja-JP" altLang="ja-JP" dirty="0"/>
              <a:t>の</a:t>
            </a:r>
            <a:r>
              <a:rPr lang="en-US" altLang="ja-JP" dirty="0"/>
              <a:t>9</a:t>
            </a:r>
            <a:r>
              <a:rPr lang="ja-JP" altLang="ja-JP" dirty="0"/>
              <a:t>割</a:t>
            </a:r>
            <a:r>
              <a:rPr lang="ja-JP" altLang="ja-JP" dirty="0" smtClean="0"/>
              <a:t>以上</a:t>
            </a:r>
            <a:endParaRPr lang="en-US" altLang="ja-JP" dirty="0" smtClean="0"/>
          </a:p>
          <a:p>
            <a:r>
              <a:rPr lang="ja-JP" altLang="ja-JP" dirty="0" smtClean="0"/>
              <a:t>その</a:t>
            </a:r>
            <a:r>
              <a:rPr lang="ja-JP" altLang="ja-JP" dirty="0"/>
              <a:t>割合は</a:t>
            </a:r>
            <a:r>
              <a:rPr lang="en-US" altLang="ja-JP" dirty="0"/>
              <a:t>5000</a:t>
            </a:r>
            <a:r>
              <a:rPr lang="ja-JP" altLang="ja-JP" dirty="0"/>
              <a:t>語レベルにかけて少し</a:t>
            </a:r>
            <a:r>
              <a:rPr lang="ja-JP" altLang="ja-JP" dirty="0" smtClean="0"/>
              <a:t>ずつ</a:t>
            </a:r>
            <a:r>
              <a:rPr lang="ja-JP" altLang="en-US" dirty="0" smtClean="0"/>
              <a:t>だ</a:t>
            </a:r>
            <a:r>
              <a:rPr lang="ja-JP" altLang="ja-JP" dirty="0" smtClean="0"/>
              <a:t>が</a:t>
            </a:r>
            <a:r>
              <a:rPr lang="ja-JP" altLang="ja-JP" dirty="0"/>
              <a:t>下がって</a:t>
            </a:r>
            <a:r>
              <a:rPr lang="ja-JP" altLang="ja-JP" dirty="0" smtClean="0"/>
              <a:t>いく</a:t>
            </a:r>
            <a:endParaRPr lang="ja-JP" altLang="ja-JP" dirty="0"/>
          </a:p>
          <a:p>
            <a:pPr marL="109728" indent="0">
              <a:buNone/>
            </a:pPr>
            <a:endParaRPr kumimoji="1" lang="ja-JP" altLang="en-US" dirty="0"/>
          </a:p>
        </p:txBody>
      </p:sp>
    </p:spTree>
    <p:extLst>
      <p:ext uri="{BB962C8B-B14F-4D97-AF65-F5344CB8AC3E}">
        <p14:creationId xmlns:p14="http://schemas.microsoft.com/office/powerpoint/2010/main" val="5185403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548680"/>
            <a:ext cx="8229600" cy="773876"/>
          </a:xfrm>
        </p:spPr>
        <p:txBody>
          <a:bodyPr/>
          <a:lstStyle/>
          <a:p>
            <a:r>
              <a:rPr kumimoji="1" lang="ja-JP" altLang="en-US" dirty="0" smtClean="0"/>
              <a:t>６．考察（１）</a:t>
            </a:r>
            <a:endParaRPr kumimoji="1" lang="ja-JP" altLang="en-US" dirty="0"/>
          </a:p>
        </p:txBody>
      </p:sp>
      <p:sp>
        <p:nvSpPr>
          <p:cNvPr id="3" name="コンテンツ プレースホルダー 2"/>
          <p:cNvSpPr>
            <a:spLocks noGrp="1"/>
          </p:cNvSpPr>
          <p:nvPr>
            <p:ph idx="1"/>
          </p:nvPr>
        </p:nvSpPr>
        <p:spPr>
          <a:xfrm>
            <a:off x="179512" y="1484784"/>
            <a:ext cx="8856984" cy="4824536"/>
          </a:xfrm>
        </p:spPr>
        <p:txBody>
          <a:bodyPr>
            <a:noAutofit/>
          </a:bodyPr>
          <a:lstStyle/>
          <a:p>
            <a:r>
              <a:rPr kumimoji="1" lang="ja-JP" altLang="en-US" dirty="0" smtClean="0">
                <a:solidFill>
                  <a:schemeClr val="accent6">
                    <a:lumMod val="50000"/>
                  </a:schemeClr>
                </a:solidFill>
                <a:effectLst>
                  <a:outerShdw blurRad="38100" dist="38100" dir="2700000" algn="tl">
                    <a:srgbClr val="000000">
                      <a:alpha val="43137"/>
                    </a:srgbClr>
                  </a:outerShdw>
                </a:effectLst>
              </a:rPr>
              <a:t>意味のずれ</a:t>
            </a:r>
            <a:r>
              <a:rPr kumimoji="1" lang="ja-JP" altLang="en-US" dirty="0" smtClean="0"/>
              <a:t>はどのぐらい</a:t>
            </a:r>
            <a:r>
              <a:rPr kumimoji="1" lang="ja-JP" altLang="en-US" dirty="0" smtClean="0"/>
              <a:t>か</a:t>
            </a:r>
            <a:endParaRPr kumimoji="1" lang="en-US" altLang="ja-JP" dirty="0" smtClean="0"/>
          </a:p>
          <a:p>
            <a:pPr lvl="1"/>
            <a:r>
              <a:rPr lang="ja-JP" altLang="en-US" sz="2800" dirty="0" smtClean="0"/>
              <a:t>高野・王</a:t>
            </a:r>
            <a:r>
              <a:rPr lang="en-US" altLang="ja-JP" sz="2800" dirty="0" smtClean="0"/>
              <a:t>2002</a:t>
            </a:r>
            <a:r>
              <a:rPr lang="ja-JP" altLang="en-US" sz="2800" dirty="0" smtClean="0"/>
              <a:t>：</a:t>
            </a:r>
            <a:r>
              <a:rPr lang="en-US" altLang="ja-JP" sz="2800" dirty="0" smtClean="0">
                <a:solidFill>
                  <a:schemeClr val="accent6">
                    <a:lumMod val="50000"/>
                  </a:schemeClr>
                </a:solidFill>
                <a:effectLst>
                  <a:outerShdw blurRad="38100" dist="38100" dir="2700000" algn="tl">
                    <a:srgbClr val="000000">
                      <a:alpha val="43137"/>
                    </a:srgbClr>
                  </a:outerShdw>
                </a:effectLst>
              </a:rPr>
              <a:t>84</a:t>
            </a:r>
            <a:r>
              <a:rPr lang="ja-JP" altLang="en-US" sz="2800" dirty="0" smtClean="0">
                <a:solidFill>
                  <a:schemeClr val="accent6">
                    <a:lumMod val="50000"/>
                  </a:schemeClr>
                </a:solidFill>
                <a:effectLst>
                  <a:outerShdw blurRad="38100" dist="38100" dir="2700000" algn="tl">
                    <a:srgbClr val="000000">
                      <a:alpha val="43137"/>
                    </a:srgbClr>
                  </a:outerShdw>
                </a:effectLst>
              </a:rPr>
              <a:t>％</a:t>
            </a:r>
            <a:r>
              <a:rPr lang="ja-JP" altLang="en-US" sz="2800" dirty="0" smtClean="0"/>
              <a:t>を意味</a:t>
            </a:r>
            <a:r>
              <a:rPr lang="ja-JP" altLang="en-US" sz="2800" dirty="0">
                <a:solidFill>
                  <a:schemeClr val="accent6">
                    <a:lumMod val="50000"/>
                  </a:schemeClr>
                </a:solidFill>
                <a:effectLst>
                  <a:outerShdw blurRad="38100" dist="38100" dir="2700000" algn="tl">
                    <a:srgbClr val="000000">
                      <a:alpha val="43137"/>
                    </a:srgbClr>
                  </a:outerShdw>
                </a:effectLst>
              </a:rPr>
              <a:t>同一</a:t>
            </a:r>
            <a:r>
              <a:rPr lang="ja-JP" altLang="en-US" sz="2800" dirty="0" smtClean="0"/>
              <a:t>と認定</a:t>
            </a:r>
            <a:endParaRPr lang="en-US" altLang="ja-JP" sz="2800" dirty="0" smtClean="0"/>
          </a:p>
          <a:p>
            <a:pPr lvl="1"/>
            <a:r>
              <a:rPr kumimoji="1" lang="ja-JP" altLang="en-US" sz="2800" dirty="0" smtClean="0"/>
              <a:t>曾根</a:t>
            </a:r>
            <a:r>
              <a:rPr kumimoji="1" lang="en-US" altLang="ja-JP" sz="2800" dirty="0" smtClean="0"/>
              <a:t>1988</a:t>
            </a:r>
            <a:r>
              <a:rPr kumimoji="1" lang="ja-JP" altLang="en-US" sz="2800" dirty="0" smtClean="0"/>
              <a:t>：中国語上位</a:t>
            </a:r>
            <a:r>
              <a:rPr kumimoji="1" lang="en-US" altLang="ja-JP" sz="2800" dirty="0" smtClean="0"/>
              <a:t>1000</a:t>
            </a:r>
            <a:r>
              <a:rPr kumimoji="1" lang="ja-JP" altLang="en-US" sz="2800" dirty="0" smtClean="0"/>
              <a:t>語に含まれる同形語</a:t>
            </a:r>
            <a:r>
              <a:rPr kumimoji="1" lang="en-US" altLang="ja-JP" sz="2800" dirty="0" smtClean="0"/>
              <a:t>313</a:t>
            </a:r>
            <a:r>
              <a:rPr kumimoji="1" lang="ja-JP" altLang="en-US" sz="2800" dirty="0" smtClean="0"/>
              <a:t>語中、</a:t>
            </a:r>
            <a:r>
              <a:rPr lang="en-US" altLang="ja-JP" sz="2800" dirty="0">
                <a:solidFill>
                  <a:schemeClr val="accent6">
                    <a:lumMod val="50000"/>
                  </a:schemeClr>
                </a:solidFill>
                <a:effectLst>
                  <a:outerShdw blurRad="38100" dist="38100" dir="2700000" algn="tl">
                    <a:srgbClr val="000000">
                      <a:alpha val="43137"/>
                    </a:srgbClr>
                  </a:outerShdw>
                </a:effectLst>
              </a:rPr>
              <a:t>73</a:t>
            </a:r>
            <a:r>
              <a:rPr lang="ja-JP" altLang="en-US" sz="2800" dirty="0">
                <a:solidFill>
                  <a:schemeClr val="accent6">
                    <a:lumMod val="50000"/>
                  </a:schemeClr>
                </a:solidFill>
                <a:effectLst>
                  <a:outerShdw blurRad="38100" dist="38100" dir="2700000" algn="tl">
                    <a:srgbClr val="000000">
                      <a:alpha val="43137"/>
                    </a:srgbClr>
                  </a:outerShdw>
                </a:effectLst>
              </a:rPr>
              <a:t>％</a:t>
            </a:r>
            <a:r>
              <a:rPr kumimoji="1" lang="ja-JP" altLang="en-US" sz="2800" dirty="0" smtClean="0"/>
              <a:t>を意味</a:t>
            </a:r>
            <a:r>
              <a:rPr lang="ja-JP" altLang="en-US" sz="2800" dirty="0">
                <a:solidFill>
                  <a:schemeClr val="accent6">
                    <a:lumMod val="50000"/>
                  </a:schemeClr>
                </a:solidFill>
                <a:effectLst>
                  <a:outerShdw blurRad="38100" dist="38100" dir="2700000" algn="tl">
                    <a:srgbClr val="000000">
                      <a:alpha val="43137"/>
                    </a:srgbClr>
                  </a:outerShdw>
                </a:effectLst>
              </a:rPr>
              <a:t>同一</a:t>
            </a:r>
            <a:r>
              <a:rPr kumimoji="1" lang="ja-JP" altLang="en-US" sz="2800" dirty="0" smtClean="0"/>
              <a:t>と認定</a:t>
            </a:r>
            <a:endParaRPr kumimoji="1" lang="en-US" altLang="ja-JP" sz="2800" dirty="0" smtClean="0"/>
          </a:p>
          <a:p>
            <a:pPr marL="109728" indent="0">
              <a:buNone/>
            </a:pPr>
            <a:endParaRPr kumimoji="1" lang="en-US" altLang="ja-JP" sz="1800" dirty="0" smtClean="0"/>
          </a:p>
          <a:p>
            <a:r>
              <a:rPr lang="ja-JP" altLang="en-US" dirty="0" smtClean="0"/>
              <a:t>同形語の</a:t>
            </a:r>
            <a:r>
              <a:rPr lang="ja-JP" altLang="en-US" dirty="0">
                <a:solidFill>
                  <a:schemeClr val="accent6">
                    <a:lumMod val="50000"/>
                  </a:schemeClr>
                </a:solidFill>
                <a:effectLst>
                  <a:outerShdw blurRad="38100" dist="38100" dir="2700000" algn="tl">
                    <a:srgbClr val="000000">
                      <a:alpha val="43137"/>
                    </a:srgbClr>
                  </a:outerShdw>
                </a:effectLst>
              </a:rPr>
              <a:t>頻度レベル</a:t>
            </a:r>
            <a:r>
              <a:rPr lang="ja-JP" altLang="en-US" dirty="0" smtClean="0"/>
              <a:t>：日中両語で</a:t>
            </a:r>
            <a:r>
              <a:rPr lang="ja-JP" altLang="en-US" dirty="0">
                <a:solidFill>
                  <a:schemeClr val="accent6">
                    <a:lumMod val="50000"/>
                  </a:schemeClr>
                </a:solidFill>
                <a:effectLst>
                  <a:outerShdw blurRad="38100" dist="38100" dir="2700000" algn="tl">
                    <a:srgbClr val="000000">
                      <a:alpha val="43137"/>
                    </a:srgbClr>
                  </a:outerShdw>
                </a:effectLst>
              </a:rPr>
              <a:t>ある程度の相関</a:t>
            </a:r>
            <a:endParaRPr lang="en-US" altLang="ja-JP" dirty="0">
              <a:solidFill>
                <a:schemeClr val="accent6">
                  <a:lumMod val="50000"/>
                </a:schemeClr>
              </a:solidFill>
              <a:effectLst>
                <a:outerShdw blurRad="38100" dist="38100" dir="2700000" algn="tl">
                  <a:srgbClr val="000000">
                    <a:alpha val="43137"/>
                  </a:srgbClr>
                </a:outerShdw>
              </a:effectLst>
            </a:endParaRPr>
          </a:p>
          <a:p>
            <a:pPr marL="109728" indent="0">
              <a:buNone/>
            </a:pPr>
            <a:r>
              <a:rPr lang="ja-JP" altLang="en-US" dirty="0"/>
              <a:t>　</a:t>
            </a:r>
            <a:r>
              <a:rPr lang="ja-JP" altLang="en-US" dirty="0" smtClean="0"/>
              <a:t>（松下</a:t>
            </a:r>
            <a:r>
              <a:rPr lang="en-US" altLang="ja-JP" dirty="0" smtClean="0"/>
              <a:t>2009</a:t>
            </a:r>
            <a:r>
              <a:rPr lang="ja-JP" altLang="en-US" dirty="0" smtClean="0"/>
              <a:t>）　</a:t>
            </a:r>
            <a:r>
              <a:rPr lang="en-US" altLang="ja-JP" i="1" dirty="0" smtClean="0"/>
              <a:t>r</a:t>
            </a:r>
            <a:r>
              <a:rPr lang="en-US" altLang="ja-JP" dirty="0" smtClean="0"/>
              <a:t> = .336, </a:t>
            </a:r>
            <a:r>
              <a:rPr lang="en-US" altLang="ja-JP" i="1" dirty="0" smtClean="0"/>
              <a:t>p</a:t>
            </a:r>
            <a:r>
              <a:rPr lang="en-US" altLang="ja-JP" dirty="0" smtClean="0"/>
              <a:t>&lt;.01</a:t>
            </a:r>
            <a:r>
              <a:rPr lang="ja-JP" altLang="en-US" dirty="0" smtClean="0"/>
              <a:t>　</a:t>
            </a:r>
            <a:endParaRPr lang="en-US" altLang="ja-JP" dirty="0" smtClean="0"/>
          </a:p>
          <a:p>
            <a:pPr marL="109728" indent="0">
              <a:buNone/>
            </a:pPr>
            <a:r>
              <a:rPr lang="ja-JP" altLang="en-US" dirty="0"/>
              <a:t>　＝</a:t>
            </a:r>
            <a:r>
              <a:rPr lang="ja-JP" altLang="en-US" dirty="0" smtClean="0"/>
              <a:t>高くないが著しく低くもない　⇒</a:t>
            </a:r>
            <a:r>
              <a:rPr lang="ja-JP" altLang="en-US" dirty="0">
                <a:solidFill>
                  <a:schemeClr val="accent6">
                    <a:lumMod val="50000"/>
                  </a:schemeClr>
                </a:solidFill>
                <a:effectLst>
                  <a:outerShdw blurRad="38100" dist="38100" dir="2700000" algn="tl">
                    <a:srgbClr val="000000">
                      <a:alpha val="43137"/>
                    </a:srgbClr>
                  </a:outerShdw>
                </a:effectLst>
              </a:rPr>
              <a:t>文体差</a:t>
            </a:r>
            <a:r>
              <a:rPr lang="ja-JP" altLang="en-US" dirty="0" smtClean="0"/>
              <a:t>は大きくない</a:t>
            </a:r>
            <a:endParaRPr kumimoji="1" lang="en-US" altLang="ja-JP" dirty="0"/>
          </a:p>
        </p:txBody>
      </p:sp>
    </p:spTree>
    <p:extLst>
      <p:ext uri="{BB962C8B-B14F-4D97-AF65-F5344CB8AC3E}">
        <p14:creationId xmlns:p14="http://schemas.microsoft.com/office/powerpoint/2010/main" val="28351668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548680"/>
            <a:ext cx="8229600" cy="773876"/>
          </a:xfrm>
        </p:spPr>
        <p:txBody>
          <a:bodyPr/>
          <a:lstStyle/>
          <a:p>
            <a:r>
              <a:rPr kumimoji="1" lang="ja-JP" altLang="en-US" dirty="0" smtClean="0"/>
              <a:t>６．考察</a:t>
            </a:r>
            <a:r>
              <a:rPr kumimoji="1" lang="ja-JP" altLang="en-US" dirty="0" smtClean="0"/>
              <a:t>（２）</a:t>
            </a:r>
            <a:endParaRPr kumimoji="1" lang="ja-JP" altLang="en-US" dirty="0"/>
          </a:p>
        </p:txBody>
      </p:sp>
      <p:sp>
        <p:nvSpPr>
          <p:cNvPr id="3" name="コンテンツ プレースホルダー 2"/>
          <p:cNvSpPr>
            <a:spLocks noGrp="1"/>
          </p:cNvSpPr>
          <p:nvPr>
            <p:ph idx="1"/>
          </p:nvPr>
        </p:nvSpPr>
        <p:spPr>
          <a:xfrm>
            <a:off x="179512" y="1628800"/>
            <a:ext cx="8856984" cy="4752528"/>
          </a:xfrm>
        </p:spPr>
        <p:txBody>
          <a:bodyPr>
            <a:noAutofit/>
          </a:bodyPr>
          <a:lstStyle/>
          <a:p>
            <a:r>
              <a:rPr lang="ja-JP" altLang="en-US" dirty="0" smtClean="0"/>
              <a:t>同形語の</a:t>
            </a:r>
            <a:r>
              <a:rPr lang="ja-JP" altLang="en-US" dirty="0">
                <a:solidFill>
                  <a:schemeClr val="accent6">
                    <a:lumMod val="50000"/>
                  </a:schemeClr>
                </a:solidFill>
                <a:effectLst>
                  <a:outerShdw blurRad="38100" dist="38100" dir="2700000" algn="tl">
                    <a:srgbClr val="000000">
                      <a:alpha val="43137"/>
                    </a:srgbClr>
                  </a:outerShdw>
                </a:effectLst>
              </a:rPr>
              <a:t>字体</a:t>
            </a:r>
            <a:r>
              <a:rPr lang="ja-JP" altLang="en-US" dirty="0">
                <a:ea typeface="MS PGothic" pitchFamily="50" charset="-128"/>
              </a:rPr>
              <a:t>：</a:t>
            </a:r>
            <a:r>
              <a:rPr lang="en-US" altLang="ja-JP" dirty="0">
                <a:solidFill>
                  <a:schemeClr val="accent6">
                    <a:lumMod val="50000"/>
                  </a:schemeClr>
                </a:solidFill>
                <a:effectLst>
                  <a:outerShdw blurRad="38100" dist="38100" dir="2700000" algn="tl">
                    <a:srgbClr val="000000">
                      <a:alpha val="43137"/>
                    </a:srgbClr>
                  </a:outerShdw>
                </a:effectLst>
              </a:rPr>
              <a:t>67</a:t>
            </a:r>
            <a:r>
              <a:rPr lang="ja-JP" altLang="en-US" dirty="0">
                <a:solidFill>
                  <a:schemeClr val="accent6">
                    <a:lumMod val="50000"/>
                  </a:schemeClr>
                </a:solidFill>
                <a:effectLst>
                  <a:outerShdw blurRad="38100" dist="38100" dir="2700000" algn="tl">
                    <a:srgbClr val="000000">
                      <a:alpha val="43137"/>
                    </a:srgbClr>
                  </a:outerShdw>
                </a:effectLst>
              </a:rPr>
              <a:t>％が同一</a:t>
            </a:r>
            <a:r>
              <a:rPr lang="ja-JP" altLang="en-US" dirty="0" smtClean="0"/>
              <a:t>、</a:t>
            </a:r>
            <a:r>
              <a:rPr lang="en-US" altLang="ja-JP" dirty="0" smtClean="0"/>
              <a:t>23</a:t>
            </a:r>
            <a:r>
              <a:rPr lang="ja-JP" altLang="en-US" dirty="0" smtClean="0"/>
              <a:t>％が類似（松下</a:t>
            </a:r>
            <a:r>
              <a:rPr lang="en-US" altLang="ja-JP" dirty="0" smtClean="0"/>
              <a:t>2009</a:t>
            </a:r>
            <a:r>
              <a:rPr lang="ja-JP" altLang="en-US" dirty="0" smtClean="0"/>
              <a:t>）</a:t>
            </a:r>
            <a:endParaRPr lang="en-US" altLang="ja-JP" dirty="0" smtClean="0"/>
          </a:p>
          <a:p>
            <a:pPr marL="109728" indent="0">
              <a:buNone/>
            </a:pPr>
            <a:r>
              <a:rPr lang="ja-JP" altLang="en-US" dirty="0" smtClean="0">
                <a:ea typeface="MS PGothic" pitchFamily="50" charset="-128"/>
              </a:rPr>
              <a:t>　一部</a:t>
            </a:r>
            <a:r>
              <a:rPr lang="ja-JP" altLang="en-US" dirty="0">
                <a:ea typeface="MS PGothic" pitchFamily="50" charset="-128"/>
              </a:rPr>
              <a:t>を除けば字体の相違</a:t>
            </a:r>
            <a:r>
              <a:rPr lang="ja-JP" altLang="en-US" dirty="0" smtClean="0">
                <a:ea typeface="MS PGothic" pitchFamily="50" charset="-128"/>
              </a:rPr>
              <a:t>は</a:t>
            </a:r>
            <a:endParaRPr lang="en-US" altLang="ja-JP" dirty="0" smtClean="0">
              <a:ea typeface="MS PGothic" pitchFamily="50" charset="-128"/>
            </a:endParaRPr>
          </a:p>
          <a:p>
            <a:pPr marL="109728" indent="0">
              <a:buNone/>
            </a:pPr>
            <a:r>
              <a:rPr lang="ja-JP" altLang="en-US" dirty="0">
                <a:ea typeface="MS PGothic" pitchFamily="50" charset="-128"/>
              </a:rPr>
              <a:t>　</a:t>
            </a:r>
            <a:r>
              <a:rPr lang="ja-JP" altLang="en-US" dirty="0" smtClean="0">
                <a:ea typeface="MS PGothic" pitchFamily="50" charset="-128"/>
              </a:rPr>
              <a:t>上級者</a:t>
            </a:r>
            <a:r>
              <a:rPr lang="ja-JP" altLang="en-US" dirty="0">
                <a:ea typeface="MS PGothic" pitchFamily="50" charset="-128"/>
              </a:rPr>
              <a:t>には認知処理に</a:t>
            </a:r>
            <a:r>
              <a:rPr lang="ja-JP" altLang="en-US" dirty="0" smtClean="0">
                <a:ea typeface="MS PGothic" pitchFamily="50" charset="-128"/>
              </a:rPr>
              <a:t>影響ない</a:t>
            </a:r>
            <a:r>
              <a:rPr lang="ja-JP" altLang="en-US" dirty="0">
                <a:ea typeface="MS PGothic" pitchFamily="50" charset="-128"/>
              </a:rPr>
              <a:t>（玉岡・松下</a:t>
            </a:r>
            <a:r>
              <a:rPr lang="en-US" altLang="ja-JP" dirty="0">
                <a:ea typeface="MS PGothic" pitchFamily="50" charset="-128"/>
              </a:rPr>
              <a:t>1999</a:t>
            </a:r>
            <a:r>
              <a:rPr lang="ja-JP" altLang="en-US" dirty="0" smtClean="0">
                <a:ea typeface="MS PGothic" pitchFamily="50" charset="-128"/>
              </a:rPr>
              <a:t>）</a:t>
            </a:r>
            <a:endParaRPr lang="en-US" altLang="ja-JP" dirty="0" smtClean="0">
              <a:ea typeface="MS PGothic" pitchFamily="50" charset="-128"/>
            </a:endParaRPr>
          </a:p>
          <a:p>
            <a:pPr marL="109728" indent="0">
              <a:buNone/>
            </a:pPr>
            <a:endParaRPr lang="en-US" altLang="ja-JP" dirty="0" smtClean="0"/>
          </a:p>
          <a:p>
            <a:r>
              <a:rPr lang="ja-JP" altLang="en-US" dirty="0" smtClean="0"/>
              <a:t>同形語の</a:t>
            </a:r>
            <a:r>
              <a:rPr lang="ja-JP" altLang="en-US" dirty="0">
                <a:solidFill>
                  <a:schemeClr val="accent6">
                    <a:lumMod val="50000"/>
                  </a:schemeClr>
                </a:solidFill>
                <a:effectLst>
                  <a:outerShdw blurRad="38100" dist="38100" dir="2700000" algn="tl">
                    <a:srgbClr val="000000">
                      <a:alpha val="43137"/>
                    </a:srgbClr>
                  </a:outerShdw>
                </a:effectLst>
              </a:rPr>
              <a:t>音韻</a:t>
            </a:r>
            <a:r>
              <a:rPr lang="ja-JP" altLang="en-US" dirty="0" smtClean="0"/>
              <a:t>的類似度：一部を除き</a:t>
            </a:r>
            <a:r>
              <a:rPr lang="ja-JP" altLang="en-US" dirty="0">
                <a:solidFill>
                  <a:schemeClr val="accent6">
                    <a:lumMod val="50000"/>
                  </a:schemeClr>
                </a:solidFill>
                <a:effectLst>
                  <a:outerShdw blurRad="38100" dist="38100" dir="2700000" algn="tl">
                    <a:srgbClr val="000000">
                      <a:alpha val="43137"/>
                    </a:srgbClr>
                  </a:outerShdw>
                </a:effectLst>
              </a:rPr>
              <a:t>高くない</a:t>
            </a:r>
            <a:r>
              <a:rPr lang="ja-JP" altLang="en-US" sz="2400" dirty="0" smtClean="0"/>
              <a:t>（松下</a:t>
            </a:r>
            <a:r>
              <a:rPr lang="en-US" altLang="ja-JP" sz="2400" dirty="0" smtClean="0"/>
              <a:t>2009</a:t>
            </a:r>
            <a:r>
              <a:rPr lang="ja-JP" altLang="en-US" sz="2400" dirty="0" smtClean="0"/>
              <a:t>）</a:t>
            </a:r>
            <a:endParaRPr lang="en-US" altLang="ja-JP" sz="2400" dirty="0" smtClean="0"/>
          </a:p>
          <a:p>
            <a:pPr marL="109728" indent="0">
              <a:buNone/>
            </a:pPr>
            <a:r>
              <a:rPr lang="ja-JP" altLang="en-US" dirty="0"/>
              <a:t>　</a:t>
            </a:r>
            <a:r>
              <a:rPr lang="ja-JP" altLang="en-US" dirty="0" smtClean="0"/>
              <a:t>　７点法、平均</a:t>
            </a:r>
            <a:r>
              <a:rPr lang="en-US" altLang="ja-JP" dirty="0" smtClean="0"/>
              <a:t>2.60</a:t>
            </a:r>
            <a:r>
              <a:rPr lang="ja-JP" altLang="en-US" dirty="0" err="1" smtClean="0"/>
              <a:t>、</a:t>
            </a:r>
            <a:r>
              <a:rPr lang="ja-JP" altLang="en-US" dirty="0" smtClean="0"/>
              <a:t>標準偏差</a:t>
            </a:r>
            <a:r>
              <a:rPr lang="en-US" altLang="ja-JP" dirty="0" smtClean="0"/>
              <a:t>1.14</a:t>
            </a:r>
          </a:p>
          <a:p>
            <a:pPr marL="109728" indent="0">
              <a:buNone/>
            </a:pPr>
            <a:r>
              <a:rPr lang="ja-JP" altLang="en-US" dirty="0" smtClean="0"/>
              <a:t>　（茅本</a:t>
            </a:r>
            <a:r>
              <a:rPr lang="en-US" altLang="ja-JP" dirty="0"/>
              <a:t>(1995</a:t>
            </a:r>
            <a:r>
              <a:rPr lang="en-US" altLang="ja-JP" dirty="0" smtClean="0"/>
              <a:t>)</a:t>
            </a:r>
            <a:r>
              <a:rPr lang="ja-JP" altLang="en-US" dirty="0" smtClean="0"/>
              <a:t>に基づいて計算）</a:t>
            </a:r>
            <a:endParaRPr kumimoji="1" lang="en-US" altLang="ja-JP" dirty="0"/>
          </a:p>
        </p:txBody>
      </p:sp>
    </p:spTree>
    <p:extLst>
      <p:ext uri="{BB962C8B-B14F-4D97-AF65-F5344CB8AC3E}">
        <p14:creationId xmlns:p14="http://schemas.microsoft.com/office/powerpoint/2010/main" val="42351139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67846"/>
            <a:ext cx="8229600" cy="800914"/>
          </a:xfrm>
        </p:spPr>
        <p:txBody>
          <a:bodyPr>
            <a:normAutofit/>
          </a:bodyPr>
          <a:lstStyle/>
          <a:p>
            <a:r>
              <a:rPr kumimoji="1" lang="ja-JP" altLang="en-US" dirty="0" smtClean="0"/>
              <a:t>６．考察</a:t>
            </a:r>
            <a:r>
              <a:rPr kumimoji="1" lang="ja-JP" altLang="en-US" dirty="0" smtClean="0"/>
              <a:t>（３）</a:t>
            </a:r>
            <a:endParaRPr kumimoji="1" lang="ja-JP" altLang="en-US" dirty="0"/>
          </a:p>
        </p:txBody>
      </p:sp>
      <p:sp>
        <p:nvSpPr>
          <p:cNvPr id="3" name="コンテンツ プレースホルダー 2"/>
          <p:cNvSpPr>
            <a:spLocks noGrp="1"/>
          </p:cNvSpPr>
          <p:nvPr>
            <p:ph idx="1"/>
          </p:nvPr>
        </p:nvSpPr>
        <p:spPr>
          <a:xfrm>
            <a:off x="251520" y="1268760"/>
            <a:ext cx="8568952" cy="5445224"/>
          </a:xfrm>
        </p:spPr>
        <p:txBody>
          <a:bodyPr>
            <a:normAutofit lnSpcReduction="10000"/>
          </a:bodyPr>
          <a:lstStyle/>
          <a:p>
            <a:pPr>
              <a:lnSpc>
                <a:spcPct val="110000"/>
              </a:lnSpc>
            </a:pPr>
            <a:r>
              <a:rPr lang="ja-JP" altLang="en-US" dirty="0" smtClean="0"/>
              <a:t>同形語が上位</a:t>
            </a:r>
            <a:r>
              <a:rPr lang="en-US" altLang="ja-JP" dirty="0" smtClean="0"/>
              <a:t>5000</a:t>
            </a:r>
            <a:r>
              <a:rPr lang="ja-JP" altLang="en-US" dirty="0" smtClean="0"/>
              <a:t>語で４割で、</a:t>
            </a:r>
            <a:endParaRPr lang="en-US" altLang="ja-JP" dirty="0" smtClean="0"/>
          </a:p>
          <a:p>
            <a:pPr marL="109728" indent="0">
              <a:lnSpc>
                <a:spcPct val="110000"/>
              </a:lnSpc>
              <a:buNone/>
            </a:pPr>
            <a:r>
              <a:rPr lang="ja-JP" altLang="en-US" dirty="0"/>
              <a:t>　</a:t>
            </a:r>
            <a:r>
              <a:rPr lang="ja-JP" altLang="en-US" dirty="0" smtClean="0"/>
              <a:t>その４分の３程度が意味・表記が同一と考えると、</a:t>
            </a:r>
            <a:endParaRPr lang="en-US" altLang="ja-JP" dirty="0" smtClean="0"/>
          </a:p>
          <a:p>
            <a:pPr marL="109728" indent="0">
              <a:lnSpc>
                <a:spcPct val="110000"/>
              </a:lnSpc>
              <a:buNone/>
            </a:pPr>
            <a:r>
              <a:rPr lang="ja-JP" altLang="en-US" dirty="0"/>
              <a:t>　</a:t>
            </a:r>
            <a:r>
              <a:rPr lang="ja-JP" altLang="en-US" dirty="0" smtClean="0">
                <a:solidFill>
                  <a:schemeClr val="accent6">
                    <a:lumMod val="50000"/>
                  </a:schemeClr>
                </a:solidFill>
                <a:effectLst>
                  <a:outerShdw blurRad="38100" dist="38100" dir="2700000" algn="tl">
                    <a:srgbClr val="000000">
                      <a:alpha val="43137"/>
                    </a:srgbClr>
                  </a:outerShdw>
                </a:effectLst>
              </a:rPr>
              <a:t>総異なり語数の３割程度</a:t>
            </a:r>
            <a:r>
              <a:rPr lang="ja-JP" altLang="en-US" dirty="0" smtClean="0"/>
              <a:t>は</a:t>
            </a:r>
            <a:endParaRPr lang="en-US" altLang="ja-JP" dirty="0" smtClean="0"/>
          </a:p>
          <a:p>
            <a:pPr marL="109728" indent="0">
              <a:lnSpc>
                <a:spcPct val="110000"/>
              </a:lnSpc>
              <a:buNone/>
            </a:pPr>
            <a:r>
              <a:rPr lang="ja-JP" altLang="en-US" dirty="0"/>
              <a:t>　</a:t>
            </a:r>
            <a:r>
              <a:rPr lang="ja-JP" altLang="en-US" dirty="0">
                <a:solidFill>
                  <a:schemeClr val="accent6">
                    <a:lumMod val="50000"/>
                  </a:schemeClr>
                </a:solidFill>
                <a:effectLst>
                  <a:outerShdw blurRad="38100" dist="38100" dir="2700000" algn="tl">
                    <a:srgbClr val="000000">
                      <a:alpha val="43137"/>
                    </a:srgbClr>
                  </a:outerShdw>
                </a:effectLst>
              </a:rPr>
              <a:t>中国語知識の利用により理解できる書きことば語彙</a:t>
            </a:r>
            <a:endParaRPr lang="en-US" altLang="ja-JP" dirty="0">
              <a:solidFill>
                <a:schemeClr val="accent6">
                  <a:lumMod val="50000"/>
                </a:schemeClr>
              </a:solidFill>
              <a:effectLst>
                <a:outerShdw blurRad="38100" dist="38100" dir="2700000" algn="tl">
                  <a:srgbClr val="000000">
                    <a:alpha val="43137"/>
                  </a:srgbClr>
                </a:outerShdw>
              </a:effectLst>
            </a:endParaRPr>
          </a:p>
          <a:p>
            <a:pPr marL="109728" indent="0">
              <a:lnSpc>
                <a:spcPct val="110000"/>
              </a:lnSpc>
              <a:buNone/>
            </a:pPr>
            <a:r>
              <a:rPr lang="ja-JP" altLang="en-US" dirty="0"/>
              <a:t>　</a:t>
            </a:r>
            <a:r>
              <a:rPr lang="ja-JP" altLang="en-US" dirty="0" smtClean="0"/>
              <a:t>であると推定できる</a:t>
            </a:r>
            <a:endParaRPr lang="en-US" altLang="ja-JP" dirty="0" smtClean="0"/>
          </a:p>
          <a:p>
            <a:pPr>
              <a:lnSpc>
                <a:spcPct val="110000"/>
              </a:lnSpc>
            </a:pPr>
            <a:r>
              <a:rPr lang="ja-JP" altLang="en-US" dirty="0"/>
              <a:t>表記の学習</a:t>
            </a:r>
            <a:r>
              <a:rPr lang="ja-JP" altLang="en-US" dirty="0" smtClean="0"/>
              <a:t>は非同形語でも非漢字圏学習者より有利</a:t>
            </a:r>
            <a:endParaRPr lang="en-US" altLang="ja-JP" dirty="0" smtClean="0"/>
          </a:p>
          <a:p>
            <a:pPr marL="109728" indent="0" algn="r">
              <a:lnSpc>
                <a:spcPct val="110000"/>
              </a:lnSpc>
              <a:buNone/>
            </a:pPr>
            <a:r>
              <a:rPr lang="ja-JP" altLang="en-US" dirty="0" smtClean="0"/>
              <a:t>（松下・</a:t>
            </a:r>
            <a:r>
              <a:rPr lang="en-US" altLang="ja-JP" dirty="0" smtClean="0"/>
              <a:t>Taft</a:t>
            </a:r>
            <a:r>
              <a:rPr lang="ja-JP" altLang="en-US" dirty="0"/>
              <a:t>・</a:t>
            </a:r>
            <a:r>
              <a:rPr lang="ja-JP" altLang="en-US" dirty="0" smtClean="0"/>
              <a:t>玉岡</a:t>
            </a:r>
            <a:r>
              <a:rPr lang="en-US" altLang="ja-JP" dirty="0" smtClean="0"/>
              <a:t>2004</a:t>
            </a:r>
            <a:r>
              <a:rPr lang="ja-JP" altLang="en-US" dirty="0" smtClean="0"/>
              <a:t>）</a:t>
            </a:r>
            <a:endParaRPr lang="en-US" altLang="ja-JP" dirty="0" smtClean="0"/>
          </a:p>
          <a:p>
            <a:pPr>
              <a:lnSpc>
                <a:spcPct val="110000"/>
              </a:lnSpc>
            </a:pPr>
            <a:r>
              <a:rPr lang="ja-JP" altLang="en-US" dirty="0" smtClean="0"/>
              <a:t>意味・用法の異なる同形語は母語知識の抑制が必要</a:t>
            </a:r>
            <a:endParaRPr lang="en-US" altLang="ja-JP" dirty="0" smtClean="0"/>
          </a:p>
          <a:p>
            <a:pPr>
              <a:lnSpc>
                <a:spcPct val="110000"/>
              </a:lnSpc>
            </a:pPr>
            <a:r>
              <a:rPr lang="ja-JP" altLang="en-GB" dirty="0">
                <a:ea typeface="MS PGothic" pitchFamily="50" charset="-128"/>
              </a:rPr>
              <a:t>同形漢語の特質を理解した上で</a:t>
            </a:r>
            <a:r>
              <a:rPr lang="ja-JP" altLang="en-GB" dirty="0" smtClean="0">
                <a:ea typeface="MS PGothic" pitchFamily="50" charset="-128"/>
              </a:rPr>
              <a:t>、</a:t>
            </a:r>
            <a:endParaRPr lang="en-US" altLang="ja-JP" dirty="0" smtClean="0">
              <a:ea typeface="MS PGothic" pitchFamily="50" charset="-128"/>
            </a:endParaRPr>
          </a:p>
          <a:p>
            <a:pPr marL="109728" indent="0">
              <a:lnSpc>
                <a:spcPct val="110000"/>
              </a:lnSpc>
              <a:buNone/>
            </a:pPr>
            <a:r>
              <a:rPr lang="ja-JP" altLang="en-US" dirty="0">
                <a:ea typeface="MS PGothic" pitchFamily="50" charset="-128"/>
              </a:rPr>
              <a:t>　</a:t>
            </a:r>
            <a:r>
              <a:rPr lang="ja-JP" altLang="en-GB" dirty="0" smtClean="0">
                <a:ea typeface="MS PGothic" pitchFamily="50" charset="-128"/>
              </a:rPr>
              <a:t>学習上</a:t>
            </a:r>
            <a:r>
              <a:rPr lang="ja-JP" altLang="en-GB" dirty="0">
                <a:ea typeface="MS PGothic" pitchFamily="50" charset="-128"/>
              </a:rPr>
              <a:t>、楽できるところは楽をして</a:t>
            </a:r>
            <a:r>
              <a:rPr lang="ja-JP" altLang="en-GB" dirty="0" smtClean="0">
                <a:ea typeface="MS PGothic" pitchFamily="50" charset="-128"/>
              </a:rPr>
              <a:t>、</a:t>
            </a:r>
            <a:endParaRPr lang="en-US" altLang="ja-JP" dirty="0" smtClean="0">
              <a:ea typeface="MS PGothic" pitchFamily="50" charset="-128"/>
            </a:endParaRPr>
          </a:p>
          <a:p>
            <a:pPr marL="109728" indent="0">
              <a:lnSpc>
                <a:spcPct val="110000"/>
              </a:lnSpc>
              <a:buNone/>
            </a:pPr>
            <a:r>
              <a:rPr lang="ja-JP" altLang="en-US" dirty="0">
                <a:ea typeface="MS PGothic" pitchFamily="50" charset="-128"/>
              </a:rPr>
              <a:t>　</a:t>
            </a:r>
            <a:r>
              <a:rPr lang="ja-JP" altLang="en-GB" dirty="0" smtClean="0">
                <a:ea typeface="MS PGothic" pitchFamily="50" charset="-128"/>
              </a:rPr>
              <a:t>注意</a:t>
            </a:r>
            <a:r>
              <a:rPr lang="ja-JP" altLang="en-GB" dirty="0">
                <a:ea typeface="MS PGothic" pitchFamily="50" charset="-128"/>
              </a:rPr>
              <a:t>すべき点に集中するのが</a:t>
            </a:r>
            <a:r>
              <a:rPr lang="ja-JP" altLang="en-GB" dirty="0" smtClean="0">
                <a:ea typeface="MS PGothic" pitchFamily="50" charset="-128"/>
              </a:rPr>
              <a:t>よい</a:t>
            </a:r>
            <a:endParaRPr lang="ja-JP" altLang="en-GB" dirty="0">
              <a:ea typeface="MS PGothic" pitchFamily="50" charset="-128"/>
            </a:endParaRPr>
          </a:p>
          <a:p>
            <a:endParaRPr kumimoji="1" lang="en-US" altLang="ja-JP" dirty="0"/>
          </a:p>
        </p:txBody>
      </p:sp>
    </p:spTree>
    <p:extLst>
      <p:ext uri="{BB962C8B-B14F-4D97-AF65-F5344CB8AC3E}">
        <p14:creationId xmlns:p14="http://schemas.microsoft.com/office/powerpoint/2010/main" val="36936737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554" y="446692"/>
            <a:ext cx="8229600" cy="792088"/>
          </a:xfrm>
        </p:spPr>
        <p:txBody>
          <a:bodyPr>
            <a:normAutofit/>
          </a:bodyPr>
          <a:lstStyle/>
          <a:p>
            <a:r>
              <a:rPr kumimoji="1" lang="ja-JP" altLang="en-US" dirty="0" smtClean="0"/>
              <a:t>６．考察</a:t>
            </a:r>
            <a:r>
              <a:rPr kumimoji="1" lang="ja-JP" altLang="en-US" dirty="0" smtClean="0"/>
              <a:t>（４）</a:t>
            </a:r>
            <a:endParaRPr kumimoji="1" lang="ja-JP" altLang="en-US" dirty="0"/>
          </a:p>
        </p:txBody>
      </p:sp>
      <p:sp>
        <p:nvSpPr>
          <p:cNvPr id="3" name="コンテンツ プレースホルダー 2"/>
          <p:cNvSpPr>
            <a:spLocks noGrp="1"/>
          </p:cNvSpPr>
          <p:nvPr>
            <p:ph idx="1"/>
          </p:nvPr>
        </p:nvSpPr>
        <p:spPr>
          <a:xfrm>
            <a:off x="221540" y="1163830"/>
            <a:ext cx="8784976" cy="5589240"/>
          </a:xfrm>
        </p:spPr>
        <p:txBody>
          <a:bodyPr>
            <a:normAutofit lnSpcReduction="10000"/>
          </a:bodyPr>
          <a:lstStyle/>
          <a:p>
            <a:pPr marL="109728" indent="0">
              <a:lnSpc>
                <a:spcPct val="110000"/>
              </a:lnSpc>
              <a:buNone/>
            </a:pPr>
            <a:r>
              <a:rPr lang="ja-JP" altLang="en-US" dirty="0">
                <a:solidFill>
                  <a:schemeClr val="accent6">
                    <a:lumMod val="50000"/>
                  </a:schemeClr>
                </a:solidFill>
                <a:effectLst>
                  <a:outerShdw blurRad="38100" dist="38100" dir="2700000" algn="tl">
                    <a:srgbClr val="000000">
                      <a:alpha val="43137"/>
                    </a:srgbClr>
                  </a:outerShdw>
                </a:effectLst>
              </a:rPr>
              <a:t>学習負担の違い</a:t>
            </a:r>
            <a:r>
              <a:rPr lang="ja-JP" altLang="en-US" dirty="0" smtClean="0"/>
              <a:t>はどのぐらい</a:t>
            </a:r>
            <a:r>
              <a:rPr lang="ja-JP" altLang="en-US" dirty="0" smtClean="0"/>
              <a:t>か？</a:t>
            </a:r>
            <a:endParaRPr lang="en-US" altLang="ja-JP" dirty="0" smtClean="0"/>
          </a:p>
          <a:p>
            <a:pPr>
              <a:lnSpc>
                <a:spcPct val="110000"/>
              </a:lnSpc>
            </a:pPr>
            <a:r>
              <a:rPr lang="ja-JP" altLang="en-US" dirty="0"/>
              <a:t>週</a:t>
            </a:r>
            <a:r>
              <a:rPr lang="ja-JP" altLang="en-US" dirty="0" smtClean="0"/>
              <a:t>当たり、年間の学習可能語彙数を設定し、学習時間に換算して</a:t>
            </a:r>
            <a:r>
              <a:rPr lang="ja-JP" altLang="en-US" dirty="0" smtClean="0"/>
              <a:t>みる</a:t>
            </a:r>
            <a:endParaRPr lang="en-US" altLang="ja-JP" dirty="0" smtClean="0"/>
          </a:p>
          <a:p>
            <a:pPr lvl="1">
              <a:lnSpc>
                <a:spcPct val="110000"/>
              </a:lnSpc>
            </a:pPr>
            <a:r>
              <a:rPr lang="en-US" altLang="ja-JP" sz="2800" dirty="0" smtClean="0"/>
              <a:t>25</a:t>
            </a:r>
            <a:r>
              <a:rPr lang="ja-JP" altLang="en-US" sz="2800" dirty="0" smtClean="0"/>
              <a:t>～</a:t>
            </a:r>
            <a:r>
              <a:rPr lang="en-US" altLang="ja-JP" sz="2800" dirty="0" smtClean="0"/>
              <a:t>50</a:t>
            </a:r>
            <a:r>
              <a:rPr lang="ja-JP" altLang="en-US" sz="2800" dirty="0" smtClean="0"/>
              <a:t>語</a:t>
            </a:r>
            <a:r>
              <a:rPr lang="en-US" altLang="ja-JP" sz="2800" dirty="0" smtClean="0"/>
              <a:t>/</a:t>
            </a:r>
            <a:r>
              <a:rPr lang="ja-JP" altLang="en-US" sz="2800" dirty="0" smtClean="0"/>
              <a:t>週</a:t>
            </a:r>
            <a:r>
              <a:rPr lang="en-US" altLang="ja-JP" sz="2800" dirty="0" smtClean="0"/>
              <a:t>×40</a:t>
            </a:r>
            <a:r>
              <a:rPr lang="ja-JP" altLang="en-US" sz="2800" dirty="0" smtClean="0"/>
              <a:t>週＝</a:t>
            </a:r>
            <a:r>
              <a:rPr lang="en-US" altLang="ja-JP" sz="2800" dirty="0" smtClean="0"/>
              <a:t>1000</a:t>
            </a:r>
            <a:r>
              <a:rPr lang="ja-JP" altLang="en-US" sz="2800" dirty="0" smtClean="0"/>
              <a:t>～</a:t>
            </a:r>
            <a:r>
              <a:rPr lang="en-US" altLang="ja-JP" sz="2800" dirty="0" smtClean="0"/>
              <a:t>2000</a:t>
            </a:r>
            <a:r>
              <a:rPr lang="ja-JP" altLang="en-US" sz="2800" dirty="0" smtClean="0"/>
              <a:t>語</a:t>
            </a:r>
            <a:endParaRPr lang="en-US" altLang="ja-JP" sz="2800" dirty="0" smtClean="0"/>
          </a:p>
          <a:p>
            <a:pPr lvl="1">
              <a:lnSpc>
                <a:spcPct val="110000"/>
              </a:lnSpc>
            </a:pPr>
            <a:r>
              <a:rPr lang="en-US" altLang="ja-JP" sz="2800" dirty="0" smtClean="0"/>
              <a:t>5000</a:t>
            </a:r>
            <a:r>
              <a:rPr lang="ja-JP" altLang="en-US" sz="2800" dirty="0" smtClean="0"/>
              <a:t>語</a:t>
            </a:r>
            <a:r>
              <a:rPr lang="en-US" altLang="ja-JP" sz="2800" dirty="0" smtClean="0"/>
              <a:t>×0.3</a:t>
            </a:r>
            <a:r>
              <a:rPr lang="ja-JP" altLang="en-US" sz="2800" dirty="0" smtClean="0"/>
              <a:t>＝</a:t>
            </a:r>
            <a:r>
              <a:rPr lang="en-US" altLang="ja-JP" sz="2800" dirty="0" smtClean="0"/>
              <a:t>1500</a:t>
            </a:r>
            <a:r>
              <a:rPr lang="ja-JP" altLang="en-US" sz="2800" dirty="0" smtClean="0"/>
              <a:t>語</a:t>
            </a:r>
            <a:endParaRPr lang="en-US" altLang="ja-JP" sz="2800" dirty="0" smtClean="0"/>
          </a:p>
          <a:p>
            <a:pPr marL="109728" indent="0">
              <a:lnSpc>
                <a:spcPct val="110000"/>
              </a:lnSpc>
              <a:buNone/>
            </a:pPr>
            <a:endParaRPr lang="en-US" altLang="ja-JP" sz="1800" dirty="0" smtClean="0"/>
          </a:p>
          <a:p>
            <a:pPr marL="109728" indent="0">
              <a:lnSpc>
                <a:spcPct val="110000"/>
              </a:lnSpc>
              <a:buNone/>
            </a:pPr>
            <a:r>
              <a:rPr lang="ja-JP" altLang="en-US" dirty="0" smtClean="0"/>
              <a:t>⇒一部の日本語学校カリキュラム（１年間で中級終了）は</a:t>
            </a:r>
            <a:endParaRPr lang="en-US" altLang="ja-JP" dirty="0" smtClean="0"/>
          </a:p>
          <a:p>
            <a:pPr marL="109728" indent="0">
              <a:lnSpc>
                <a:spcPct val="110000"/>
              </a:lnSpc>
              <a:buNone/>
            </a:pPr>
            <a:r>
              <a:rPr lang="ja-JP" altLang="en-US" dirty="0"/>
              <a:t>　漢字圏</a:t>
            </a:r>
            <a:r>
              <a:rPr lang="ja-JP" altLang="en-US" dirty="0" smtClean="0"/>
              <a:t>学習者に合わせて作られている</a:t>
            </a:r>
            <a:endParaRPr lang="en-US" altLang="ja-JP" dirty="0" smtClean="0"/>
          </a:p>
          <a:p>
            <a:pPr marL="109728" indent="0">
              <a:lnSpc>
                <a:spcPct val="110000"/>
              </a:lnSpc>
              <a:buNone/>
            </a:pPr>
            <a:r>
              <a:rPr lang="ja-JP" altLang="en-US" dirty="0"/>
              <a:t>　</a:t>
            </a:r>
            <a:r>
              <a:rPr lang="ja-JP" altLang="en-US" dirty="0" smtClean="0"/>
              <a:t>と言わざるを得ない（週</a:t>
            </a:r>
            <a:r>
              <a:rPr lang="en-US" altLang="ja-JP" dirty="0" smtClean="0"/>
              <a:t>100</a:t>
            </a:r>
            <a:r>
              <a:rPr lang="ja-JP" altLang="en-US" dirty="0" smtClean="0"/>
              <a:t>語近いペース）</a:t>
            </a:r>
            <a:endParaRPr lang="en-US" altLang="ja-JP" dirty="0" smtClean="0"/>
          </a:p>
          <a:p>
            <a:pPr marL="109728" indent="0">
              <a:lnSpc>
                <a:spcPct val="110000"/>
              </a:lnSpc>
              <a:buNone/>
            </a:pPr>
            <a:r>
              <a:rPr lang="ja-JP" altLang="en-US" dirty="0" smtClean="0"/>
              <a:t>⇒</a:t>
            </a:r>
            <a:r>
              <a:rPr lang="ja-JP" altLang="en-US" dirty="0" smtClean="0">
                <a:solidFill>
                  <a:schemeClr val="accent6">
                    <a:lumMod val="50000"/>
                  </a:schemeClr>
                </a:solidFill>
                <a:effectLst>
                  <a:outerShdw blurRad="38100" dist="38100" dir="2700000" algn="tl">
                    <a:srgbClr val="000000">
                      <a:alpha val="43137"/>
                    </a:srgbClr>
                  </a:outerShdw>
                </a:effectLst>
              </a:rPr>
              <a:t>非中国語系学習者</a:t>
            </a:r>
            <a:r>
              <a:rPr lang="ja-JP" altLang="en-US" dirty="0" smtClean="0"/>
              <a:t>が中級終了までに要する期間は、</a:t>
            </a:r>
            <a:endParaRPr lang="en-US" altLang="ja-JP" dirty="0" smtClean="0"/>
          </a:p>
          <a:p>
            <a:pPr marL="109728" indent="0">
              <a:lnSpc>
                <a:spcPct val="110000"/>
              </a:lnSpc>
              <a:buNone/>
            </a:pPr>
            <a:r>
              <a:rPr lang="ja-JP" altLang="en-US" dirty="0" smtClean="0"/>
              <a:t>　フルタイムで学習しても</a:t>
            </a:r>
            <a:endParaRPr lang="en-US" altLang="ja-JP" dirty="0" smtClean="0"/>
          </a:p>
          <a:p>
            <a:pPr marL="109728" indent="0">
              <a:lnSpc>
                <a:spcPct val="110000"/>
              </a:lnSpc>
              <a:buNone/>
            </a:pPr>
            <a:r>
              <a:rPr lang="ja-JP" altLang="en-US" dirty="0"/>
              <a:t>　</a:t>
            </a:r>
            <a:r>
              <a:rPr lang="ja-JP" altLang="en-US" dirty="0">
                <a:solidFill>
                  <a:schemeClr val="accent6">
                    <a:lumMod val="50000"/>
                  </a:schemeClr>
                </a:solidFill>
                <a:effectLst>
                  <a:outerShdw blurRad="38100" dist="38100" dir="2700000" algn="tl">
                    <a:srgbClr val="000000">
                      <a:alpha val="43137"/>
                    </a:srgbClr>
                  </a:outerShdw>
                </a:effectLst>
              </a:rPr>
              <a:t>中国語系学習者より、約１年、余分に</a:t>
            </a:r>
            <a:r>
              <a:rPr lang="ja-JP" altLang="en-US" dirty="0" smtClean="0"/>
              <a:t>かかるのでは</a:t>
            </a:r>
            <a:r>
              <a:rPr lang="ja-JP" altLang="en-US" dirty="0">
                <a:solidFill>
                  <a:schemeClr val="accent6">
                    <a:lumMod val="50000"/>
                  </a:schemeClr>
                </a:solidFill>
                <a:effectLst>
                  <a:outerShdw blurRad="38100" dist="38100" dir="2700000" algn="tl">
                    <a:srgbClr val="000000">
                      <a:alpha val="43137"/>
                    </a:srgbClr>
                  </a:outerShdw>
                </a:effectLst>
              </a:rPr>
              <a:t>？</a:t>
            </a:r>
            <a:endParaRPr lang="en-US" altLang="ja-JP" dirty="0">
              <a:solidFill>
                <a:schemeClr val="accent6">
                  <a:lumMod val="50000"/>
                </a:schemeClr>
              </a:solidFill>
              <a:effectLst>
                <a:outerShdw blurRad="38100" dist="38100" dir="2700000" algn="tl">
                  <a:srgbClr val="000000">
                    <a:alpha val="43137"/>
                  </a:srgbClr>
                </a:outerShdw>
              </a:effectLst>
            </a:endParaRPr>
          </a:p>
          <a:p>
            <a:pPr marL="109728" indent="0">
              <a:buNone/>
            </a:pPr>
            <a:endParaRPr kumimoji="1" lang="en-US" altLang="ja-JP" dirty="0"/>
          </a:p>
        </p:txBody>
      </p:sp>
    </p:spTree>
    <p:extLst>
      <p:ext uri="{BB962C8B-B14F-4D97-AF65-F5344CB8AC3E}">
        <p14:creationId xmlns:p14="http://schemas.microsoft.com/office/powerpoint/2010/main" val="40190933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48680"/>
            <a:ext cx="8229600" cy="1008112"/>
          </a:xfrm>
        </p:spPr>
        <p:txBody>
          <a:bodyPr>
            <a:normAutofit/>
          </a:bodyPr>
          <a:lstStyle/>
          <a:p>
            <a:r>
              <a:rPr kumimoji="1" lang="ja-JP" altLang="en-US" dirty="0" smtClean="0"/>
              <a:t>６．考察</a:t>
            </a:r>
            <a:r>
              <a:rPr kumimoji="1" lang="ja-JP" altLang="en-US" dirty="0" smtClean="0"/>
              <a:t>（５）</a:t>
            </a:r>
            <a:endParaRPr kumimoji="1" lang="ja-JP" altLang="en-US" dirty="0"/>
          </a:p>
        </p:txBody>
      </p:sp>
      <p:sp>
        <p:nvSpPr>
          <p:cNvPr id="3" name="コンテンツ プレースホルダー 2"/>
          <p:cNvSpPr>
            <a:spLocks noGrp="1"/>
          </p:cNvSpPr>
          <p:nvPr>
            <p:ph idx="1"/>
          </p:nvPr>
        </p:nvSpPr>
        <p:spPr>
          <a:xfrm>
            <a:off x="323528" y="1484784"/>
            <a:ext cx="8568952" cy="5089752"/>
          </a:xfrm>
        </p:spPr>
        <p:txBody>
          <a:bodyPr>
            <a:normAutofit/>
          </a:bodyPr>
          <a:lstStyle/>
          <a:p>
            <a:r>
              <a:rPr lang="ja-JP" altLang="en-US" dirty="0" smtClean="0"/>
              <a:t>（</a:t>
            </a:r>
            <a:r>
              <a:rPr lang="ja-JP" altLang="en-US" dirty="0"/>
              <a:t>日本語語彙量テスト結果）</a:t>
            </a:r>
            <a:endParaRPr lang="en-US" altLang="ja-JP" dirty="0"/>
          </a:p>
          <a:p>
            <a:pPr marL="109728" indent="0">
              <a:buNone/>
            </a:pPr>
            <a:endParaRPr lang="en-US" altLang="ja-JP" dirty="0" smtClean="0"/>
          </a:p>
          <a:p>
            <a:r>
              <a:rPr lang="ja-JP" altLang="en-US" dirty="0" smtClean="0"/>
              <a:t>会話と読み書きの学習負担の相違をどう考えるか</a:t>
            </a:r>
            <a:endParaRPr lang="en-US" altLang="ja-JP" dirty="0" smtClean="0"/>
          </a:p>
          <a:p>
            <a:pPr lvl="1"/>
            <a:r>
              <a:rPr lang="ja-JP" altLang="en-US" sz="2800" dirty="0"/>
              <a:t>初級で</a:t>
            </a:r>
            <a:r>
              <a:rPr lang="ja-JP" altLang="en-US" sz="2800" dirty="0" smtClean="0"/>
              <a:t>は</a:t>
            </a:r>
            <a:r>
              <a:rPr lang="ja-JP" altLang="en-US" sz="2800" dirty="0"/>
              <a:t>会話</a:t>
            </a:r>
            <a:r>
              <a:rPr lang="ja-JP" altLang="en-US" sz="2800" dirty="0" smtClean="0"/>
              <a:t>中心</a:t>
            </a:r>
            <a:endParaRPr lang="en-US" altLang="ja-JP" sz="2800" dirty="0" smtClean="0"/>
          </a:p>
          <a:p>
            <a:pPr lvl="1"/>
            <a:r>
              <a:rPr lang="ja-JP" altLang="en-US" sz="2800" dirty="0" smtClean="0"/>
              <a:t>中級以降、特にカリキュラムに工夫が必要か</a:t>
            </a:r>
            <a:endParaRPr lang="en-US" altLang="ja-JP" sz="2800" dirty="0"/>
          </a:p>
          <a:p>
            <a:pPr lvl="1"/>
            <a:r>
              <a:rPr lang="ja-JP" altLang="en-US" sz="2800" dirty="0" smtClean="0"/>
              <a:t>書きことば語彙理解の有利さは、</a:t>
            </a:r>
            <a:endParaRPr lang="en-US" altLang="ja-JP" sz="2800" dirty="0" smtClean="0"/>
          </a:p>
          <a:p>
            <a:pPr marL="411480" lvl="1" indent="0">
              <a:buNone/>
            </a:pPr>
            <a:r>
              <a:rPr lang="ja-JP" altLang="en-US" sz="2800" dirty="0"/>
              <a:t>　</a:t>
            </a:r>
            <a:r>
              <a:rPr lang="ja-JP" altLang="en-US" sz="2800" dirty="0" smtClean="0"/>
              <a:t>文法習得や会話の不利にも</a:t>
            </a:r>
            <a:endParaRPr lang="en-US" altLang="ja-JP" sz="2800" dirty="0" smtClean="0"/>
          </a:p>
          <a:p>
            <a:pPr marL="109728" indent="0">
              <a:buNone/>
            </a:pPr>
            <a:r>
              <a:rPr lang="ja-JP" altLang="en-US" dirty="0" smtClean="0"/>
              <a:t>⇒中国語系、非中国語系が混在する機関では</a:t>
            </a:r>
            <a:endParaRPr lang="en-US" altLang="ja-JP" dirty="0" smtClean="0"/>
          </a:p>
          <a:p>
            <a:pPr marL="360363" indent="-250825">
              <a:buNone/>
            </a:pPr>
            <a:r>
              <a:rPr lang="ja-JP" altLang="en-US" dirty="0"/>
              <a:t>　</a:t>
            </a:r>
            <a:r>
              <a:rPr lang="ja-JP" altLang="en-US" dirty="0" smtClean="0"/>
              <a:t>初級から</a:t>
            </a:r>
            <a:r>
              <a:rPr lang="ja-JP" altLang="en-US" dirty="0" smtClean="0">
                <a:solidFill>
                  <a:schemeClr val="accent6">
                    <a:lumMod val="50000"/>
                  </a:schemeClr>
                </a:solidFill>
                <a:effectLst>
                  <a:outerShdw blurRad="38100" dist="38100" dir="2700000" algn="tl">
                    <a:srgbClr val="000000">
                      <a:alpha val="43137"/>
                    </a:srgbClr>
                  </a:outerShdw>
                </a:effectLst>
              </a:rPr>
              <a:t>選択モジュール</a:t>
            </a:r>
            <a:r>
              <a:rPr lang="ja-JP" altLang="en-US" dirty="0"/>
              <a:t>／</a:t>
            </a:r>
            <a:r>
              <a:rPr lang="ja-JP" altLang="en-US" dirty="0" smtClean="0">
                <a:solidFill>
                  <a:schemeClr val="accent6">
                    <a:lumMod val="50000"/>
                  </a:schemeClr>
                </a:solidFill>
                <a:effectLst>
                  <a:outerShdw blurRad="38100" dist="38100" dir="2700000" algn="tl">
                    <a:srgbClr val="000000">
                      <a:alpha val="43137"/>
                    </a:srgbClr>
                  </a:outerShdw>
                </a:effectLst>
              </a:rPr>
              <a:t>複線的カリキュラム</a:t>
            </a:r>
            <a:r>
              <a:rPr lang="ja-JP" altLang="en-US" dirty="0" smtClean="0"/>
              <a:t>の導入が必要ではないか</a:t>
            </a:r>
            <a:endParaRPr kumimoji="1" lang="en-US" altLang="ja-JP" dirty="0"/>
          </a:p>
        </p:txBody>
      </p:sp>
    </p:spTree>
    <p:extLst>
      <p:ext uri="{BB962C8B-B14F-4D97-AF65-F5344CB8AC3E}">
        <p14:creationId xmlns:p14="http://schemas.microsoft.com/office/powerpoint/2010/main" val="42722085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58390"/>
            <a:ext cx="8229600" cy="800310"/>
          </a:xfrm>
        </p:spPr>
        <p:txBody>
          <a:bodyPr/>
          <a:lstStyle/>
          <a:p>
            <a:r>
              <a:rPr kumimoji="1" lang="ja-JP" altLang="en-US" dirty="0" smtClean="0"/>
              <a:t>７．</a:t>
            </a:r>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442210" y="1520648"/>
            <a:ext cx="8229600" cy="5040560"/>
          </a:xfrm>
        </p:spPr>
        <p:txBody>
          <a:bodyPr>
            <a:normAutofit fontScale="92500"/>
          </a:bodyPr>
          <a:lstStyle/>
          <a:p>
            <a:pPr>
              <a:lnSpc>
                <a:spcPct val="110000"/>
              </a:lnSpc>
              <a:spcBef>
                <a:spcPts val="0"/>
              </a:spcBef>
            </a:pPr>
            <a:r>
              <a:rPr lang="ja-JP" altLang="en-US" sz="3000" dirty="0"/>
              <a:t>漢語は書籍等では異なり語数の半数を占める</a:t>
            </a:r>
            <a:endParaRPr lang="en-US" altLang="ja-JP" sz="3000" dirty="0"/>
          </a:p>
          <a:p>
            <a:pPr>
              <a:lnSpc>
                <a:spcPct val="110000"/>
              </a:lnSpc>
              <a:spcBef>
                <a:spcPts val="0"/>
              </a:spcBef>
            </a:pPr>
            <a:r>
              <a:rPr lang="ja-JP" altLang="en-US" sz="3000" dirty="0"/>
              <a:t>書籍等、雑誌ともに、漢語の８～９割が同形語</a:t>
            </a:r>
            <a:endParaRPr lang="en-US" altLang="ja-JP" sz="3000" dirty="0"/>
          </a:p>
          <a:p>
            <a:pPr>
              <a:lnSpc>
                <a:spcPct val="110000"/>
              </a:lnSpc>
              <a:spcBef>
                <a:spcPts val="0"/>
              </a:spcBef>
            </a:pPr>
            <a:r>
              <a:rPr lang="ja-JP" altLang="en-US" sz="3000" dirty="0" smtClean="0"/>
              <a:t>同形語</a:t>
            </a:r>
            <a:r>
              <a:rPr lang="ja-JP" altLang="en-US" sz="3000" dirty="0"/>
              <a:t>は（自立）語（異なり語数）全体の４割</a:t>
            </a:r>
            <a:r>
              <a:rPr lang="ja-JP" altLang="en-US" sz="3000" dirty="0" smtClean="0"/>
              <a:t>前後</a:t>
            </a:r>
            <a:endParaRPr lang="en-US" altLang="ja-JP" sz="3000" dirty="0"/>
          </a:p>
          <a:p>
            <a:pPr>
              <a:lnSpc>
                <a:spcPct val="110000"/>
              </a:lnSpc>
              <a:spcBef>
                <a:spcPts val="0"/>
              </a:spcBef>
            </a:pPr>
            <a:r>
              <a:rPr lang="ja-JP" altLang="en-US" sz="3000" dirty="0"/>
              <a:t>中国語</a:t>
            </a:r>
            <a:r>
              <a:rPr lang="ja-JP" altLang="en-US" sz="3000" dirty="0" smtClean="0"/>
              <a:t>知識</a:t>
            </a:r>
            <a:r>
              <a:rPr lang="ja-JP" altLang="en-US" sz="3000" dirty="0"/>
              <a:t>で</a:t>
            </a:r>
            <a:r>
              <a:rPr lang="ja-JP" altLang="en-US" sz="3000" dirty="0" smtClean="0"/>
              <a:t>理解できる日本語書き</a:t>
            </a:r>
            <a:r>
              <a:rPr lang="ja-JP" altLang="en-US" sz="3000" dirty="0"/>
              <a:t>ことば</a:t>
            </a:r>
            <a:r>
              <a:rPr lang="ja-JP" altLang="en-US" sz="3000" dirty="0" smtClean="0"/>
              <a:t>語彙は総</a:t>
            </a:r>
            <a:r>
              <a:rPr lang="ja-JP" altLang="en-US" sz="3000" dirty="0"/>
              <a:t>異なり語数の３割</a:t>
            </a:r>
            <a:r>
              <a:rPr lang="ja-JP" altLang="en-US" sz="3000" dirty="0" smtClean="0"/>
              <a:t>程度</a:t>
            </a:r>
            <a:endParaRPr lang="en-US" altLang="ja-JP" sz="3000" dirty="0"/>
          </a:p>
          <a:p>
            <a:pPr>
              <a:lnSpc>
                <a:spcPct val="110000"/>
              </a:lnSpc>
              <a:spcBef>
                <a:spcPts val="0"/>
              </a:spcBef>
            </a:pPr>
            <a:r>
              <a:rPr lang="ja-JP" altLang="en-US" sz="3000" dirty="0"/>
              <a:t>非中国語</a:t>
            </a:r>
            <a:r>
              <a:rPr lang="ja-JP" altLang="en-US" sz="3000" dirty="0"/>
              <a:t>系学習者が中級終了までに要する期間</a:t>
            </a:r>
            <a:r>
              <a:rPr lang="ja-JP" altLang="en-US" sz="3000" dirty="0" smtClean="0"/>
              <a:t>はフルタイム</a:t>
            </a:r>
            <a:r>
              <a:rPr lang="ja-JP" altLang="en-US" sz="3000" dirty="0"/>
              <a:t>でも中国語系より</a:t>
            </a:r>
            <a:r>
              <a:rPr lang="ja-JP" altLang="en-US" sz="3000" dirty="0"/>
              <a:t>、約１年、余分</a:t>
            </a:r>
            <a:r>
              <a:rPr lang="ja-JP" altLang="en-US" sz="3000" dirty="0"/>
              <a:t>に</a:t>
            </a:r>
            <a:r>
              <a:rPr lang="ja-JP" altLang="en-US" sz="3000" dirty="0" smtClean="0"/>
              <a:t>？</a:t>
            </a:r>
            <a:endParaRPr lang="en-US" altLang="ja-JP" sz="3000" dirty="0" smtClean="0"/>
          </a:p>
          <a:p>
            <a:pPr>
              <a:lnSpc>
                <a:spcPct val="110000"/>
              </a:lnSpc>
              <a:spcBef>
                <a:spcPts val="0"/>
              </a:spcBef>
            </a:pPr>
            <a:r>
              <a:rPr lang="ja-JP" altLang="en-US" sz="3000" dirty="0" smtClean="0"/>
              <a:t>中国語</a:t>
            </a:r>
            <a:r>
              <a:rPr lang="ja-JP" altLang="en-US" sz="3000" dirty="0"/>
              <a:t>系、非中国語系が混在する機関では</a:t>
            </a:r>
            <a:endParaRPr lang="en-US" altLang="ja-JP" sz="3000" dirty="0"/>
          </a:p>
          <a:p>
            <a:pPr marL="360363" indent="-250825">
              <a:lnSpc>
                <a:spcPct val="110000"/>
              </a:lnSpc>
              <a:spcBef>
                <a:spcPts val="0"/>
              </a:spcBef>
              <a:buNone/>
            </a:pPr>
            <a:r>
              <a:rPr lang="ja-JP" altLang="en-US" sz="3000" dirty="0"/>
              <a:t>　</a:t>
            </a:r>
            <a:r>
              <a:rPr lang="ja-JP" altLang="en-US" sz="3000" dirty="0" smtClean="0"/>
              <a:t>初級から</a:t>
            </a:r>
            <a:r>
              <a:rPr lang="ja-JP" altLang="en-US" sz="3000" dirty="0" smtClean="0">
                <a:solidFill>
                  <a:schemeClr val="accent6">
                    <a:lumMod val="50000"/>
                  </a:schemeClr>
                </a:solidFill>
                <a:effectLst>
                  <a:outerShdw blurRad="38100" dist="38100" dir="2700000" algn="tl">
                    <a:srgbClr val="000000">
                      <a:alpha val="43137"/>
                    </a:srgbClr>
                  </a:outerShdw>
                </a:effectLst>
              </a:rPr>
              <a:t>選択</a:t>
            </a:r>
            <a:r>
              <a:rPr lang="ja-JP" altLang="en-US" sz="3000" dirty="0">
                <a:solidFill>
                  <a:schemeClr val="accent6">
                    <a:lumMod val="50000"/>
                  </a:schemeClr>
                </a:solidFill>
                <a:effectLst>
                  <a:outerShdw blurRad="38100" dist="38100" dir="2700000" algn="tl">
                    <a:srgbClr val="000000">
                      <a:alpha val="43137"/>
                    </a:srgbClr>
                  </a:outerShdw>
                </a:effectLst>
              </a:rPr>
              <a:t>モジュール</a:t>
            </a:r>
            <a:r>
              <a:rPr lang="ja-JP" altLang="en-US" sz="3000" dirty="0"/>
              <a:t>／</a:t>
            </a:r>
            <a:r>
              <a:rPr lang="ja-JP" altLang="en-US" sz="3000" dirty="0">
                <a:solidFill>
                  <a:schemeClr val="accent6">
                    <a:lumMod val="50000"/>
                  </a:schemeClr>
                </a:solidFill>
                <a:effectLst>
                  <a:outerShdw blurRad="38100" dist="38100" dir="2700000" algn="tl">
                    <a:srgbClr val="000000">
                      <a:alpha val="43137"/>
                    </a:srgbClr>
                  </a:outerShdw>
                </a:effectLst>
              </a:rPr>
              <a:t>複線的カリキュラム</a:t>
            </a:r>
            <a:r>
              <a:rPr lang="ja-JP" altLang="en-US" sz="3000" dirty="0" smtClean="0"/>
              <a:t>の</a:t>
            </a:r>
            <a:endParaRPr lang="en-US" altLang="ja-JP" sz="3000" dirty="0" smtClean="0"/>
          </a:p>
          <a:p>
            <a:pPr marL="360363" indent="-250825">
              <a:lnSpc>
                <a:spcPct val="110000"/>
              </a:lnSpc>
              <a:spcBef>
                <a:spcPts val="0"/>
              </a:spcBef>
              <a:buNone/>
            </a:pPr>
            <a:r>
              <a:rPr lang="ja-JP" altLang="en-US" sz="3000" dirty="0"/>
              <a:t>　</a:t>
            </a:r>
            <a:r>
              <a:rPr lang="ja-JP" altLang="en-US" sz="3000" dirty="0" smtClean="0"/>
              <a:t>導入</a:t>
            </a:r>
            <a:r>
              <a:rPr lang="ja-JP" altLang="en-US" sz="3000" dirty="0"/>
              <a:t>が必要で</a:t>
            </a:r>
            <a:r>
              <a:rPr lang="ja-JP" altLang="en-US" sz="3000" dirty="0" smtClean="0"/>
              <a:t>は？</a:t>
            </a:r>
            <a:endParaRPr lang="en-US" altLang="ja-JP" dirty="0"/>
          </a:p>
          <a:p>
            <a:endParaRPr lang="en-US" altLang="ja-JP" dirty="0">
              <a:solidFill>
                <a:schemeClr val="accent6">
                  <a:lumMod val="50000"/>
                </a:schemeClr>
              </a:solidFill>
              <a:effectLst>
                <a:outerShdw blurRad="38100" dist="38100" dir="2700000" algn="tl">
                  <a:srgbClr val="000000">
                    <a:alpha val="43137"/>
                  </a:srgbClr>
                </a:outerShdw>
              </a:effectLst>
            </a:endParaRPr>
          </a:p>
          <a:p>
            <a:endParaRPr kumimoji="1" lang="ja-JP" altLang="en-US" dirty="0"/>
          </a:p>
        </p:txBody>
      </p:sp>
    </p:spTree>
    <p:extLst>
      <p:ext uri="{BB962C8B-B14F-4D97-AF65-F5344CB8AC3E}">
        <p14:creationId xmlns:p14="http://schemas.microsoft.com/office/powerpoint/2010/main" val="8548093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603360"/>
            <a:ext cx="8229600" cy="800310"/>
          </a:xfrm>
        </p:spPr>
        <p:txBody>
          <a:bodyPr/>
          <a:lstStyle/>
          <a:p>
            <a:r>
              <a:rPr lang="ja-JP" altLang="en-US" dirty="0"/>
              <a:t>８</a:t>
            </a:r>
            <a:r>
              <a:rPr kumimoji="1" lang="ja-JP" altLang="en-US" dirty="0" smtClean="0"/>
              <a:t>．今後</a:t>
            </a:r>
            <a:r>
              <a:rPr kumimoji="1" lang="ja-JP" altLang="en-US" dirty="0" smtClean="0"/>
              <a:t>の</a:t>
            </a:r>
            <a:r>
              <a:rPr kumimoji="1" lang="ja-JP" altLang="en-US" dirty="0" smtClean="0"/>
              <a:t>課題</a:t>
            </a:r>
            <a:endParaRPr kumimoji="1" lang="ja-JP" altLang="en-US" dirty="0"/>
          </a:p>
        </p:txBody>
      </p:sp>
      <p:sp>
        <p:nvSpPr>
          <p:cNvPr id="3" name="コンテンツ プレースホルダー 2"/>
          <p:cNvSpPr>
            <a:spLocks noGrp="1"/>
          </p:cNvSpPr>
          <p:nvPr>
            <p:ph idx="1"/>
          </p:nvPr>
        </p:nvSpPr>
        <p:spPr>
          <a:xfrm>
            <a:off x="457200" y="1535638"/>
            <a:ext cx="8229600" cy="4968552"/>
          </a:xfrm>
        </p:spPr>
        <p:txBody>
          <a:bodyPr>
            <a:normAutofit/>
          </a:bodyPr>
          <a:lstStyle/>
          <a:p>
            <a:pPr>
              <a:lnSpc>
                <a:spcPct val="110000"/>
              </a:lnSpc>
              <a:spcBef>
                <a:spcPts val="0"/>
              </a:spcBef>
            </a:pPr>
            <a:r>
              <a:rPr lang="ja-JP" altLang="en-US" sz="3000" dirty="0" smtClean="0"/>
              <a:t>さらに上級、超上級までの漢語、同形語の割合の検証</a:t>
            </a:r>
            <a:endParaRPr lang="en-US" altLang="ja-JP" sz="3000" dirty="0" smtClean="0"/>
          </a:p>
          <a:p>
            <a:pPr>
              <a:lnSpc>
                <a:spcPct val="110000"/>
              </a:lnSpc>
              <a:spcBef>
                <a:spcPts val="0"/>
              </a:spcBef>
            </a:pPr>
            <a:r>
              <a:rPr lang="ja-JP" altLang="en-US" sz="3000" dirty="0"/>
              <a:t>和語</a:t>
            </a:r>
            <a:r>
              <a:rPr lang="ja-JP" altLang="en-US" sz="3000" dirty="0" smtClean="0"/>
              <a:t>の学習負担への第一言語の影響の検証</a:t>
            </a:r>
            <a:endParaRPr lang="en-US" altLang="ja-JP" sz="3000" dirty="0" smtClean="0"/>
          </a:p>
          <a:p>
            <a:pPr>
              <a:lnSpc>
                <a:spcPct val="110000"/>
              </a:lnSpc>
              <a:spcBef>
                <a:spcPts val="0"/>
              </a:spcBef>
            </a:pPr>
            <a:r>
              <a:rPr lang="ja-JP" altLang="en-US" sz="3000" dirty="0" smtClean="0"/>
              <a:t>外来語の学習負担への第一言語の影響の検証</a:t>
            </a:r>
            <a:endParaRPr lang="en-US" altLang="ja-JP" sz="3000" dirty="0" smtClean="0"/>
          </a:p>
          <a:p>
            <a:pPr>
              <a:lnSpc>
                <a:spcPct val="110000"/>
              </a:lnSpc>
              <a:spcBef>
                <a:spcPts val="0"/>
              </a:spcBef>
            </a:pPr>
            <a:r>
              <a:rPr lang="ja-JP" altLang="en-US" sz="3000" dirty="0"/>
              <a:t>意味や用法の相違</a:t>
            </a:r>
            <a:r>
              <a:rPr lang="ja-JP" altLang="en-US" sz="3000" dirty="0" smtClean="0"/>
              <a:t>のパタン別の割合の詳細な検討</a:t>
            </a:r>
            <a:endParaRPr lang="en-US" altLang="ja-JP" sz="3000" dirty="0" smtClean="0"/>
          </a:p>
          <a:p>
            <a:pPr>
              <a:lnSpc>
                <a:spcPct val="110000"/>
              </a:lnSpc>
              <a:spcBef>
                <a:spcPts val="0"/>
              </a:spcBef>
            </a:pPr>
            <a:r>
              <a:rPr lang="ja-JP" altLang="en-US" sz="3000" dirty="0" smtClean="0"/>
              <a:t>一般的な学習負担の計算の</a:t>
            </a:r>
            <a:r>
              <a:rPr lang="ja-JP" altLang="en-US" sz="3000" dirty="0"/>
              <a:t>精密化</a:t>
            </a:r>
            <a:endParaRPr lang="en-US" altLang="ja-JP" sz="3000" dirty="0" smtClean="0"/>
          </a:p>
          <a:p>
            <a:pPr>
              <a:lnSpc>
                <a:spcPct val="110000"/>
              </a:lnSpc>
              <a:spcBef>
                <a:spcPts val="0"/>
              </a:spcBef>
            </a:pPr>
            <a:r>
              <a:rPr lang="ja-JP" altLang="en-US" sz="3000" dirty="0" smtClean="0"/>
              <a:t>具体的な対策としての</a:t>
            </a:r>
            <a:r>
              <a:rPr lang="ja-JP" altLang="en-US" sz="3000" dirty="0" smtClean="0">
                <a:solidFill>
                  <a:schemeClr val="accent6">
                    <a:lumMod val="50000"/>
                  </a:schemeClr>
                </a:solidFill>
                <a:effectLst>
                  <a:outerShdw blurRad="38100" dist="38100" dir="2700000" algn="tl">
                    <a:srgbClr val="000000">
                      <a:alpha val="43137"/>
                    </a:srgbClr>
                  </a:outerShdw>
                </a:effectLst>
              </a:rPr>
              <a:t>選択</a:t>
            </a:r>
            <a:r>
              <a:rPr lang="ja-JP" altLang="en-US" sz="3000" dirty="0">
                <a:solidFill>
                  <a:schemeClr val="accent6">
                    <a:lumMod val="50000"/>
                  </a:schemeClr>
                </a:solidFill>
                <a:effectLst>
                  <a:outerShdw blurRad="38100" dist="38100" dir="2700000" algn="tl">
                    <a:srgbClr val="000000">
                      <a:alpha val="43137"/>
                    </a:srgbClr>
                  </a:outerShdw>
                </a:effectLst>
              </a:rPr>
              <a:t>モジュール</a:t>
            </a:r>
            <a:r>
              <a:rPr lang="ja-JP" altLang="en-US" sz="3000" dirty="0"/>
              <a:t>／</a:t>
            </a:r>
            <a:r>
              <a:rPr lang="ja-JP" altLang="en-US" sz="3000" dirty="0">
                <a:solidFill>
                  <a:schemeClr val="accent6">
                    <a:lumMod val="50000"/>
                  </a:schemeClr>
                </a:solidFill>
                <a:effectLst>
                  <a:outerShdw blurRad="38100" dist="38100" dir="2700000" algn="tl">
                    <a:srgbClr val="000000">
                      <a:alpha val="43137"/>
                    </a:srgbClr>
                  </a:outerShdw>
                </a:effectLst>
              </a:rPr>
              <a:t>複線的カリキュラム</a:t>
            </a:r>
            <a:r>
              <a:rPr lang="ja-JP" altLang="en-US" sz="3000" dirty="0" smtClean="0"/>
              <a:t>の研究</a:t>
            </a:r>
            <a:endParaRPr kumimoji="1" lang="ja-JP" altLang="en-US" dirty="0"/>
          </a:p>
        </p:txBody>
      </p:sp>
    </p:spTree>
    <p:extLst>
      <p:ext uri="{BB962C8B-B14F-4D97-AF65-F5344CB8AC3E}">
        <p14:creationId xmlns:p14="http://schemas.microsoft.com/office/powerpoint/2010/main" val="18620914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539750" y="453295"/>
            <a:ext cx="8229600" cy="792163"/>
          </a:xfrm>
        </p:spPr>
        <p:txBody>
          <a:bodyPr/>
          <a:lstStyle/>
          <a:p>
            <a:r>
              <a:rPr lang="ja-JP" altLang="en-US" b="1" dirty="0">
                <a:ea typeface="MS PGothic" pitchFamily="50" charset="-128"/>
              </a:rPr>
              <a:t>引用文献（１）</a:t>
            </a:r>
            <a:endParaRPr lang="ja-JP" altLang="en-GB" dirty="0">
              <a:ea typeface="MS PGothic" pitchFamily="50" charset="-128"/>
            </a:endParaRPr>
          </a:p>
        </p:txBody>
      </p:sp>
      <p:sp>
        <p:nvSpPr>
          <p:cNvPr id="84995" name="Rectangle 3"/>
          <p:cNvSpPr>
            <a:spLocks noGrp="1" noChangeArrowheads="1"/>
          </p:cNvSpPr>
          <p:nvPr>
            <p:ph idx="1"/>
          </p:nvPr>
        </p:nvSpPr>
        <p:spPr>
          <a:xfrm>
            <a:off x="457200" y="1268413"/>
            <a:ext cx="8362950" cy="5329237"/>
          </a:xfrm>
        </p:spPr>
        <p:txBody>
          <a:bodyPr>
            <a:normAutofit/>
          </a:bodyPr>
          <a:lstStyle/>
          <a:p>
            <a:pPr>
              <a:lnSpc>
                <a:spcPct val="85000"/>
              </a:lnSpc>
            </a:pPr>
            <a:r>
              <a:rPr lang="en-US" altLang="ja-JP" dirty="0" err="1"/>
              <a:t>Juilland</a:t>
            </a:r>
            <a:r>
              <a:rPr lang="en-US" altLang="ja-JP" dirty="0"/>
              <a:t>, A., &amp; Chang-Rodrigues, E. (1964). </a:t>
            </a:r>
            <a:r>
              <a:rPr lang="en-US" altLang="ja-JP" i="1" dirty="0"/>
              <a:t>Frequency Dictionary of Spanish Words</a:t>
            </a:r>
            <a:r>
              <a:rPr lang="en-US" altLang="ja-JP" dirty="0"/>
              <a:t>. London: Mouton &amp; Co.</a:t>
            </a:r>
            <a:endParaRPr lang="ja-JP" altLang="ja-JP" dirty="0"/>
          </a:p>
          <a:p>
            <a:pPr>
              <a:lnSpc>
                <a:spcPct val="85000"/>
              </a:lnSpc>
            </a:pPr>
            <a:r>
              <a:rPr lang="ja-JP" altLang="en-US" dirty="0" smtClean="0">
                <a:latin typeface="MS PGothic" pitchFamily="50" charset="-128"/>
                <a:ea typeface="MS PGothic" pitchFamily="50" charset="-128"/>
              </a:rPr>
              <a:t>荒川</a:t>
            </a:r>
            <a:r>
              <a:rPr lang="ja-JP" altLang="en-US" dirty="0">
                <a:latin typeface="MS PGothic" pitchFamily="50" charset="-128"/>
                <a:ea typeface="MS PGothic" pitchFamily="50" charset="-128"/>
              </a:rPr>
              <a:t>清秀</a:t>
            </a:r>
            <a:r>
              <a:rPr lang="en-US" altLang="ja-JP" dirty="0">
                <a:latin typeface="MS PGothic" pitchFamily="50" charset="-128"/>
                <a:ea typeface="MS PGothic" pitchFamily="50" charset="-128"/>
              </a:rPr>
              <a:t>(1979)</a:t>
            </a:r>
            <a:r>
              <a:rPr lang="ja-JP" altLang="en-US" dirty="0">
                <a:latin typeface="MS PGothic" pitchFamily="50" charset="-128"/>
                <a:ea typeface="MS PGothic" pitchFamily="50" charset="-128"/>
              </a:rPr>
              <a:t>「中国語と漢語　－文化庁</a:t>
            </a:r>
            <a:r>
              <a:rPr lang="en-US" altLang="ja-JP" dirty="0">
                <a:latin typeface="MS PGothic" pitchFamily="50" charset="-128"/>
                <a:ea typeface="MS PGothic" pitchFamily="50" charset="-128"/>
              </a:rPr>
              <a:t>『</a:t>
            </a:r>
            <a:r>
              <a:rPr lang="ja-JP" altLang="en-US" dirty="0">
                <a:latin typeface="MS PGothic" pitchFamily="50" charset="-128"/>
                <a:ea typeface="MS PGothic" pitchFamily="50" charset="-128"/>
              </a:rPr>
              <a:t>中国語と対応する漢語</a:t>
            </a:r>
            <a:r>
              <a:rPr lang="en-US" altLang="ja-JP" dirty="0">
                <a:latin typeface="MS PGothic" pitchFamily="50" charset="-128"/>
                <a:ea typeface="MS PGothic" pitchFamily="50" charset="-128"/>
              </a:rPr>
              <a:t>』</a:t>
            </a:r>
            <a:r>
              <a:rPr lang="ja-JP" altLang="en-US" dirty="0" err="1">
                <a:latin typeface="MS PGothic" pitchFamily="50" charset="-128"/>
                <a:ea typeface="MS PGothic" pitchFamily="50" charset="-128"/>
              </a:rPr>
              <a:t>の評を</a:t>
            </a:r>
            <a:r>
              <a:rPr lang="ja-JP" altLang="en-US" dirty="0">
                <a:latin typeface="MS PGothic" pitchFamily="50" charset="-128"/>
                <a:ea typeface="MS PGothic" pitchFamily="50" charset="-128"/>
              </a:rPr>
              <a:t>兼ねて」</a:t>
            </a:r>
            <a:r>
              <a:rPr lang="en-US" altLang="ja-JP" dirty="0">
                <a:latin typeface="MS PGothic" pitchFamily="50" charset="-128"/>
                <a:ea typeface="MS PGothic" pitchFamily="50" charset="-128"/>
              </a:rPr>
              <a:t>『</a:t>
            </a:r>
            <a:r>
              <a:rPr lang="ja-JP" altLang="en-US" dirty="0">
                <a:latin typeface="MS PGothic" pitchFamily="50" charset="-128"/>
                <a:ea typeface="MS PGothic" pitchFamily="50" charset="-128"/>
              </a:rPr>
              <a:t>愛知大学文学会文学論叢</a:t>
            </a:r>
            <a:r>
              <a:rPr lang="en-US" altLang="ja-JP" dirty="0">
                <a:latin typeface="MS PGothic" pitchFamily="50" charset="-128"/>
                <a:ea typeface="MS PGothic" pitchFamily="50" charset="-128"/>
              </a:rPr>
              <a:t>』62</a:t>
            </a:r>
            <a:r>
              <a:rPr lang="ja-JP" altLang="en-US" dirty="0" err="1">
                <a:latin typeface="MS PGothic" pitchFamily="50" charset="-128"/>
                <a:ea typeface="MS PGothic" pitchFamily="50" charset="-128"/>
              </a:rPr>
              <a:t>、</a:t>
            </a:r>
            <a:r>
              <a:rPr lang="en-US" altLang="ja-JP" dirty="0">
                <a:latin typeface="MS PGothic" pitchFamily="50" charset="-128"/>
                <a:ea typeface="MS PGothic" pitchFamily="50" charset="-128"/>
              </a:rPr>
              <a:t>1-28</a:t>
            </a:r>
            <a:endParaRPr lang="en-US" altLang="zh-TW" dirty="0">
              <a:latin typeface="MS PGothic" pitchFamily="50" charset="-128"/>
              <a:ea typeface="MS PGothic" pitchFamily="50" charset="-128"/>
            </a:endParaRPr>
          </a:p>
          <a:p>
            <a:r>
              <a:rPr lang="zh-TW" altLang="en-US" dirty="0">
                <a:latin typeface="MS PGothic" pitchFamily="50" charset="-128"/>
                <a:ea typeface="MS PGothic" pitchFamily="50" charset="-128"/>
              </a:rPr>
              <a:t>荒屋　勤</a:t>
            </a:r>
            <a:r>
              <a:rPr lang="en-US" altLang="zh-TW" dirty="0">
                <a:latin typeface="MS PGothic" pitchFamily="50" charset="-128"/>
                <a:ea typeface="MS PGothic" pitchFamily="50" charset="-128"/>
              </a:rPr>
              <a:t>(1983)</a:t>
            </a:r>
            <a:r>
              <a:rPr lang="zh-TW" altLang="en-US" dirty="0">
                <a:latin typeface="MS PGothic" pitchFamily="50" charset="-128"/>
                <a:ea typeface="MS PGothic" pitchFamily="50" charset="-128"/>
              </a:rPr>
              <a:t>「日中同形語」</a:t>
            </a:r>
            <a:r>
              <a:rPr lang="en-US" altLang="zh-TW" dirty="0">
                <a:latin typeface="MS PGothic" pitchFamily="50" charset="-128"/>
                <a:ea typeface="MS PGothic" pitchFamily="50" charset="-128"/>
              </a:rPr>
              <a:t>『</a:t>
            </a:r>
            <a:r>
              <a:rPr lang="zh-TW" altLang="en-US" dirty="0">
                <a:latin typeface="MS PGothic" pitchFamily="50" charset="-128"/>
                <a:ea typeface="MS PGothic" pitchFamily="50" charset="-128"/>
              </a:rPr>
              <a:t>大東文化大学紀要　人文科学</a:t>
            </a:r>
            <a:r>
              <a:rPr lang="en-US" altLang="zh-TW" dirty="0">
                <a:latin typeface="MS PGothic" pitchFamily="50" charset="-128"/>
                <a:ea typeface="MS PGothic" pitchFamily="50" charset="-128"/>
              </a:rPr>
              <a:t>』21, 17-29</a:t>
            </a:r>
            <a:endParaRPr lang="en-US" altLang="ja-JP" dirty="0">
              <a:latin typeface="MS PGothic" pitchFamily="50" charset="-128"/>
              <a:ea typeface="MS PGothic" pitchFamily="50" charset="-128"/>
            </a:endParaRPr>
          </a:p>
          <a:p>
            <a:pPr>
              <a:lnSpc>
                <a:spcPct val="85000"/>
              </a:lnSpc>
            </a:pPr>
            <a:r>
              <a:rPr lang="ja-JP" altLang="en-US" dirty="0">
                <a:latin typeface="MS PGothic" pitchFamily="50" charset="-128"/>
                <a:ea typeface="MS PGothic" pitchFamily="50" charset="-128"/>
              </a:rPr>
              <a:t>加藤稔人</a:t>
            </a:r>
            <a:r>
              <a:rPr lang="en-US" altLang="ja-JP" dirty="0">
                <a:latin typeface="MS PGothic" pitchFamily="50" charset="-128"/>
                <a:ea typeface="MS PGothic" pitchFamily="50" charset="-128"/>
              </a:rPr>
              <a:t>(2005)</a:t>
            </a:r>
            <a:r>
              <a:rPr lang="ja-JP" altLang="en-US" dirty="0">
                <a:latin typeface="MS PGothic" pitchFamily="50" charset="-128"/>
                <a:ea typeface="MS PGothic" pitchFamily="50" charset="-128"/>
              </a:rPr>
              <a:t>「中国語母語話者による日本語の漢語習得 －中国語との対応のしかたによる漢語習得過程の違い－」</a:t>
            </a:r>
            <a:r>
              <a:rPr lang="en-US" altLang="ja-JP" dirty="0">
                <a:latin typeface="MS PGothic" pitchFamily="50" charset="-128"/>
                <a:ea typeface="MS PGothic" pitchFamily="50" charset="-128"/>
              </a:rPr>
              <a:t>『</a:t>
            </a:r>
            <a:r>
              <a:rPr lang="ja-JP" altLang="en-US" dirty="0">
                <a:latin typeface="MS PGothic" pitchFamily="50" charset="-128"/>
                <a:ea typeface="MS PGothic" pitchFamily="50" charset="-128"/>
              </a:rPr>
              <a:t>日本語教育</a:t>
            </a:r>
            <a:r>
              <a:rPr lang="en-US" altLang="ja-JP" dirty="0">
                <a:latin typeface="MS PGothic" pitchFamily="50" charset="-128"/>
                <a:ea typeface="MS PGothic" pitchFamily="50" charset="-128"/>
              </a:rPr>
              <a:t>』125, </a:t>
            </a:r>
            <a:r>
              <a:rPr lang="en-US" altLang="ja-JP" dirty="0" smtClean="0">
                <a:latin typeface="MS PGothic" pitchFamily="50" charset="-128"/>
                <a:ea typeface="MS PGothic" pitchFamily="50" charset="-128"/>
              </a:rPr>
              <a:t>96-105</a:t>
            </a:r>
          </a:p>
          <a:p>
            <a:pPr>
              <a:lnSpc>
                <a:spcPct val="85000"/>
              </a:lnSpc>
            </a:pPr>
            <a:r>
              <a:rPr lang="ja-JP" altLang="en-US" dirty="0">
                <a:ea typeface="MS PGothic" pitchFamily="50" charset="-128"/>
              </a:rPr>
              <a:t>茅本百合子</a:t>
            </a:r>
            <a:r>
              <a:rPr lang="en-US" altLang="ja-JP" dirty="0">
                <a:ea typeface="MS PGothic" pitchFamily="50" charset="-128"/>
              </a:rPr>
              <a:t>(1995)</a:t>
            </a:r>
            <a:r>
              <a:rPr lang="ja-JP" altLang="en-US" dirty="0">
                <a:ea typeface="MS PGothic" pitchFamily="50" charset="-128"/>
              </a:rPr>
              <a:t>「同一漢字における中国語音と日本語の音読みの類似度に関する調査」</a:t>
            </a:r>
            <a:r>
              <a:rPr lang="en-US" altLang="ja-JP" dirty="0">
                <a:ea typeface="MS PGothic" pitchFamily="50" charset="-128"/>
              </a:rPr>
              <a:t>『</a:t>
            </a:r>
            <a:r>
              <a:rPr lang="ja-JP" altLang="en-US" dirty="0">
                <a:ea typeface="MS PGothic" pitchFamily="50" charset="-128"/>
              </a:rPr>
              <a:t>広島大学日本語教育学科紀要</a:t>
            </a:r>
            <a:r>
              <a:rPr lang="en-US" altLang="ja-JP" dirty="0">
                <a:ea typeface="MS PGothic" pitchFamily="50" charset="-128"/>
              </a:rPr>
              <a:t>』5, 67-75</a:t>
            </a:r>
          </a:p>
          <a:p>
            <a:pPr>
              <a:lnSpc>
                <a:spcPct val="85000"/>
              </a:lnSpc>
            </a:pPr>
            <a:endParaRPr lang="zh-TW" altLang="en-US" sz="2400" dirty="0">
              <a:latin typeface="MS PGothic" pitchFamily="50" charset="-128"/>
              <a:ea typeface="MS PGothic" pitchFamily="50" charset="-128"/>
            </a:endParaRPr>
          </a:p>
        </p:txBody>
      </p:sp>
    </p:spTree>
    <p:extLst>
      <p:ext uri="{BB962C8B-B14F-4D97-AF65-F5344CB8AC3E}">
        <p14:creationId xmlns:p14="http://schemas.microsoft.com/office/powerpoint/2010/main" val="274007927"/>
      </p:ext>
    </p:extLst>
  </p:cSld>
  <p:clrMapOvr>
    <a:masterClrMapping/>
  </p:clrMapOvr>
  <p:transition advTm="832"/>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539750" y="443743"/>
            <a:ext cx="8229600" cy="863600"/>
          </a:xfrm>
        </p:spPr>
        <p:txBody>
          <a:bodyPr/>
          <a:lstStyle/>
          <a:p>
            <a:r>
              <a:rPr lang="ja-JP" altLang="en-US" b="1" dirty="0">
                <a:ea typeface="MS PGothic" pitchFamily="50" charset="-128"/>
              </a:rPr>
              <a:t>引用文献（２）</a:t>
            </a:r>
            <a:endParaRPr lang="ja-JP" altLang="en-GB" dirty="0">
              <a:ea typeface="MS PGothic" pitchFamily="50" charset="-128"/>
            </a:endParaRPr>
          </a:p>
        </p:txBody>
      </p:sp>
      <p:sp>
        <p:nvSpPr>
          <p:cNvPr id="126979" name="Rectangle 3"/>
          <p:cNvSpPr>
            <a:spLocks noGrp="1" noChangeArrowheads="1"/>
          </p:cNvSpPr>
          <p:nvPr>
            <p:ph idx="1"/>
          </p:nvPr>
        </p:nvSpPr>
        <p:spPr>
          <a:xfrm>
            <a:off x="439738" y="1340768"/>
            <a:ext cx="8280400" cy="5184576"/>
          </a:xfrm>
        </p:spPr>
        <p:txBody>
          <a:bodyPr>
            <a:noAutofit/>
          </a:bodyPr>
          <a:lstStyle/>
          <a:p>
            <a:r>
              <a:rPr lang="ja-JP" altLang="en-US" dirty="0" smtClean="0">
                <a:ea typeface="MS PGothic" pitchFamily="50" charset="-128"/>
              </a:rPr>
              <a:t>茅本</a:t>
            </a:r>
            <a:r>
              <a:rPr lang="ja-JP" altLang="en-US" dirty="0">
                <a:ea typeface="MS PGothic" pitchFamily="50" charset="-128"/>
              </a:rPr>
              <a:t>百合子</a:t>
            </a:r>
            <a:r>
              <a:rPr lang="en-US" altLang="ja-JP" dirty="0">
                <a:ea typeface="MS PGothic" pitchFamily="50" charset="-128"/>
              </a:rPr>
              <a:t>(1996)</a:t>
            </a:r>
            <a:r>
              <a:rPr lang="ja-JP" altLang="en-US" dirty="0">
                <a:ea typeface="MS PGothic" pitchFamily="50" charset="-128"/>
              </a:rPr>
              <a:t>「日本語漢字と中国語漢字の形態的・音韻的差異が中国語母語話者による日本語漢字の読みに及ぼす影響」</a:t>
            </a:r>
            <a:r>
              <a:rPr lang="en-US" altLang="ja-JP" dirty="0">
                <a:ea typeface="MS PGothic" pitchFamily="50" charset="-128"/>
              </a:rPr>
              <a:t>『</a:t>
            </a:r>
            <a:r>
              <a:rPr lang="ja-JP" altLang="en-US" dirty="0">
                <a:ea typeface="MS PGothic" pitchFamily="50" charset="-128"/>
              </a:rPr>
              <a:t>広島大学教育学部紀要</a:t>
            </a:r>
            <a:r>
              <a:rPr lang="en-US" altLang="ja-JP" dirty="0">
                <a:ea typeface="MS PGothic" pitchFamily="50" charset="-128"/>
              </a:rPr>
              <a:t>』</a:t>
            </a:r>
            <a:r>
              <a:rPr lang="ja-JP" altLang="en-US" dirty="0">
                <a:ea typeface="MS PGothic" pitchFamily="50" charset="-128"/>
              </a:rPr>
              <a:t>第二部、</a:t>
            </a:r>
            <a:r>
              <a:rPr lang="en-US" altLang="ja-JP" dirty="0">
                <a:ea typeface="MS PGothic" pitchFamily="50" charset="-128"/>
              </a:rPr>
              <a:t>45,345-352</a:t>
            </a:r>
          </a:p>
          <a:p>
            <a:r>
              <a:rPr lang="ja-JP" altLang="en-US" dirty="0">
                <a:ea typeface="MS PGothic" pitchFamily="50" charset="-128"/>
              </a:rPr>
              <a:t>茅本百合子</a:t>
            </a:r>
            <a:r>
              <a:rPr lang="en-US" altLang="ja-JP" dirty="0">
                <a:ea typeface="MS PGothic" pitchFamily="50" charset="-128"/>
              </a:rPr>
              <a:t>(2000)</a:t>
            </a:r>
            <a:r>
              <a:rPr lang="ja-JP" altLang="en-US" dirty="0">
                <a:ea typeface="MS PGothic" pitchFamily="50" charset="-128"/>
              </a:rPr>
              <a:t>「日本語を学習する中国語母語話者の漢字の認知　－上級者・超上級者の心内辞書における音韻情報処理－」</a:t>
            </a:r>
          </a:p>
          <a:p>
            <a:r>
              <a:rPr lang="ja-JP" altLang="en-US" dirty="0">
                <a:ea typeface="MS PGothic" pitchFamily="50" charset="-128"/>
              </a:rPr>
              <a:t>呉 佳頴</a:t>
            </a:r>
            <a:r>
              <a:rPr lang="en-US" altLang="ja-JP" dirty="0">
                <a:ea typeface="MS PGothic" pitchFamily="50" charset="-128"/>
              </a:rPr>
              <a:t>(1999)</a:t>
            </a:r>
            <a:r>
              <a:rPr lang="ja-JP" altLang="en-US" dirty="0">
                <a:ea typeface="MS PGothic" pitchFamily="50" charset="-128"/>
              </a:rPr>
              <a:t>「台湾人日本語学習者の聴解力に関する研究　－漢語と和語の聞き取りを中心に－」広島大学教育学研究科修士</a:t>
            </a:r>
            <a:r>
              <a:rPr lang="ja-JP" altLang="en-US" dirty="0" smtClean="0">
                <a:ea typeface="MS PGothic" pitchFamily="50" charset="-128"/>
              </a:rPr>
              <a:t>論文</a:t>
            </a:r>
            <a:endParaRPr lang="ja-JP" altLang="en-US" dirty="0">
              <a:ea typeface="MS PGothic" pitchFamily="50" charset="-128"/>
            </a:endParaRPr>
          </a:p>
        </p:txBody>
      </p:sp>
    </p:spTree>
    <p:extLst>
      <p:ext uri="{BB962C8B-B14F-4D97-AF65-F5344CB8AC3E}">
        <p14:creationId xmlns:p14="http://schemas.microsoft.com/office/powerpoint/2010/main" val="4239140336"/>
      </p:ext>
    </p:extLst>
  </p:cSld>
  <p:clrMapOvr>
    <a:masterClrMapping/>
  </p:clrMapOvr>
  <p:transition advTm="176"/>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764704"/>
            <a:ext cx="8229600" cy="1066800"/>
          </a:xfrm>
        </p:spPr>
        <p:txBody>
          <a:bodyPr>
            <a:normAutofit/>
          </a:bodyPr>
          <a:lstStyle/>
          <a:p>
            <a:r>
              <a:rPr kumimoji="1" lang="ja-JP" altLang="en-US" dirty="0" smtClean="0"/>
              <a:t>１．研究動機（１）</a:t>
            </a:r>
            <a:endParaRPr kumimoji="1" lang="ja-JP" altLang="en-US" dirty="0"/>
          </a:p>
        </p:txBody>
      </p:sp>
      <p:sp>
        <p:nvSpPr>
          <p:cNvPr id="3" name="コンテンツ プレースホルダー 2"/>
          <p:cNvSpPr>
            <a:spLocks noGrp="1"/>
          </p:cNvSpPr>
          <p:nvPr>
            <p:ph idx="1"/>
          </p:nvPr>
        </p:nvSpPr>
        <p:spPr>
          <a:xfrm>
            <a:off x="457200" y="1844824"/>
            <a:ext cx="8003232" cy="4729712"/>
          </a:xfrm>
        </p:spPr>
        <p:txBody>
          <a:bodyPr>
            <a:normAutofit/>
          </a:bodyPr>
          <a:lstStyle/>
          <a:p>
            <a:r>
              <a:rPr lang="ja-JP" altLang="ja-JP" dirty="0" smtClean="0"/>
              <a:t>日本語カリキュラム</a:t>
            </a:r>
            <a:r>
              <a:rPr lang="ja-JP" altLang="en-US" dirty="0" smtClean="0"/>
              <a:t>の問題の一つ</a:t>
            </a:r>
            <a:endParaRPr lang="en-US" altLang="ja-JP" dirty="0" smtClean="0"/>
          </a:p>
          <a:p>
            <a:pPr marL="109728" indent="0">
              <a:buNone/>
            </a:pPr>
            <a:r>
              <a:rPr lang="ja-JP" altLang="en-US" dirty="0" smtClean="0"/>
              <a:t>　</a:t>
            </a:r>
            <a:r>
              <a:rPr lang="ja-JP" altLang="ja-JP" dirty="0" smtClean="0"/>
              <a:t>いわゆる</a:t>
            </a:r>
            <a:r>
              <a:rPr lang="ja-JP" altLang="ja-JP" dirty="0">
                <a:solidFill>
                  <a:schemeClr val="accent6">
                    <a:lumMod val="50000"/>
                  </a:schemeClr>
                </a:solidFill>
                <a:effectLst>
                  <a:outerShdw blurRad="38100" dist="38100" dir="2700000" algn="tl">
                    <a:srgbClr val="000000">
                      <a:alpha val="43137"/>
                    </a:srgbClr>
                  </a:outerShdw>
                </a:effectLst>
              </a:rPr>
              <a:t>漢字圏／非漢字圏の</a:t>
            </a:r>
            <a:r>
              <a:rPr lang="ja-JP" altLang="ja-JP" dirty="0" smtClean="0">
                <a:solidFill>
                  <a:schemeClr val="accent6">
                    <a:lumMod val="50000"/>
                  </a:schemeClr>
                </a:solidFill>
                <a:effectLst>
                  <a:outerShdw blurRad="38100" dist="38100" dir="2700000" algn="tl">
                    <a:srgbClr val="000000">
                      <a:alpha val="43137"/>
                    </a:srgbClr>
                  </a:outerShdw>
                </a:effectLst>
              </a:rPr>
              <a:t>学習者</a:t>
            </a:r>
            <a:r>
              <a:rPr lang="ja-JP" altLang="en-US" dirty="0">
                <a:solidFill>
                  <a:schemeClr val="accent6">
                    <a:lumMod val="50000"/>
                  </a:schemeClr>
                </a:solidFill>
                <a:effectLst>
                  <a:outerShdw blurRad="38100" dist="38100" dir="2700000" algn="tl">
                    <a:srgbClr val="000000">
                      <a:alpha val="43137"/>
                    </a:srgbClr>
                  </a:outerShdw>
                </a:effectLst>
              </a:rPr>
              <a:t>の</a:t>
            </a:r>
            <a:r>
              <a:rPr lang="ja-JP" altLang="ja-JP" dirty="0" smtClean="0">
                <a:solidFill>
                  <a:schemeClr val="accent6">
                    <a:lumMod val="50000"/>
                  </a:schemeClr>
                </a:solidFill>
                <a:effectLst>
                  <a:outerShdw blurRad="38100" dist="38100" dir="2700000" algn="tl">
                    <a:srgbClr val="000000">
                      <a:alpha val="43137"/>
                    </a:srgbClr>
                  </a:outerShdw>
                </a:effectLst>
              </a:rPr>
              <a:t>混在</a:t>
            </a:r>
            <a:endParaRPr lang="en-US" altLang="ja-JP" dirty="0" smtClean="0">
              <a:solidFill>
                <a:schemeClr val="accent6">
                  <a:lumMod val="50000"/>
                </a:schemeClr>
              </a:solidFill>
              <a:effectLst>
                <a:outerShdw blurRad="38100" dist="38100" dir="2700000" algn="tl">
                  <a:srgbClr val="000000">
                    <a:alpha val="43137"/>
                  </a:srgbClr>
                </a:outerShdw>
              </a:effectLst>
            </a:endParaRPr>
          </a:p>
          <a:p>
            <a:r>
              <a:rPr lang="ja-JP" altLang="ja-JP" dirty="0" smtClean="0"/>
              <a:t>学習者</a:t>
            </a:r>
            <a:r>
              <a:rPr lang="ja-JP" altLang="ja-JP" dirty="0"/>
              <a:t>の母語の</a:t>
            </a:r>
            <a:r>
              <a:rPr lang="ja-JP" altLang="ja-JP" dirty="0" smtClean="0"/>
              <a:t>漢字知識</a:t>
            </a:r>
            <a:r>
              <a:rPr lang="ja-JP" altLang="en-US" dirty="0" smtClean="0"/>
              <a:t>の</a:t>
            </a:r>
            <a:r>
              <a:rPr lang="ja-JP" altLang="ja-JP" dirty="0" smtClean="0"/>
              <a:t>影響に起因</a:t>
            </a:r>
            <a:endParaRPr lang="en-US" altLang="ja-JP" dirty="0" smtClean="0"/>
          </a:p>
          <a:p>
            <a:endParaRPr lang="en-US" altLang="ja-JP" dirty="0" smtClean="0"/>
          </a:p>
          <a:p>
            <a:r>
              <a:rPr lang="ja-JP" altLang="ja-JP" dirty="0" smtClean="0">
                <a:solidFill>
                  <a:schemeClr val="accent6">
                    <a:lumMod val="50000"/>
                  </a:schemeClr>
                </a:solidFill>
                <a:effectLst>
                  <a:outerShdw blurRad="38100" dist="38100" dir="2700000" algn="tl">
                    <a:srgbClr val="000000">
                      <a:alpha val="43137"/>
                    </a:srgbClr>
                  </a:outerShdw>
                </a:effectLst>
              </a:rPr>
              <a:t>中国語</a:t>
            </a:r>
            <a:r>
              <a:rPr lang="ja-JP" altLang="ja-JP" dirty="0">
                <a:solidFill>
                  <a:schemeClr val="accent6">
                    <a:lumMod val="50000"/>
                  </a:schemeClr>
                </a:solidFill>
                <a:effectLst>
                  <a:outerShdw blurRad="38100" dist="38100" dir="2700000" algn="tl">
                    <a:srgbClr val="000000">
                      <a:alpha val="43137"/>
                    </a:srgbClr>
                  </a:outerShdw>
                </a:effectLst>
              </a:rPr>
              <a:t>系</a:t>
            </a:r>
            <a:r>
              <a:rPr lang="ja-JP" altLang="ja-JP" dirty="0" smtClean="0">
                <a:solidFill>
                  <a:schemeClr val="accent6">
                    <a:lumMod val="50000"/>
                  </a:schemeClr>
                </a:solidFill>
                <a:effectLst>
                  <a:outerShdw blurRad="38100" dist="38100" dir="2700000" algn="tl">
                    <a:srgbClr val="000000">
                      <a:alpha val="43137"/>
                    </a:srgbClr>
                  </a:outerShdw>
                </a:effectLst>
              </a:rPr>
              <a:t>学習者</a:t>
            </a:r>
            <a:r>
              <a:rPr lang="ja-JP" altLang="en-US" dirty="0">
                <a:solidFill>
                  <a:schemeClr val="accent6">
                    <a:lumMod val="50000"/>
                  </a:schemeClr>
                </a:solidFill>
                <a:effectLst>
                  <a:outerShdw blurRad="38100" dist="38100" dir="2700000" algn="tl">
                    <a:srgbClr val="000000">
                      <a:alpha val="43137"/>
                    </a:srgbClr>
                  </a:outerShdw>
                </a:effectLst>
              </a:rPr>
              <a:t>：</a:t>
            </a:r>
            <a:r>
              <a:rPr lang="ja-JP" altLang="ja-JP" dirty="0" smtClean="0">
                <a:solidFill>
                  <a:schemeClr val="accent6">
                    <a:lumMod val="50000"/>
                  </a:schemeClr>
                </a:solidFill>
                <a:effectLst>
                  <a:outerShdw blurRad="38100" dist="38100" dir="2700000" algn="tl">
                    <a:srgbClr val="000000">
                      <a:alpha val="43137"/>
                    </a:srgbClr>
                  </a:outerShdw>
                </a:effectLst>
              </a:rPr>
              <a:t>読む</a:t>
            </a:r>
            <a:r>
              <a:rPr lang="ja-JP" altLang="ja-JP" dirty="0">
                <a:solidFill>
                  <a:schemeClr val="accent6">
                    <a:lumMod val="50000"/>
                  </a:schemeClr>
                </a:solidFill>
                <a:effectLst>
                  <a:outerShdw blurRad="38100" dist="38100" dir="2700000" algn="tl">
                    <a:srgbClr val="000000">
                      <a:alpha val="43137"/>
                    </a:srgbClr>
                  </a:outerShdw>
                </a:effectLst>
              </a:rPr>
              <a:t>ための語彙知識に</a:t>
            </a:r>
            <a:r>
              <a:rPr lang="ja-JP" altLang="ja-JP" dirty="0" smtClean="0">
                <a:solidFill>
                  <a:schemeClr val="accent6">
                    <a:lumMod val="50000"/>
                  </a:schemeClr>
                </a:solidFill>
                <a:effectLst>
                  <a:outerShdw blurRad="38100" dist="38100" dir="2700000" algn="tl">
                    <a:srgbClr val="000000">
                      <a:alpha val="43137"/>
                    </a:srgbClr>
                  </a:outerShdw>
                </a:effectLst>
              </a:rPr>
              <a:t>おいて有利</a:t>
            </a:r>
            <a:r>
              <a:rPr lang="ja-JP" altLang="ja-JP" dirty="0">
                <a:solidFill>
                  <a:schemeClr val="accent6">
                    <a:lumMod val="50000"/>
                  </a:schemeClr>
                </a:solidFill>
                <a:effectLst>
                  <a:outerShdw blurRad="38100" dist="38100" dir="2700000" algn="tl">
                    <a:srgbClr val="000000">
                      <a:alpha val="43137"/>
                    </a:srgbClr>
                  </a:outerShdw>
                </a:effectLst>
              </a:rPr>
              <a:t>な点</a:t>
            </a:r>
            <a:r>
              <a:rPr lang="ja-JP" altLang="ja-JP" dirty="0"/>
              <a:t>が</a:t>
            </a:r>
            <a:r>
              <a:rPr lang="ja-JP" altLang="ja-JP" dirty="0" smtClean="0"/>
              <a:t>多い</a:t>
            </a:r>
            <a:endParaRPr lang="en-US" altLang="ja-JP" dirty="0" smtClean="0"/>
          </a:p>
          <a:p>
            <a:r>
              <a:rPr lang="ja-JP" altLang="en-US" dirty="0" smtClean="0"/>
              <a:t>では、それは</a:t>
            </a:r>
            <a:r>
              <a:rPr lang="ja-JP" altLang="ja-JP" dirty="0" smtClean="0">
                <a:solidFill>
                  <a:schemeClr val="accent6">
                    <a:lumMod val="50000"/>
                  </a:schemeClr>
                </a:solidFill>
                <a:effectLst>
                  <a:outerShdw blurRad="38100" dist="38100" dir="2700000" algn="tl">
                    <a:srgbClr val="000000">
                      <a:alpha val="43137"/>
                    </a:srgbClr>
                  </a:outerShdw>
                </a:effectLst>
              </a:rPr>
              <a:t>どの程度</a:t>
            </a:r>
            <a:r>
              <a:rPr lang="ja-JP" altLang="en-US" dirty="0" smtClean="0">
                <a:solidFill>
                  <a:schemeClr val="accent6">
                    <a:lumMod val="50000"/>
                  </a:schemeClr>
                </a:solidFill>
                <a:effectLst>
                  <a:outerShdw blurRad="38100" dist="38100" dir="2700000" algn="tl">
                    <a:srgbClr val="000000">
                      <a:alpha val="43137"/>
                    </a:srgbClr>
                  </a:outerShdw>
                </a:effectLst>
              </a:rPr>
              <a:t>？</a:t>
            </a:r>
            <a:endParaRPr lang="en-US" altLang="ja-JP" dirty="0" smtClean="0">
              <a:solidFill>
                <a:schemeClr val="accent6">
                  <a:lumMod val="50000"/>
                </a:schemeClr>
              </a:solidFill>
              <a:effectLst>
                <a:outerShdw blurRad="38100" dist="38100" dir="2700000" algn="tl">
                  <a:srgbClr val="000000">
                    <a:alpha val="43137"/>
                  </a:srgbClr>
                </a:outerShdw>
              </a:effectLst>
            </a:endParaRPr>
          </a:p>
          <a:p>
            <a:r>
              <a:rPr lang="ja-JP" altLang="ja-JP" dirty="0" smtClean="0"/>
              <a:t>量的</a:t>
            </a:r>
            <a:r>
              <a:rPr lang="ja-JP" altLang="ja-JP" dirty="0"/>
              <a:t>に把握している教師／研究者は</a:t>
            </a:r>
            <a:r>
              <a:rPr lang="ja-JP" altLang="ja-JP" dirty="0" smtClean="0"/>
              <a:t>少ない</a:t>
            </a:r>
            <a:endParaRPr lang="en-US" altLang="ja-JP" dirty="0" smtClean="0"/>
          </a:p>
          <a:p>
            <a:r>
              <a:rPr lang="ja-JP" altLang="en-US" dirty="0"/>
              <a:t>学習時間に</a:t>
            </a:r>
            <a:r>
              <a:rPr lang="ja-JP" altLang="en-US" dirty="0" smtClean="0"/>
              <a:t>してどの程度の差になりえるのか？</a:t>
            </a:r>
            <a:endParaRPr lang="en-US" altLang="ja-JP" dirty="0" smtClean="0"/>
          </a:p>
        </p:txBody>
      </p:sp>
    </p:spTree>
    <p:extLst>
      <p:ext uri="{BB962C8B-B14F-4D97-AF65-F5344CB8AC3E}">
        <p14:creationId xmlns:p14="http://schemas.microsoft.com/office/powerpoint/2010/main" val="11521333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467544" y="476672"/>
            <a:ext cx="8229600" cy="792163"/>
          </a:xfrm>
        </p:spPr>
        <p:txBody>
          <a:bodyPr/>
          <a:lstStyle/>
          <a:p>
            <a:r>
              <a:rPr lang="ja-JP" altLang="en-US" b="1" dirty="0">
                <a:ea typeface="MS PGothic" pitchFamily="50" charset="-128"/>
              </a:rPr>
              <a:t>引用文献（３）</a:t>
            </a:r>
            <a:endParaRPr lang="ja-JP" altLang="en-GB" dirty="0">
              <a:ea typeface="MS PGothic" pitchFamily="50" charset="-128"/>
            </a:endParaRPr>
          </a:p>
        </p:txBody>
      </p:sp>
      <p:sp>
        <p:nvSpPr>
          <p:cNvPr id="86019" name="Rectangle 3"/>
          <p:cNvSpPr>
            <a:spLocks noGrp="1" noChangeArrowheads="1"/>
          </p:cNvSpPr>
          <p:nvPr>
            <p:ph idx="1"/>
          </p:nvPr>
        </p:nvSpPr>
        <p:spPr>
          <a:xfrm>
            <a:off x="352425" y="1268760"/>
            <a:ext cx="8435975" cy="5400600"/>
          </a:xfrm>
        </p:spPr>
        <p:txBody>
          <a:bodyPr>
            <a:normAutofit/>
          </a:bodyPr>
          <a:lstStyle/>
          <a:p>
            <a:r>
              <a:rPr lang="ja-JP" altLang="en-US" dirty="0">
                <a:ea typeface="MS PGothic" pitchFamily="50" charset="-128"/>
              </a:rPr>
              <a:t>国立国語研究所</a:t>
            </a:r>
            <a:r>
              <a:rPr lang="en-US" altLang="ja-JP" dirty="0">
                <a:ea typeface="MS PGothic" pitchFamily="50" charset="-128"/>
              </a:rPr>
              <a:t>(1962) </a:t>
            </a:r>
            <a:r>
              <a:rPr lang="ja-JP" altLang="en-US" dirty="0">
                <a:ea typeface="MS PGothic" pitchFamily="50" charset="-128"/>
              </a:rPr>
              <a:t>国立国語研究所報告</a:t>
            </a:r>
            <a:r>
              <a:rPr lang="en-US" altLang="ja-JP" dirty="0">
                <a:ea typeface="MS PGothic" pitchFamily="50" charset="-128"/>
              </a:rPr>
              <a:t>21『</a:t>
            </a:r>
            <a:r>
              <a:rPr lang="ja-JP" altLang="en-US" dirty="0">
                <a:ea typeface="MS PGothic" pitchFamily="50" charset="-128"/>
              </a:rPr>
              <a:t>現代雑誌九十種の用語用字 第一分冊 総記および語彙表</a:t>
            </a:r>
            <a:r>
              <a:rPr lang="en-US" altLang="ja-JP" dirty="0">
                <a:ea typeface="MS PGothic" pitchFamily="50" charset="-128"/>
              </a:rPr>
              <a:t>』</a:t>
            </a:r>
            <a:r>
              <a:rPr lang="ja-JP" altLang="en-US" dirty="0">
                <a:ea typeface="MS PGothic" pitchFamily="50" charset="-128"/>
              </a:rPr>
              <a:t>秀英出版</a:t>
            </a:r>
          </a:p>
          <a:p>
            <a:r>
              <a:rPr lang="zh-TW" altLang="en-US" dirty="0" smtClean="0">
                <a:ea typeface="MS PGothic" pitchFamily="50" charset="-128"/>
              </a:rPr>
              <a:t>国</a:t>
            </a:r>
            <a:r>
              <a:rPr lang="zh-TW" altLang="en-US" dirty="0">
                <a:ea typeface="MS PGothic" pitchFamily="50" charset="-128"/>
              </a:rPr>
              <a:t>立国語研究所</a:t>
            </a:r>
            <a:r>
              <a:rPr lang="en-US" altLang="zh-TW" dirty="0">
                <a:ea typeface="MS PGothic" pitchFamily="50" charset="-128"/>
              </a:rPr>
              <a:t>(2006)『</a:t>
            </a:r>
            <a:r>
              <a:rPr lang="zh-TW" altLang="en-US" dirty="0">
                <a:ea typeface="MS PGothic" pitchFamily="50" charset="-128"/>
              </a:rPr>
              <a:t>現代雑誌</a:t>
            </a:r>
            <a:r>
              <a:rPr lang="en-US" altLang="zh-TW" dirty="0">
                <a:ea typeface="MS PGothic" pitchFamily="50" charset="-128"/>
              </a:rPr>
              <a:t>200</a:t>
            </a:r>
            <a:r>
              <a:rPr lang="zh-TW" altLang="en-US" dirty="0">
                <a:ea typeface="MS PGothic" pitchFamily="50" charset="-128"/>
              </a:rPr>
              <a:t>万字言語調査語彙表</a:t>
            </a:r>
            <a:r>
              <a:rPr lang="en-US" altLang="zh-TW" dirty="0">
                <a:ea typeface="MS PGothic" pitchFamily="50" charset="-128"/>
              </a:rPr>
              <a:t>』</a:t>
            </a:r>
            <a:r>
              <a:rPr lang="zh-TW" altLang="en-US" dirty="0">
                <a:ea typeface="MS PGothic" pitchFamily="50" charset="-128"/>
              </a:rPr>
              <a:t>公開版</a:t>
            </a:r>
            <a:r>
              <a:rPr lang="en-US" altLang="zh-TW" dirty="0">
                <a:ea typeface="MS PGothic" pitchFamily="50" charset="-128"/>
              </a:rPr>
              <a:t>(ver.1.0)</a:t>
            </a:r>
            <a:r>
              <a:rPr lang="ja-JP" altLang="en-US" dirty="0">
                <a:ea typeface="MS PGothic" pitchFamily="50" charset="-128"/>
              </a:rPr>
              <a:t>　以下よりダウンロード可（</a:t>
            </a:r>
            <a:r>
              <a:rPr lang="en-US" altLang="ja-JP" dirty="0">
                <a:ea typeface="MS PGothic" pitchFamily="50" charset="-128"/>
              </a:rPr>
              <a:t>2009</a:t>
            </a:r>
            <a:r>
              <a:rPr lang="ja-JP" altLang="en-US" dirty="0">
                <a:ea typeface="MS PGothic" pitchFamily="50" charset="-128"/>
              </a:rPr>
              <a:t>年</a:t>
            </a:r>
            <a:r>
              <a:rPr lang="en-US" altLang="ja-JP" dirty="0">
                <a:ea typeface="MS PGothic" pitchFamily="50" charset="-128"/>
              </a:rPr>
              <a:t>1</a:t>
            </a:r>
            <a:r>
              <a:rPr lang="ja-JP" altLang="en-US" dirty="0">
                <a:ea typeface="MS PGothic" pitchFamily="50" charset="-128"/>
              </a:rPr>
              <a:t>月</a:t>
            </a:r>
            <a:r>
              <a:rPr lang="en-US" altLang="ja-JP" dirty="0">
                <a:ea typeface="MS PGothic" pitchFamily="50" charset="-128"/>
              </a:rPr>
              <a:t>26</a:t>
            </a:r>
            <a:r>
              <a:rPr lang="ja-JP" altLang="en-US" dirty="0">
                <a:ea typeface="MS PGothic" pitchFamily="50" charset="-128"/>
              </a:rPr>
              <a:t>日確認）　</a:t>
            </a:r>
            <a:r>
              <a:rPr lang="en-US" altLang="ja-JP" dirty="0">
                <a:ea typeface="MS PGothic" pitchFamily="50" charset="-128"/>
              </a:rPr>
              <a:t>http://www2.kokken.go.jp/goityosa/index.html</a:t>
            </a:r>
            <a:r>
              <a:rPr lang="ja-JP" altLang="en-US" dirty="0">
                <a:solidFill>
                  <a:schemeClr val="bg1">
                    <a:lumMod val="50000"/>
                  </a:schemeClr>
                </a:solidFill>
                <a:ea typeface="MS PGothic" pitchFamily="50" charset="-128"/>
              </a:rPr>
              <a:t>　</a:t>
            </a:r>
            <a:endParaRPr lang="zh-TW" altLang="en-US" dirty="0">
              <a:solidFill>
                <a:schemeClr val="bg1">
                  <a:lumMod val="50000"/>
                </a:schemeClr>
              </a:solidFill>
              <a:ea typeface="MS PGothic" pitchFamily="50" charset="-128"/>
            </a:endParaRPr>
          </a:p>
          <a:p>
            <a:r>
              <a:rPr lang="ja-JP" altLang="en-US" dirty="0" smtClean="0">
                <a:latin typeface="MS PGothic" pitchFamily="50" charset="-128"/>
                <a:ea typeface="MS PGothic" pitchFamily="50" charset="-128"/>
              </a:rPr>
              <a:t>曾根</a:t>
            </a:r>
            <a:r>
              <a:rPr lang="ja-JP" altLang="en-US" dirty="0">
                <a:latin typeface="MS PGothic" pitchFamily="50" charset="-128"/>
                <a:ea typeface="MS PGothic" pitchFamily="50" charset="-128"/>
              </a:rPr>
              <a:t>博隆</a:t>
            </a:r>
            <a:r>
              <a:rPr lang="en-US" altLang="ja-JP" dirty="0">
                <a:latin typeface="MS PGothic" pitchFamily="50" charset="-128"/>
                <a:ea typeface="MS PGothic" pitchFamily="50" charset="-128"/>
              </a:rPr>
              <a:t>(1988)</a:t>
            </a:r>
            <a:r>
              <a:rPr lang="ja-JP" altLang="en-US" dirty="0">
                <a:latin typeface="MS PGothic" pitchFamily="50" charset="-128"/>
                <a:ea typeface="MS PGothic" pitchFamily="50" charset="-128"/>
              </a:rPr>
              <a:t>「日中同形語に関する基礎的考察」</a:t>
            </a:r>
            <a:r>
              <a:rPr lang="en-US" altLang="ja-JP" dirty="0">
                <a:latin typeface="MS PGothic" pitchFamily="50" charset="-128"/>
                <a:ea typeface="MS PGothic" pitchFamily="50" charset="-128"/>
              </a:rPr>
              <a:t>『</a:t>
            </a:r>
            <a:r>
              <a:rPr lang="ja-JP" altLang="en-US" dirty="0">
                <a:latin typeface="MS PGothic" pitchFamily="50" charset="-128"/>
                <a:ea typeface="MS PGothic" pitchFamily="50" charset="-128"/>
              </a:rPr>
              <a:t>明治学院論叢</a:t>
            </a:r>
            <a:r>
              <a:rPr lang="en-US" altLang="ja-JP" dirty="0">
                <a:latin typeface="MS PGothic" pitchFamily="50" charset="-128"/>
                <a:ea typeface="MS PGothic" pitchFamily="50" charset="-128"/>
              </a:rPr>
              <a:t>』424, 61-96</a:t>
            </a:r>
          </a:p>
          <a:p>
            <a:r>
              <a:rPr lang="ja-JP" altLang="en-US" dirty="0">
                <a:latin typeface="MS PGothic" pitchFamily="50" charset="-128"/>
                <a:ea typeface="MS PGothic" pitchFamily="50" charset="-128"/>
              </a:rPr>
              <a:t>高野繁男･王　宝平</a:t>
            </a:r>
            <a:r>
              <a:rPr lang="en-US" altLang="ja-JP" dirty="0">
                <a:latin typeface="MS PGothic" pitchFamily="50" charset="-128"/>
                <a:ea typeface="MS PGothic" pitchFamily="50" charset="-128"/>
              </a:rPr>
              <a:t>(2002)</a:t>
            </a:r>
            <a:r>
              <a:rPr lang="ja-JP" altLang="en-US" dirty="0">
                <a:latin typeface="MS PGothic" pitchFamily="50" charset="-128"/>
                <a:ea typeface="MS PGothic" pitchFamily="50" charset="-128"/>
              </a:rPr>
              <a:t>「日中現代漢語の層別　</a:t>
            </a:r>
            <a:r>
              <a:rPr lang="en-US" altLang="ja-JP" dirty="0">
                <a:latin typeface="MS PGothic" pitchFamily="50" charset="-128"/>
                <a:ea typeface="MS PGothic" pitchFamily="50" charset="-128"/>
              </a:rPr>
              <a:t>―</a:t>
            </a:r>
            <a:r>
              <a:rPr lang="ja-JP" altLang="en-US" dirty="0">
                <a:latin typeface="MS PGothic" pitchFamily="50" charset="-128"/>
                <a:ea typeface="MS PGothic" pitchFamily="50" charset="-128"/>
              </a:rPr>
              <a:t>日中同形語に見る</a:t>
            </a:r>
            <a:r>
              <a:rPr lang="en-US" altLang="ja-JP" dirty="0">
                <a:latin typeface="MS PGothic" pitchFamily="50" charset="-128"/>
                <a:ea typeface="MS PGothic" pitchFamily="50" charset="-128"/>
              </a:rPr>
              <a:t>―</a:t>
            </a:r>
            <a:r>
              <a:rPr lang="ja-JP" altLang="en-US" dirty="0">
                <a:latin typeface="MS PGothic" pitchFamily="50" charset="-128"/>
                <a:ea typeface="MS PGothic" pitchFamily="50" charset="-128"/>
              </a:rPr>
              <a:t>」神奈川大学人文学研究所編</a:t>
            </a:r>
            <a:r>
              <a:rPr lang="en-US" altLang="ja-JP" dirty="0">
                <a:latin typeface="MS PGothic" pitchFamily="50" charset="-128"/>
                <a:ea typeface="MS PGothic" pitchFamily="50" charset="-128"/>
              </a:rPr>
              <a:t>『</a:t>
            </a:r>
            <a:r>
              <a:rPr lang="ja-JP" altLang="en-US" dirty="0">
                <a:latin typeface="MS PGothic" pitchFamily="50" charset="-128"/>
                <a:ea typeface="MS PGothic" pitchFamily="50" charset="-128"/>
              </a:rPr>
              <a:t>日中文化論集</a:t>
            </a:r>
            <a:r>
              <a:rPr lang="en-US" altLang="ja-JP" dirty="0">
                <a:latin typeface="MS PGothic" pitchFamily="50" charset="-128"/>
                <a:ea typeface="MS PGothic" pitchFamily="50" charset="-128"/>
              </a:rPr>
              <a:t>』118-139</a:t>
            </a:r>
            <a:r>
              <a:rPr lang="ja-JP" altLang="en-US" dirty="0" err="1">
                <a:latin typeface="MS PGothic" pitchFamily="50" charset="-128"/>
                <a:ea typeface="MS PGothic" pitchFamily="50" charset="-128"/>
              </a:rPr>
              <a:t>、</a:t>
            </a:r>
            <a:r>
              <a:rPr lang="ja-JP" altLang="en-US" dirty="0">
                <a:latin typeface="MS PGothic" pitchFamily="50" charset="-128"/>
                <a:ea typeface="MS PGothic" pitchFamily="50" charset="-128"/>
              </a:rPr>
              <a:t>勁草書房</a:t>
            </a:r>
          </a:p>
          <a:p>
            <a:pPr>
              <a:lnSpc>
                <a:spcPct val="90000"/>
              </a:lnSpc>
            </a:pPr>
            <a:endParaRPr lang="zh-CN" altLang="en-US" sz="2400" dirty="0">
              <a:latin typeface="MS PGothic" pitchFamily="50" charset="-128"/>
              <a:ea typeface="MS PGothic" pitchFamily="50" charset="-128"/>
            </a:endParaRPr>
          </a:p>
          <a:p>
            <a:pPr>
              <a:lnSpc>
                <a:spcPct val="90000"/>
              </a:lnSpc>
            </a:pPr>
            <a:endParaRPr lang="ja-JP" altLang="en-US" sz="2400" dirty="0">
              <a:ea typeface="MS PGothic" pitchFamily="50" charset="-128"/>
            </a:endParaRPr>
          </a:p>
          <a:p>
            <a:pPr>
              <a:lnSpc>
                <a:spcPct val="90000"/>
              </a:lnSpc>
            </a:pPr>
            <a:endParaRPr lang="ja-JP" altLang="en-US" sz="2400" dirty="0">
              <a:ea typeface="MS PGothic" pitchFamily="50" charset="-128"/>
            </a:endParaRPr>
          </a:p>
        </p:txBody>
      </p:sp>
    </p:spTree>
    <p:extLst>
      <p:ext uri="{BB962C8B-B14F-4D97-AF65-F5344CB8AC3E}">
        <p14:creationId xmlns:p14="http://schemas.microsoft.com/office/powerpoint/2010/main" val="1529744821"/>
      </p:ext>
    </p:extLst>
  </p:cSld>
  <p:clrMapOvr>
    <a:masterClrMapping/>
  </p:clrMapOvr>
  <p:transition advTm="16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455220"/>
            <a:ext cx="8229600" cy="865188"/>
          </a:xfrm>
        </p:spPr>
        <p:txBody>
          <a:bodyPr/>
          <a:lstStyle/>
          <a:p>
            <a:r>
              <a:rPr lang="ja-JP" altLang="en-US" b="1" dirty="0">
                <a:ea typeface="MS PGothic" pitchFamily="50" charset="-128"/>
              </a:rPr>
              <a:t>引用文献（４）</a:t>
            </a:r>
            <a:endParaRPr lang="ja-JP" altLang="en-GB" dirty="0">
              <a:ea typeface="MS PGothic" pitchFamily="50" charset="-128"/>
            </a:endParaRPr>
          </a:p>
        </p:txBody>
      </p:sp>
      <p:sp>
        <p:nvSpPr>
          <p:cNvPr id="87043" name="Rectangle 3"/>
          <p:cNvSpPr>
            <a:spLocks noGrp="1" noChangeArrowheads="1"/>
          </p:cNvSpPr>
          <p:nvPr>
            <p:ph idx="1"/>
          </p:nvPr>
        </p:nvSpPr>
        <p:spPr>
          <a:xfrm>
            <a:off x="395536" y="1361643"/>
            <a:ext cx="8424936" cy="5153248"/>
          </a:xfrm>
        </p:spPr>
        <p:txBody>
          <a:bodyPr>
            <a:noAutofit/>
          </a:bodyPr>
          <a:lstStyle/>
          <a:p>
            <a:pPr>
              <a:lnSpc>
                <a:spcPct val="90000"/>
              </a:lnSpc>
            </a:pPr>
            <a:r>
              <a:rPr lang="ja-JP" altLang="en-US" dirty="0">
                <a:latin typeface="MS PGothic" pitchFamily="50" charset="-128"/>
                <a:ea typeface="MS PGothic" pitchFamily="50" charset="-128"/>
              </a:rPr>
              <a:t>玉岡賀津雄・松下達彦</a:t>
            </a:r>
            <a:r>
              <a:rPr lang="en-US" altLang="ja-JP" dirty="0">
                <a:latin typeface="MS PGothic" pitchFamily="50" charset="-128"/>
                <a:ea typeface="MS PGothic" pitchFamily="50" charset="-128"/>
              </a:rPr>
              <a:t>(1999)</a:t>
            </a:r>
            <a:r>
              <a:rPr lang="ja-JP" altLang="en-US" dirty="0">
                <a:latin typeface="MS PGothic" pitchFamily="50" charset="-128"/>
                <a:ea typeface="MS PGothic" pitchFamily="50" charset="-128"/>
              </a:rPr>
              <a:t>「中国語系日本語学習者による日本語漢字二字熟語の認知処理における母語の影響」第</a:t>
            </a:r>
            <a:r>
              <a:rPr lang="en-US" altLang="ja-JP" dirty="0">
                <a:latin typeface="MS PGothic" pitchFamily="50" charset="-128"/>
                <a:ea typeface="MS PGothic" pitchFamily="50" charset="-128"/>
              </a:rPr>
              <a:t>4</a:t>
            </a:r>
            <a:r>
              <a:rPr lang="ja-JP" altLang="en-US" dirty="0">
                <a:latin typeface="MS PGothic" pitchFamily="50" charset="-128"/>
                <a:ea typeface="MS PGothic" pitchFamily="50" charset="-128"/>
              </a:rPr>
              <a:t>回国際日本語教育・日本研究シンポジウム「アジア太平洋地域における日本語教育と日本研究：現状と展望」（香港理工大学）、配布資料</a:t>
            </a:r>
          </a:p>
          <a:p>
            <a:r>
              <a:rPr lang="ja-JP" altLang="en-US" dirty="0" smtClean="0">
                <a:latin typeface="MS PGothic" pitchFamily="50" charset="-128"/>
                <a:ea typeface="MS PGothic" pitchFamily="50" charset="-128"/>
              </a:rPr>
              <a:t>陳</a:t>
            </a:r>
            <a:r>
              <a:rPr lang="ja-JP" altLang="en-US" dirty="0">
                <a:latin typeface="MS PGothic" pitchFamily="50" charset="-128"/>
                <a:ea typeface="MS PGothic" pitchFamily="50" charset="-128"/>
              </a:rPr>
              <a:t>　毓敏</a:t>
            </a:r>
            <a:r>
              <a:rPr lang="en-US" altLang="ja-JP" dirty="0">
                <a:latin typeface="MS PGothic" pitchFamily="50" charset="-128"/>
                <a:ea typeface="MS PGothic" pitchFamily="50" charset="-128"/>
              </a:rPr>
              <a:t>(2003)</a:t>
            </a:r>
            <a:r>
              <a:rPr lang="ja-JP" altLang="en-US" dirty="0">
                <a:latin typeface="MS PGothic" pitchFamily="50" charset="-128"/>
                <a:ea typeface="MS PGothic" pitchFamily="50" charset="-128"/>
              </a:rPr>
              <a:t>「中国語を母語とする日本語学習者の漢語習得について　</a:t>
            </a:r>
            <a:r>
              <a:rPr lang="en-US" altLang="ja-JP" dirty="0">
                <a:latin typeface="MS PGothic" pitchFamily="50" charset="-128"/>
                <a:ea typeface="MS PGothic" pitchFamily="50" charset="-128"/>
              </a:rPr>
              <a:t>―</a:t>
            </a:r>
            <a:r>
              <a:rPr lang="ja-JP" altLang="en-US" dirty="0">
                <a:latin typeface="MS PGothic" pitchFamily="50" charset="-128"/>
                <a:ea typeface="MS PGothic" pitchFamily="50" charset="-128"/>
              </a:rPr>
              <a:t>同義語・類義語・異義語・脱落語の</a:t>
            </a:r>
            <a:r>
              <a:rPr lang="en-US" altLang="ja-JP" dirty="0">
                <a:latin typeface="MS PGothic" pitchFamily="50" charset="-128"/>
                <a:ea typeface="MS PGothic" pitchFamily="50" charset="-128"/>
              </a:rPr>
              <a:t>4</a:t>
            </a:r>
            <a:r>
              <a:rPr lang="ja-JP" altLang="en-US" dirty="0">
                <a:latin typeface="MS PGothic" pitchFamily="50" charset="-128"/>
                <a:ea typeface="MS PGothic" pitchFamily="50" charset="-128"/>
              </a:rPr>
              <a:t>タイプからの検討</a:t>
            </a:r>
            <a:r>
              <a:rPr lang="en-US" altLang="ja-JP" dirty="0">
                <a:latin typeface="MS PGothic" pitchFamily="50" charset="-128"/>
                <a:ea typeface="MS PGothic" pitchFamily="50" charset="-128"/>
              </a:rPr>
              <a:t>―</a:t>
            </a:r>
            <a:r>
              <a:rPr lang="ja-JP" altLang="en-US" dirty="0">
                <a:latin typeface="MS PGothic" pitchFamily="50" charset="-128"/>
                <a:ea typeface="MS PGothic" pitchFamily="50" charset="-128"/>
              </a:rPr>
              <a:t>」</a:t>
            </a:r>
            <a:r>
              <a:rPr lang="en-US" altLang="ja-JP" dirty="0">
                <a:latin typeface="MS PGothic" pitchFamily="50" charset="-128"/>
                <a:ea typeface="MS PGothic" pitchFamily="50" charset="-128"/>
              </a:rPr>
              <a:t>『2003</a:t>
            </a:r>
            <a:r>
              <a:rPr lang="ja-JP" altLang="en-US" dirty="0">
                <a:latin typeface="MS PGothic" pitchFamily="50" charset="-128"/>
                <a:ea typeface="MS PGothic" pitchFamily="50" charset="-128"/>
              </a:rPr>
              <a:t>年度 日本語教育学会秋季大会 予稿集</a:t>
            </a:r>
            <a:r>
              <a:rPr lang="en-US" altLang="ja-JP" dirty="0">
                <a:latin typeface="MS PGothic" pitchFamily="50" charset="-128"/>
                <a:ea typeface="MS PGothic" pitchFamily="50" charset="-128"/>
              </a:rPr>
              <a:t>』174-179</a:t>
            </a:r>
            <a:r>
              <a:rPr lang="ja-JP" altLang="en-US" dirty="0" err="1">
                <a:latin typeface="MS PGothic" pitchFamily="50" charset="-128"/>
                <a:ea typeface="MS PGothic" pitchFamily="50" charset="-128"/>
              </a:rPr>
              <a:t>、</a:t>
            </a:r>
            <a:r>
              <a:rPr lang="ja-JP" altLang="en-US" dirty="0">
                <a:latin typeface="MS PGothic" pitchFamily="50" charset="-128"/>
                <a:ea typeface="MS PGothic" pitchFamily="50" charset="-128"/>
              </a:rPr>
              <a:t>日本語教育学会</a:t>
            </a:r>
            <a:endParaRPr lang="en-US" altLang="ja-JP" dirty="0">
              <a:latin typeface="MS PGothic" pitchFamily="50" charset="-128"/>
              <a:ea typeface="MS PGothic" pitchFamily="50" charset="-128"/>
            </a:endParaRPr>
          </a:p>
          <a:p>
            <a:pPr>
              <a:lnSpc>
                <a:spcPct val="90000"/>
              </a:lnSpc>
            </a:pPr>
            <a:r>
              <a:rPr lang="ja-JP" altLang="en-US" dirty="0" smtClean="0"/>
              <a:t>伝</a:t>
            </a:r>
            <a:r>
              <a:rPr lang="ja-JP" altLang="en-US" dirty="0"/>
              <a:t>　康晴・山田　篤・小椋秀樹・小磯花絵・小木曽智信 </a:t>
            </a:r>
            <a:r>
              <a:rPr lang="en-US" altLang="ja-JP" dirty="0"/>
              <a:t>(2009). </a:t>
            </a:r>
            <a:r>
              <a:rPr lang="en-US" altLang="ja-JP" dirty="0" err="1"/>
              <a:t>UniDic</a:t>
            </a:r>
            <a:r>
              <a:rPr lang="en-US" altLang="ja-JP" dirty="0"/>
              <a:t> version 1.3.11</a:t>
            </a:r>
            <a:r>
              <a:rPr lang="ja-JP" altLang="en-US" dirty="0"/>
              <a:t>（解析辞書） </a:t>
            </a:r>
            <a:r>
              <a:rPr lang="en-US" altLang="ja-JP" dirty="0">
                <a:hlinkClick r:id="rId2"/>
              </a:rPr>
              <a:t>http://www.tokuteicorpus.jp/dist/</a:t>
            </a:r>
            <a:r>
              <a:rPr lang="en-US" altLang="ja-JP" dirty="0"/>
              <a:t> (Ver. 1.3.0.</a:t>
            </a:r>
            <a:r>
              <a:rPr lang="ja-JP" altLang="en-US" dirty="0"/>
              <a:t>は</a:t>
            </a:r>
            <a:r>
              <a:rPr lang="en-US" altLang="ja-JP" dirty="0"/>
              <a:t> 2007</a:t>
            </a:r>
            <a:r>
              <a:rPr lang="en-US" altLang="ja-JP" dirty="0" smtClean="0"/>
              <a:t>)</a:t>
            </a:r>
            <a:endParaRPr lang="ja-JP" altLang="en-US" dirty="0">
              <a:solidFill>
                <a:schemeClr val="bg1">
                  <a:lumMod val="50000"/>
                </a:schemeClr>
              </a:solidFill>
              <a:ea typeface="MS PGothic" pitchFamily="50" charset="-128"/>
            </a:endParaRPr>
          </a:p>
        </p:txBody>
      </p:sp>
    </p:spTree>
    <p:extLst>
      <p:ext uri="{BB962C8B-B14F-4D97-AF65-F5344CB8AC3E}">
        <p14:creationId xmlns:p14="http://schemas.microsoft.com/office/powerpoint/2010/main" val="3652480202"/>
      </p:ext>
    </p:extLst>
  </p:cSld>
  <p:clrMapOvr>
    <a:masterClrMapping/>
  </p:clrMapOvr>
  <p:transition advTm="176"/>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425240"/>
            <a:ext cx="8229600" cy="865188"/>
          </a:xfrm>
        </p:spPr>
        <p:txBody>
          <a:bodyPr/>
          <a:lstStyle/>
          <a:p>
            <a:r>
              <a:rPr lang="ja-JP" altLang="en-US" b="1" dirty="0">
                <a:ea typeface="MS PGothic" pitchFamily="50" charset="-128"/>
              </a:rPr>
              <a:t>引用文献</a:t>
            </a:r>
            <a:r>
              <a:rPr lang="ja-JP" altLang="en-US" b="1" dirty="0" smtClean="0">
                <a:ea typeface="MS PGothic" pitchFamily="50" charset="-128"/>
              </a:rPr>
              <a:t>（５）</a:t>
            </a:r>
            <a:endParaRPr lang="ja-JP" altLang="en-GB" dirty="0">
              <a:ea typeface="MS PGothic" pitchFamily="50" charset="-128"/>
            </a:endParaRPr>
          </a:p>
        </p:txBody>
      </p:sp>
      <p:sp>
        <p:nvSpPr>
          <p:cNvPr id="87043" name="Rectangle 3"/>
          <p:cNvSpPr>
            <a:spLocks noGrp="1" noChangeArrowheads="1"/>
          </p:cNvSpPr>
          <p:nvPr>
            <p:ph idx="1"/>
          </p:nvPr>
        </p:nvSpPr>
        <p:spPr>
          <a:xfrm>
            <a:off x="423160" y="1274645"/>
            <a:ext cx="8218488" cy="5472608"/>
          </a:xfrm>
        </p:spPr>
        <p:txBody>
          <a:bodyPr>
            <a:normAutofit lnSpcReduction="10000"/>
          </a:bodyPr>
          <a:lstStyle/>
          <a:p>
            <a:pPr>
              <a:lnSpc>
                <a:spcPct val="110000"/>
              </a:lnSpc>
            </a:pPr>
            <a:r>
              <a:rPr lang="ja-JP" altLang="en-US" dirty="0">
                <a:ea typeface="MS PGothic" pitchFamily="50" charset="-128"/>
              </a:rPr>
              <a:t>文化庁（早稲田大学語学教育研究所日本語科）</a:t>
            </a:r>
            <a:r>
              <a:rPr lang="en-US" altLang="ja-JP" dirty="0">
                <a:ea typeface="MS PGothic" pitchFamily="50" charset="-128"/>
              </a:rPr>
              <a:t>(1978)『</a:t>
            </a:r>
            <a:r>
              <a:rPr lang="ja-JP" altLang="en-US" dirty="0">
                <a:ea typeface="MS PGothic" pitchFamily="50" charset="-128"/>
              </a:rPr>
              <a:t>中国語と対応する漢語</a:t>
            </a:r>
            <a:r>
              <a:rPr lang="en-US" altLang="ja-JP" dirty="0">
                <a:ea typeface="MS PGothic" pitchFamily="50" charset="-128"/>
              </a:rPr>
              <a:t>』</a:t>
            </a:r>
            <a:r>
              <a:rPr lang="ja-JP" altLang="en-US" dirty="0">
                <a:ea typeface="MS PGothic" pitchFamily="50" charset="-128"/>
              </a:rPr>
              <a:t>大蔵省印刷局</a:t>
            </a:r>
          </a:p>
          <a:p>
            <a:pPr>
              <a:lnSpc>
                <a:spcPct val="110000"/>
              </a:lnSpc>
            </a:pPr>
            <a:r>
              <a:rPr lang="zh-CN" altLang="en-US" dirty="0" smtClean="0">
                <a:ea typeface="SimHei" pitchFamily="2" charset="-122"/>
              </a:rPr>
              <a:t>北京语</a:t>
            </a:r>
            <a:r>
              <a:rPr lang="zh-CN" altLang="en-US" dirty="0">
                <a:ea typeface="SimHei" pitchFamily="2" charset="-122"/>
              </a:rPr>
              <a:t>言学院语言教学研究所</a:t>
            </a:r>
            <a:r>
              <a:rPr lang="en-US" altLang="zh-CN" dirty="0">
                <a:ea typeface="SimHei" pitchFamily="2" charset="-122"/>
              </a:rPr>
              <a:t>(1986)《</a:t>
            </a:r>
            <a:r>
              <a:rPr lang="zh-CN" altLang="en-US" dirty="0">
                <a:ea typeface="SimHei" pitchFamily="2" charset="-122"/>
              </a:rPr>
              <a:t>现代汉语频率词典</a:t>
            </a:r>
            <a:r>
              <a:rPr lang="en-US" altLang="zh-CN" dirty="0">
                <a:ea typeface="SimHei" pitchFamily="2" charset="-122"/>
              </a:rPr>
              <a:t>》</a:t>
            </a:r>
            <a:r>
              <a:rPr lang="zh-CN" altLang="en-US" dirty="0">
                <a:ea typeface="SimHei" pitchFamily="2" charset="-122"/>
              </a:rPr>
              <a:t>北京语言学院出版社</a:t>
            </a:r>
            <a:endParaRPr lang="ja-JP" altLang="en-US" dirty="0">
              <a:ea typeface="MS PGothic" pitchFamily="50" charset="-128"/>
            </a:endParaRPr>
          </a:p>
          <a:p>
            <a:pPr>
              <a:lnSpc>
                <a:spcPct val="110000"/>
              </a:lnSpc>
            </a:pPr>
            <a:r>
              <a:rPr lang="ja-JP" altLang="en-US" dirty="0">
                <a:ea typeface="MS PGothic" pitchFamily="50" charset="-128"/>
              </a:rPr>
              <a:t>松下達彦・</a:t>
            </a:r>
            <a:r>
              <a:rPr lang="en-US" altLang="ja-JP" dirty="0">
                <a:ea typeface="MS PGothic" pitchFamily="50" charset="-128"/>
              </a:rPr>
              <a:t>Marcus Taft</a:t>
            </a:r>
            <a:r>
              <a:rPr lang="ja-JP" altLang="en-US" dirty="0">
                <a:ea typeface="MS PGothic" pitchFamily="50" charset="-128"/>
              </a:rPr>
              <a:t>・玉岡賀津</a:t>
            </a:r>
            <a:r>
              <a:rPr lang="ja-JP" altLang="en-US" dirty="0" smtClean="0">
                <a:ea typeface="MS PGothic" pitchFamily="50" charset="-128"/>
              </a:rPr>
              <a:t>雄 </a:t>
            </a:r>
            <a:r>
              <a:rPr lang="en-US" altLang="ja-JP" dirty="0" smtClean="0">
                <a:ea typeface="MS PGothic" pitchFamily="50" charset="-128"/>
              </a:rPr>
              <a:t>(2004) </a:t>
            </a:r>
            <a:r>
              <a:rPr lang="ja-JP" altLang="en-US" dirty="0">
                <a:ea typeface="MS PGothic" pitchFamily="50" charset="-128"/>
              </a:rPr>
              <a:t>「中国語「単語」を知っていることは日本語漢字語の発音学習に役立つか？」</a:t>
            </a:r>
            <a:r>
              <a:rPr lang="en-US" altLang="ja-JP" dirty="0">
                <a:ea typeface="MS PGothic" pitchFamily="50" charset="-128"/>
              </a:rPr>
              <a:t>,</a:t>
            </a:r>
            <a:r>
              <a:rPr lang="ja-JP" altLang="en-US" dirty="0">
                <a:ea typeface="MS PGothic" pitchFamily="50" charset="-128"/>
              </a:rPr>
              <a:t>記念論文集編集委員会編</a:t>
            </a:r>
            <a:r>
              <a:rPr lang="en-US" altLang="ja-JP" dirty="0">
                <a:ea typeface="MS PGothic" pitchFamily="50" charset="-128"/>
              </a:rPr>
              <a:t>『</a:t>
            </a:r>
            <a:r>
              <a:rPr lang="ja-JP" altLang="en-US" dirty="0">
                <a:ea typeface="MS PGothic" pitchFamily="50" charset="-128"/>
              </a:rPr>
              <a:t>平井勝利教授退官記念　中国学・日本語学論文集</a:t>
            </a:r>
            <a:r>
              <a:rPr lang="en-US" altLang="ja-JP" dirty="0">
                <a:ea typeface="MS PGothic" pitchFamily="50" charset="-128"/>
              </a:rPr>
              <a:t>』</a:t>
            </a:r>
            <a:r>
              <a:rPr lang="ja-JP" altLang="en-US" dirty="0">
                <a:ea typeface="MS PGothic" pitchFamily="50" charset="-128"/>
              </a:rPr>
              <a:t>白帝社</a:t>
            </a:r>
            <a:r>
              <a:rPr lang="en-US" altLang="ja-JP" dirty="0">
                <a:ea typeface="MS PGothic" pitchFamily="50" charset="-128"/>
              </a:rPr>
              <a:t>, p.578-590,2004</a:t>
            </a:r>
            <a:r>
              <a:rPr lang="ja-JP" altLang="en-US" dirty="0">
                <a:ea typeface="MS PGothic" pitchFamily="50" charset="-128"/>
              </a:rPr>
              <a:t>年３月</a:t>
            </a:r>
            <a:endParaRPr lang="en-US" altLang="ja-JP" dirty="0" smtClean="0">
              <a:ea typeface="MS PGothic" pitchFamily="50" charset="-128"/>
            </a:endParaRPr>
          </a:p>
          <a:p>
            <a:pPr>
              <a:lnSpc>
                <a:spcPct val="110000"/>
              </a:lnSpc>
            </a:pPr>
            <a:r>
              <a:rPr lang="ja-JP" altLang="en-US" dirty="0" smtClean="0">
                <a:ea typeface="MS PGothic" pitchFamily="50" charset="-128"/>
              </a:rPr>
              <a:t>松下達彦</a:t>
            </a:r>
            <a:r>
              <a:rPr lang="en-US" altLang="ja-JP" dirty="0" smtClean="0">
                <a:ea typeface="MS PGothic" pitchFamily="50" charset="-128"/>
              </a:rPr>
              <a:t>(2009)</a:t>
            </a:r>
            <a:r>
              <a:rPr lang="ja-JP" altLang="en-US" dirty="0">
                <a:ea typeface="MS PGothic" pitchFamily="50" charset="-128"/>
              </a:rPr>
              <a:t> 「マクロに見た常用漢字語の日中対照研究  </a:t>
            </a:r>
            <a:r>
              <a:rPr lang="en-US" altLang="ja-JP" dirty="0">
                <a:ea typeface="MS PGothic" pitchFamily="50" charset="-128"/>
              </a:rPr>
              <a:t>―</a:t>
            </a:r>
            <a:r>
              <a:rPr lang="ja-JP" altLang="en-US" dirty="0">
                <a:ea typeface="MS PGothic" pitchFamily="50" charset="-128"/>
              </a:rPr>
              <a:t>データベース開発の過程から</a:t>
            </a:r>
            <a:r>
              <a:rPr lang="en-US" altLang="ja-JP" dirty="0">
                <a:ea typeface="MS PGothic" pitchFamily="50" charset="-128"/>
              </a:rPr>
              <a:t>―</a:t>
            </a:r>
            <a:r>
              <a:rPr lang="ja-JP" altLang="en-US" dirty="0">
                <a:ea typeface="MS PGothic" pitchFamily="50" charset="-128"/>
              </a:rPr>
              <a:t>」</a:t>
            </a:r>
            <a:r>
              <a:rPr lang="en-US" altLang="ja-JP" dirty="0">
                <a:ea typeface="MS PGothic" pitchFamily="50" charset="-128"/>
              </a:rPr>
              <a:t>『</a:t>
            </a:r>
            <a:r>
              <a:rPr lang="ja-JP" altLang="en-US" dirty="0">
                <a:ea typeface="MS PGothic" pitchFamily="50" charset="-128"/>
              </a:rPr>
              <a:t>桜美林言語教育論叢</a:t>
            </a:r>
            <a:r>
              <a:rPr lang="en-US" altLang="ja-JP" dirty="0" smtClean="0">
                <a:ea typeface="MS PGothic" pitchFamily="50" charset="-128"/>
              </a:rPr>
              <a:t>』5</a:t>
            </a:r>
            <a:r>
              <a:rPr lang="ja-JP" altLang="en-US" dirty="0" err="1" smtClean="0">
                <a:ea typeface="MS PGothic" pitchFamily="50" charset="-128"/>
              </a:rPr>
              <a:t>、</a:t>
            </a:r>
            <a:r>
              <a:rPr lang="en-US" altLang="ja-JP" dirty="0" smtClean="0">
                <a:ea typeface="MS PGothic" pitchFamily="50" charset="-128"/>
              </a:rPr>
              <a:t>117-131</a:t>
            </a:r>
          </a:p>
          <a:p>
            <a:pPr>
              <a:lnSpc>
                <a:spcPct val="90000"/>
              </a:lnSpc>
            </a:pPr>
            <a:endParaRPr lang="ja-JP" altLang="en-GB" sz="2400" dirty="0">
              <a:ea typeface="MS PGothic" pitchFamily="50" charset="-128"/>
            </a:endParaRPr>
          </a:p>
        </p:txBody>
      </p:sp>
    </p:spTree>
    <p:extLst>
      <p:ext uri="{BB962C8B-B14F-4D97-AF65-F5344CB8AC3E}">
        <p14:creationId xmlns:p14="http://schemas.microsoft.com/office/powerpoint/2010/main" val="2081546606"/>
      </p:ext>
    </p:extLst>
  </p:cSld>
  <p:clrMapOvr>
    <a:masterClrMapping/>
  </p:clrMapOvr>
  <p:transition advTm="176"/>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425240"/>
            <a:ext cx="8229600" cy="865188"/>
          </a:xfrm>
        </p:spPr>
        <p:txBody>
          <a:bodyPr>
            <a:normAutofit/>
          </a:bodyPr>
          <a:lstStyle/>
          <a:p>
            <a:r>
              <a:rPr lang="ja-JP" altLang="en-US" b="1" dirty="0">
                <a:ea typeface="MS PGothic" pitchFamily="50" charset="-128"/>
              </a:rPr>
              <a:t>引用文献</a:t>
            </a:r>
            <a:r>
              <a:rPr lang="ja-JP" altLang="en-US" b="1" dirty="0" smtClean="0">
                <a:ea typeface="MS PGothic" pitchFamily="50" charset="-128"/>
              </a:rPr>
              <a:t>（</a:t>
            </a:r>
            <a:r>
              <a:rPr lang="ja-JP" altLang="en-US" b="1" dirty="0">
                <a:ea typeface="MS PGothic" pitchFamily="50" charset="-128"/>
              </a:rPr>
              <a:t>６</a:t>
            </a:r>
            <a:r>
              <a:rPr lang="ja-JP" altLang="en-US" b="1" dirty="0" smtClean="0">
                <a:ea typeface="MS PGothic" pitchFamily="50" charset="-128"/>
              </a:rPr>
              <a:t>）</a:t>
            </a:r>
            <a:endParaRPr lang="ja-JP" altLang="en-GB" dirty="0">
              <a:ea typeface="MS PGothic" pitchFamily="50" charset="-128"/>
            </a:endParaRPr>
          </a:p>
        </p:txBody>
      </p:sp>
      <p:sp>
        <p:nvSpPr>
          <p:cNvPr id="87043" name="Rectangle 3"/>
          <p:cNvSpPr>
            <a:spLocks noGrp="1" noChangeArrowheads="1"/>
          </p:cNvSpPr>
          <p:nvPr>
            <p:ph idx="1"/>
          </p:nvPr>
        </p:nvSpPr>
        <p:spPr>
          <a:xfrm>
            <a:off x="438150" y="1381125"/>
            <a:ext cx="8218488" cy="4968875"/>
          </a:xfrm>
        </p:spPr>
        <p:txBody>
          <a:bodyPr>
            <a:normAutofit/>
          </a:bodyPr>
          <a:lstStyle/>
          <a:p>
            <a:r>
              <a:rPr lang="ja-JP" altLang="en-US" dirty="0" smtClean="0"/>
              <a:t>松下達彦</a:t>
            </a:r>
            <a:r>
              <a:rPr lang="en-US" altLang="ja-JP" dirty="0" smtClean="0"/>
              <a:t> </a:t>
            </a:r>
            <a:r>
              <a:rPr lang="en-US" altLang="ja-JP" dirty="0"/>
              <a:t>(2011). </a:t>
            </a:r>
            <a:r>
              <a:rPr lang="ja-JP" altLang="en-US" dirty="0"/>
              <a:t>日本語を読むための語彙データベース</a:t>
            </a:r>
            <a:r>
              <a:rPr lang="en-US" altLang="ja-JP" dirty="0"/>
              <a:t> (Vocabulary database for reading Japanese) (=</a:t>
            </a:r>
            <a:r>
              <a:rPr lang="ja-JP" altLang="en-US" dirty="0"/>
              <a:t>日本語を読むための</a:t>
            </a:r>
            <a:r>
              <a:rPr lang="en-US" altLang="ja-JP" dirty="0"/>
              <a:t>TM</a:t>
            </a:r>
            <a:r>
              <a:rPr lang="ja-JP" altLang="en-US" dirty="0"/>
              <a:t>語彙リスト</a:t>
            </a:r>
            <a:r>
              <a:rPr lang="en-US" altLang="ja-JP" dirty="0"/>
              <a:t> Ver. 4.0</a:t>
            </a:r>
            <a:r>
              <a:rPr lang="ja-JP" altLang="en-US" dirty="0" err="1"/>
              <a:t>，</a:t>
            </a:r>
            <a:r>
              <a:rPr lang="en-US" altLang="ja-JP" dirty="0"/>
              <a:t>Ver. 1.0 </a:t>
            </a:r>
            <a:r>
              <a:rPr lang="ja-JP" altLang="en-US" dirty="0"/>
              <a:t>は</a:t>
            </a:r>
            <a:r>
              <a:rPr lang="en-US" altLang="ja-JP" dirty="0"/>
              <a:t>2010).  </a:t>
            </a:r>
            <a:r>
              <a:rPr lang="en-US" altLang="ja-JP" dirty="0">
                <a:hlinkClick r:id="rId2"/>
              </a:rPr>
              <a:t>http://www.wa.commufa.jp/~tatsum/index.html</a:t>
            </a:r>
            <a:r>
              <a:rPr lang="en-NZ" altLang="ja-JP" dirty="0"/>
              <a:t> </a:t>
            </a:r>
            <a:endParaRPr lang="ja-JP" altLang="en-US" dirty="0">
              <a:ea typeface="MS PGothic" pitchFamily="50" charset="-128"/>
            </a:endParaRPr>
          </a:p>
          <a:p>
            <a:pPr>
              <a:lnSpc>
                <a:spcPct val="90000"/>
              </a:lnSpc>
            </a:pPr>
            <a:endParaRPr lang="ja-JP" altLang="en-GB" sz="2400" dirty="0">
              <a:ea typeface="MS PGothic" pitchFamily="50" charset="-128"/>
            </a:endParaRPr>
          </a:p>
        </p:txBody>
      </p:sp>
    </p:spTree>
    <p:extLst>
      <p:ext uri="{BB962C8B-B14F-4D97-AF65-F5344CB8AC3E}">
        <p14:creationId xmlns:p14="http://schemas.microsoft.com/office/powerpoint/2010/main" val="182159438"/>
      </p:ext>
    </p:extLst>
  </p:cSld>
  <p:clrMapOvr>
    <a:masterClrMapping/>
  </p:clrMapOvr>
  <p:transition advTm="176"/>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888170"/>
            <a:ext cx="8229600" cy="1066800"/>
          </a:xfrm>
        </p:spPr>
        <p:txBody>
          <a:bodyPr>
            <a:normAutofit/>
          </a:bodyPr>
          <a:lstStyle/>
          <a:p>
            <a:r>
              <a:rPr kumimoji="1" lang="ja-JP" altLang="en-US" dirty="0" smtClean="0"/>
              <a:t>１．研究動機（２）</a:t>
            </a:r>
            <a:endParaRPr kumimoji="1" lang="ja-JP" altLang="en-US" dirty="0"/>
          </a:p>
        </p:txBody>
      </p:sp>
      <p:sp>
        <p:nvSpPr>
          <p:cNvPr id="3" name="コンテンツ プレースホルダー 2"/>
          <p:cNvSpPr>
            <a:spLocks noGrp="1"/>
          </p:cNvSpPr>
          <p:nvPr>
            <p:ph idx="1"/>
          </p:nvPr>
        </p:nvSpPr>
        <p:spPr>
          <a:xfrm>
            <a:off x="457200" y="2249424"/>
            <a:ext cx="8435280" cy="4325112"/>
          </a:xfrm>
        </p:spPr>
        <p:txBody>
          <a:bodyPr>
            <a:normAutofit/>
          </a:bodyPr>
          <a:lstStyle/>
          <a:p>
            <a:r>
              <a:rPr lang="ja-JP" altLang="en-US" dirty="0" smtClean="0"/>
              <a:t>欧米など</a:t>
            </a:r>
            <a:r>
              <a:rPr lang="ja-JP" altLang="ja-JP" dirty="0" smtClean="0"/>
              <a:t>非漢字圏の</a:t>
            </a:r>
            <a:r>
              <a:rPr lang="ja-JP" altLang="ja-JP" dirty="0"/>
              <a:t>アジア研究の</a:t>
            </a:r>
            <a:r>
              <a:rPr lang="ja-JP" altLang="ja-JP" dirty="0" smtClean="0"/>
              <a:t>学科</a:t>
            </a:r>
            <a:endParaRPr lang="en-US" altLang="ja-JP" dirty="0" smtClean="0"/>
          </a:p>
          <a:p>
            <a:r>
              <a:rPr lang="ja-JP" altLang="ja-JP" dirty="0" smtClean="0"/>
              <a:t>日中</a:t>
            </a:r>
            <a:r>
              <a:rPr lang="ja-JP" altLang="en-US" dirty="0" smtClean="0"/>
              <a:t>両</a:t>
            </a:r>
            <a:r>
              <a:rPr lang="ja-JP" altLang="ja-JP" dirty="0" smtClean="0"/>
              <a:t>語を学習</a:t>
            </a:r>
            <a:r>
              <a:rPr lang="ja-JP" altLang="ja-JP" dirty="0"/>
              <a:t>する学生や研究者も少なく</a:t>
            </a:r>
            <a:r>
              <a:rPr lang="ja-JP" altLang="ja-JP" dirty="0" smtClean="0"/>
              <a:t>ない</a:t>
            </a:r>
            <a:endParaRPr lang="en-US" altLang="ja-JP" dirty="0" smtClean="0"/>
          </a:p>
          <a:p>
            <a:endParaRPr lang="en-US" altLang="ja-JP" dirty="0" smtClean="0"/>
          </a:p>
          <a:p>
            <a:r>
              <a:rPr lang="ja-JP" altLang="en-US" dirty="0" smtClean="0">
                <a:solidFill>
                  <a:schemeClr val="accent6">
                    <a:lumMod val="50000"/>
                  </a:schemeClr>
                </a:solidFill>
                <a:effectLst>
                  <a:outerShdw blurRad="38100" dist="38100" dir="2700000" algn="tl">
                    <a:srgbClr val="000000">
                      <a:alpha val="43137"/>
                    </a:srgbClr>
                  </a:outerShdw>
                </a:effectLst>
              </a:rPr>
              <a:t>日中両語</a:t>
            </a:r>
            <a:r>
              <a:rPr lang="ja-JP" altLang="ja-JP" dirty="0" smtClean="0">
                <a:solidFill>
                  <a:schemeClr val="accent6">
                    <a:lumMod val="50000"/>
                  </a:schemeClr>
                </a:solidFill>
                <a:effectLst>
                  <a:outerShdw blurRad="38100" dist="38100" dir="2700000" algn="tl">
                    <a:srgbClr val="000000">
                      <a:alpha val="43137"/>
                    </a:srgbClr>
                  </a:outerShdw>
                </a:effectLst>
              </a:rPr>
              <a:t>を</a:t>
            </a:r>
            <a:r>
              <a:rPr lang="ja-JP" altLang="ja-JP" dirty="0">
                <a:solidFill>
                  <a:schemeClr val="accent6">
                    <a:lumMod val="50000"/>
                  </a:schemeClr>
                </a:solidFill>
                <a:effectLst>
                  <a:outerShdw blurRad="38100" dist="38100" dir="2700000" algn="tl">
                    <a:srgbClr val="000000">
                      <a:alpha val="43137"/>
                    </a:srgbClr>
                  </a:outerShdw>
                </a:effectLst>
              </a:rPr>
              <a:t>学習</a:t>
            </a:r>
            <a:r>
              <a:rPr lang="ja-JP" altLang="ja-JP" dirty="0" smtClean="0">
                <a:solidFill>
                  <a:schemeClr val="accent6">
                    <a:lumMod val="50000"/>
                  </a:schemeClr>
                </a:solidFill>
                <a:effectLst>
                  <a:outerShdw blurRad="38100" dist="38100" dir="2700000" algn="tl">
                    <a:srgbClr val="000000">
                      <a:alpha val="43137"/>
                    </a:srgbClr>
                  </a:outerShdw>
                </a:effectLst>
              </a:rPr>
              <a:t>する</a:t>
            </a:r>
            <a:r>
              <a:rPr lang="ja-JP" altLang="en-US" dirty="0" smtClean="0">
                <a:solidFill>
                  <a:schemeClr val="accent6">
                    <a:lumMod val="50000"/>
                  </a:schemeClr>
                </a:solidFill>
                <a:effectLst>
                  <a:outerShdw blurRad="38100" dist="38100" dir="2700000" algn="tl">
                    <a:srgbClr val="000000">
                      <a:alpha val="43137"/>
                    </a:srgbClr>
                  </a:outerShdw>
                </a:effectLst>
              </a:rPr>
              <a:t>学習負担上の</a:t>
            </a:r>
            <a:r>
              <a:rPr lang="ja-JP" altLang="ja-JP" dirty="0" smtClean="0">
                <a:solidFill>
                  <a:schemeClr val="accent6">
                    <a:lumMod val="50000"/>
                  </a:schemeClr>
                </a:solidFill>
                <a:effectLst>
                  <a:outerShdw blurRad="38100" dist="38100" dir="2700000" algn="tl">
                    <a:srgbClr val="000000">
                      <a:alpha val="43137"/>
                    </a:srgbClr>
                  </a:outerShdw>
                </a:effectLst>
              </a:rPr>
              <a:t>メリット</a:t>
            </a:r>
            <a:endParaRPr lang="en-US" altLang="ja-JP" dirty="0" smtClean="0">
              <a:solidFill>
                <a:schemeClr val="accent6">
                  <a:lumMod val="50000"/>
                </a:schemeClr>
              </a:solidFill>
              <a:effectLst>
                <a:outerShdw blurRad="38100" dist="38100" dir="2700000" algn="tl">
                  <a:srgbClr val="000000">
                    <a:alpha val="43137"/>
                  </a:srgbClr>
                </a:outerShdw>
              </a:effectLst>
            </a:endParaRPr>
          </a:p>
          <a:p>
            <a:pPr marL="109728" indent="0">
              <a:buNone/>
            </a:pPr>
            <a:r>
              <a:rPr lang="ja-JP" altLang="en-US" dirty="0">
                <a:solidFill>
                  <a:schemeClr val="accent6">
                    <a:lumMod val="50000"/>
                  </a:schemeClr>
                </a:solidFill>
                <a:effectLst>
                  <a:outerShdw blurRad="38100" dist="38100" dir="2700000" algn="tl">
                    <a:srgbClr val="000000">
                      <a:alpha val="43137"/>
                    </a:srgbClr>
                  </a:outerShdw>
                </a:effectLst>
              </a:rPr>
              <a:t>　</a:t>
            </a:r>
            <a:r>
              <a:rPr lang="ja-JP" altLang="ja-JP" dirty="0" smtClean="0">
                <a:solidFill>
                  <a:schemeClr val="accent6">
                    <a:lumMod val="50000"/>
                  </a:schemeClr>
                </a:solidFill>
                <a:effectLst>
                  <a:outerShdw blurRad="38100" dist="38100" dir="2700000" algn="tl">
                    <a:srgbClr val="000000">
                      <a:alpha val="43137"/>
                    </a:srgbClr>
                  </a:outerShdw>
                </a:effectLst>
              </a:rPr>
              <a:t>（</a:t>
            </a:r>
            <a:r>
              <a:rPr lang="ja-JP" altLang="ja-JP" dirty="0">
                <a:solidFill>
                  <a:schemeClr val="accent6">
                    <a:lumMod val="50000"/>
                  </a:schemeClr>
                </a:solidFill>
                <a:effectLst>
                  <a:outerShdw blurRad="38100" dist="38100" dir="2700000" algn="tl">
                    <a:srgbClr val="000000">
                      <a:alpha val="43137"/>
                    </a:srgbClr>
                  </a:outerShdw>
                </a:effectLst>
              </a:rPr>
              <a:t>デメリット</a:t>
            </a:r>
            <a:r>
              <a:rPr lang="ja-JP" altLang="ja-JP" dirty="0" smtClean="0">
                <a:solidFill>
                  <a:schemeClr val="accent6">
                    <a:lumMod val="50000"/>
                  </a:schemeClr>
                </a:solidFill>
                <a:effectLst>
                  <a:outerShdw blurRad="38100" dist="38100" dir="2700000" algn="tl">
                    <a:srgbClr val="000000">
                      <a:alpha val="43137"/>
                    </a:srgbClr>
                  </a:outerShdw>
                </a:effectLst>
              </a:rPr>
              <a:t>）</a:t>
            </a:r>
            <a:r>
              <a:rPr lang="ja-JP" altLang="en-US" dirty="0" smtClean="0">
                <a:solidFill>
                  <a:schemeClr val="accent6">
                    <a:lumMod val="50000"/>
                  </a:schemeClr>
                </a:solidFill>
                <a:effectLst>
                  <a:outerShdw blurRad="38100" dist="38100" dir="2700000" algn="tl">
                    <a:srgbClr val="000000">
                      <a:alpha val="43137"/>
                    </a:srgbClr>
                  </a:outerShdw>
                </a:effectLst>
              </a:rPr>
              <a:t>は</a:t>
            </a:r>
            <a:r>
              <a:rPr lang="ja-JP" altLang="ja-JP" dirty="0" smtClean="0">
                <a:solidFill>
                  <a:schemeClr val="accent6">
                    <a:lumMod val="50000"/>
                  </a:schemeClr>
                </a:solidFill>
                <a:effectLst>
                  <a:outerShdw blurRad="38100" dist="38100" dir="2700000" algn="tl">
                    <a:srgbClr val="000000">
                      <a:alpha val="43137"/>
                    </a:srgbClr>
                  </a:outerShdw>
                </a:effectLst>
              </a:rPr>
              <a:t>どの程度</a:t>
            </a:r>
            <a:r>
              <a:rPr lang="ja-JP" altLang="en-US" dirty="0" smtClean="0">
                <a:solidFill>
                  <a:schemeClr val="accent6">
                    <a:lumMod val="50000"/>
                  </a:schemeClr>
                </a:solidFill>
                <a:effectLst>
                  <a:outerShdw blurRad="38100" dist="38100" dir="2700000" algn="tl">
                    <a:srgbClr val="000000">
                      <a:alpha val="43137"/>
                    </a:srgbClr>
                  </a:outerShdw>
                </a:effectLst>
              </a:rPr>
              <a:t>？</a:t>
            </a:r>
            <a:endParaRPr lang="en-US" altLang="ja-JP" dirty="0" smtClean="0">
              <a:solidFill>
                <a:schemeClr val="accent6">
                  <a:lumMod val="50000"/>
                </a:schemeClr>
              </a:solidFill>
              <a:effectLst>
                <a:outerShdw blurRad="38100" dist="38100" dir="2700000" algn="tl">
                  <a:srgbClr val="000000">
                    <a:alpha val="43137"/>
                  </a:srgbClr>
                </a:outerShdw>
              </a:effectLst>
            </a:endParaRPr>
          </a:p>
          <a:p>
            <a:pPr marL="109728" indent="0">
              <a:buNone/>
            </a:pPr>
            <a:endParaRPr lang="en-US" altLang="ja-JP" dirty="0"/>
          </a:p>
          <a:p>
            <a:pPr marL="109728" indent="0">
              <a:buNone/>
            </a:pPr>
            <a:r>
              <a:rPr lang="en-US" altLang="ja-JP" dirty="0" smtClean="0"/>
              <a:t>Cf. </a:t>
            </a:r>
            <a:r>
              <a:rPr lang="ja-JP" altLang="en-US" dirty="0" smtClean="0"/>
              <a:t>複数言語が使えるヨーロッパやスラブの研究者</a:t>
            </a:r>
            <a:endParaRPr lang="ja-JP" altLang="ja-JP" dirty="0"/>
          </a:p>
          <a:p>
            <a:endParaRPr kumimoji="1" lang="ja-JP" altLang="en-US" dirty="0"/>
          </a:p>
        </p:txBody>
      </p:sp>
    </p:spTree>
    <p:extLst>
      <p:ext uri="{BB962C8B-B14F-4D97-AF65-F5344CB8AC3E}">
        <p14:creationId xmlns:p14="http://schemas.microsoft.com/office/powerpoint/2010/main" val="41296721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7180" y="858190"/>
            <a:ext cx="8229600" cy="1066800"/>
          </a:xfrm>
        </p:spPr>
        <p:txBody>
          <a:bodyPr/>
          <a:lstStyle/>
          <a:p>
            <a:r>
              <a:rPr kumimoji="1" lang="ja-JP" altLang="en-US" dirty="0" smtClean="0"/>
              <a:t>２．先行研究（１）</a:t>
            </a:r>
            <a:endParaRPr kumimoji="1" lang="ja-JP" altLang="en-US" dirty="0"/>
          </a:p>
        </p:txBody>
      </p:sp>
      <p:sp>
        <p:nvSpPr>
          <p:cNvPr id="3" name="コンテンツ プレースホルダー 2"/>
          <p:cNvSpPr>
            <a:spLocks noGrp="1"/>
          </p:cNvSpPr>
          <p:nvPr>
            <p:ph idx="1"/>
          </p:nvPr>
        </p:nvSpPr>
        <p:spPr>
          <a:xfrm>
            <a:off x="457200" y="2249424"/>
            <a:ext cx="8579296" cy="4325112"/>
          </a:xfrm>
        </p:spPr>
        <p:txBody>
          <a:bodyPr>
            <a:normAutofit/>
          </a:bodyPr>
          <a:lstStyle/>
          <a:p>
            <a:pPr marL="109728" indent="0">
              <a:buNone/>
            </a:pPr>
            <a:r>
              <a:rPr lang="ja-JP" altLang="en-US" dirty="0">
                <a:solidFill>
                  <a:schemeClr val="accent6">
                    <a:lumMod val="50000"/>
                  </a:schemeClr>
                </a:solidFill>
                <a:effectLst>
                  <a:outerShdw blurRad="38100" dist="38100" dir="2700000" algn="tl">
                    <a:srgbClr val="000000">
                      <a:alpha val="43137"/>
                    </a:srgbClr>
                  </a:outerShdw>
                </a:effectLst>
              </a:rPr>
              <a:t>日中同形語の研究</a:t>
            </a:r>
          </a:p>
          <a:p>
            <a:r>
              <a:rPr lang="ja-JP" altLang="en-US" dirty="0">
                <a:solidFill>
                  <a:schemeClr val="accent6">
                    <a:lumMod val="50000"/>
                  </a:schemeClr>
                </a:solidFill>
                <a:effectLst>
                  <a:outerShdw blurRad="38100" dist="38100" dir="2700000" algn="tl">
                    <a:srgbClr val="000000">
                      <a:alpha val="43137"/>
                    </a:srgbClr>
                  </a:outerShdw>
                </a:effectLst>
              </a:rPr>
              <a:t>意味・用法の異同</a:t>
            </a:r>
            <a:r>
              <a:rPr lang="ja-JP" altLang="en-US" dirty="0"/>
              <a:t>の記述的研究は</a:t>
            </a:r>
            <a:r>
              <a:rPr lang="ja-JP" altLang="en-US" dirty="0" smtClean="0"/>
              <a:t>多い</a:t>
            </a:r>
            <a:endParaRPr lang="en-US" altLang="ja-JP" dirty="0" smtClean="0"/>
          </a:p>
          <a:p>
            <a:pPr marL="109728" indent="0">
              <a:buNone/>
            </a:pPr>
            <a:r>
              <a:rPr lang="en-US" altLang="ja-JP" dirty="0"/>
              <a:t>		</a:t>
            </a:r>
            <a:r>
              <a:rPr lang="ja-JP" altLang="en-US" dirty="0"/>
              <a:t>	</a:t>
            </a:r>
            <a:r>
              <a:rPr lang="ja-JP" altLang="en-US" dirty="0" smtClean="0"/>
              <a:t>（</a:t>
            </a:r>
            <a:r>
              <a:rPr lang="ja-JP" altLang="en-US" dirty="0"/>
              <a:t>荒川</a:t>
            </a:r>
            <a:r>
              <a:rPr lang="en-US" altLang="ja-JP" dirty="0" smtClean="0"/>
              <a:t>1979</a:t>
            </a:r>
            <a:r>
              <a:rPr lang="ja-JP" altLang="en-US" dirty="0" err="1" smtClean="0"/>
              <a:t>、</a:t>
            </a:r>
            <a:r>
              <a:rPr lang="ja-JP" altLang="en-US" dirty="0" smtClean="0"/>
              <a:t>文化庁</a:t>
            </a:r>
            <a:r>
              <a:rPr lang="en-US" altLang="ja-JP" dirty="0" smtClean="0"/>
              <a:t>1978</a:t>
            </a:r>
            <a:r>
              <a:rPr lang="ja-JP" altLang="en-US" dirty="0" smtClean="0"/>
              <a:t>など</a:t>
            </a:r>
            <a:r>
              <a:rPr lang="ja-JP" altLang="en-US" dirty="0"/>
              <a:t>）</a:t>
            </a:r>
          </a:p>
          <a:p>
            <a:r>
              <a:rPr lang="ja-JP" altLang="en-US" dirty="0" smtClean="0"/>
              <a:t>同形漢字語の</a:t>
            </a:r>
            <a:r>
              <a:rPr lang="ja-JP" altLang="en-US" dirty="0">
                <a:solidFill>
                  <a:schemeClr val="accent6">
                    <a:lumMod val="50000"/>
                  </a:schemeClr>
                </a:solidFill>
                <a:effectLst>
                  <a:outerShdw blurRad="38100" dist="38100" dir="2700000" algn="tl">
                    <a:srgbClr val="000000">
                      <a:alpha val="43137"/>
                    </a:srgbClr>
                  </a:outerShdw>
                </a:effectLst>
              </a:rPr>
              <a:t>認知や習得</a:t>
            </a:r>
            <a:r>
              <a:rPr lang="ja-JP" altLang="en-US" dirty="0"/>
              <a:t>の研究</a:t>
            </a:r>
            <a:r>
              <a:rPr lang="ja-JP" altLang="en-US" dirty="0"/>
              <a:t>も</a:t>
            </a:r>
            <a:r>
              <a:rPr lang="ja-JP" altLang="en-US" dirty="0"/>
              <a:t>いくつ</a:t>
            </a:r>
            <a:r>
              <a:rPr lang="ja-JP" altLang="en-US" dirty="0" smtClean="0"/>
              <a:t>か</a:t>
            </a:r>
            <a:endParaRPr lang="en-US" altLang="ja-JP" dirty="0" smtClean="0"/>
          </a:p>
          <a:p>
            <a:pPr marL="109728" indent="0" algn="r">
              <a:buNone/>
            </a:pPr>
            <a:r>
              <a:rPr lang="ja-JP" altLang="en-US" dirty="0"/>
              <a:t>（加藤</a:t>
            </a:r>
            <a:r>
              <a:rPr lang="en-US" altLang="ja-JP" dirty="0" smtClean="0"/>
              <a:t>2006</a:t>
            </a:r>
            <a:r>
              <a:rPr lang="ja-JP" altLang="en-US" dirty="0" err="1" smtClean="0"/>
              <a:t>、</a:t>
            </a:r>
            <a:r>
              <a:rPr lang="ja-JP" altLang="en-US" dirty="0" smtClean="0"/>
              <a:t>茅本</a:t>
            </a:r>
            <a:r>
              <a:rPr lang="en-US" altLang="ja-JP" dirty="0" smtClean="0"/>
              <a:t>1996, </a:t>
            </a:r>
            <a:r>
              <a:rPr lang="en-US" altLang="ja-JP" dirty="0" smtClean="0"/>
              <a:t>2000</a:t>
            </a:r>
            <a:r>
              <a:rPr lang="ja-JP" altLang="en-US" dirty="0" err="1" smtClean="0"/>
              <a:t>、</a:t>
            </a:r>
            <a:r>
              <a:rPr lang="ja-JP" altLang="en-US" dirty="0" smtClean="0"/>
              <a:t>呉</a:t>
            </a:r>
            <a:r>
              <a:rPr lang="en-US" altLang="ja-JP" dirty="0" smtClean="0"/>
              <a:t>1996</a:t>
            </a:r>
            <a:r>
              <a:rPr lang="ja-JP" altLang="en-US" dirty="0" err="1" smtClean="0"/>
              <a:t>、</a:t>
            </a:r>
            <a:r>
              <a:rPr lang="ja-JP" altLang="en-US" dirty="0" smtClean="0"/>
              <a:t>玉岡・松下</a:t>
            </a:r>
            <a:r>
              <a:rPr lang="en-US" altLang="ja-JP" dirty="0" smtClean="0"/>
              <a:t>1999</a:t>
            </a:r>
            <a:r>
              <a:rPr lang="ja-JP" altLang="en-US" dirty="0" err="1" smtClean="0"/>
              <a:t>、</a:t>
            </a:r>
            <a:r>
              <a:rPr lang="ja-JP" altLang="en-US" dirty="0" smtClean="0"/>
              <a:t>陳</a:t>
            </a:r>
            <a:r>
              <a:rPr lang="en-US" altLang="ja-JP" dirty="0" smtClean="0"/>
              <a:t>2003</a:t>
            </a:r>
            <a:r>
              <a:rPr lang="ja-JP" altLang="en-US" dirty="0" smtClean="0"/>
              <a:t>など）</a:t>
            </a:r>
            <a:endParaRPr lang="ja-JP" altLang="en-US" dirty="0"/>
          </a:p>
          <a:p>
            <a:pPr marL="109728" indent="0">
              <a:buNone/>
            </a:pPr>
            <a:endParaRPr lang="en-US" altLang="ja-JP" dirty="0" smtClean="0"/>
          </a:p>
          <a:p>
            <a:pPr marL="109728" indent="0">
              <a:buNone/>
            </a:pPr>
            <a:r>
              <a:rPr lang="ja-JP" altLang="en-US" dirty="0">
                <a:solidFill>
                  <a:schemeClr val="accent6">
                    <a:lumMod val="50000"/>
                  </a:schemeClr>
                </a:solidFill>
                <a:effectLst>
                  <a:outerShdw blurRad="38100" dist="38100" dir="2700000" algn="tl">
                    <a:srgbClr val="000000">
                      <a:alpha val="43137"/>
                    </a:srgbClr>
                  </a:outerShdw>
                </a:effectLst>
              </a:rPr>
              <a:t>中国語</a:t>
            </a:r>
            <a:r>
              <a:rPr lang="ja-JP" altLang="en-US" dirty="0">
                <a:solidFill>
                  <a:schemeClr val="accent6">
                    <a:lumMod val="50000"/>
                  </a:schemeClr>
                </a:solidFill>
                <a:effectLst>
                  <a:outerShdw blurRad="38100" dist="38100" dir="2700000" algn="tl">
                    <a:srgbClr val="000000">
                      <a:alpha val="43137"/>
                    </a:srgbClr>
                  </a:outerShdw>
                </a:effectLst>
              </a:rPr>
              <a:t>語彙における位置づけ</a:t>
            </a:r>
            <a:r>
              <a:rPr lang="ja-JP" altLang="en-US" dirty="0"/>
              <a:t>を量的に論じた</a:t>
            </a:r>
            <a:r>
              <a:rPr lang="ja-JP" altLang="en-US" dirty="0" smtClean="0"/>
              <a:t>もの</a:t>
            </a:r>
            <a:endParaRPr lang="en-US" altLang="ja-JP" dirty="0" smtClean="0"/>
          </a:p>
          <a:p>
            <a:pPr marL="109728" indent="0">
              <a:buNone/>
            </a:pPr>
            <a:r>
              <a:rPr lang="ja-JP" altLang="en-US" dirty="0" smtClean="0"/>
              <a:t>（荒屋</a:t>
            </a:r>
            <a:r>
              <a:rPr lang="en-US" altLang="ja-JP" dirty="0" smtClean="0"/>
              <a:t>1983</a:t>
            </a:r>
            <a:r>
              <a:rPr lang="ja-JP" altLang="en-US" dirty="0" err="1" smtClean="0"/>
              <a:t>、</a:t>
            </a:r>
            <a:r>
              <a:rPr lang="ja-JP" altLang="en-US" dirty="0" smtClean="0"/>
              <a:t>曾根</a:t>
            </a:r>
            <a:r>
              <a:rPr lang="en-US" altLang="ja-JP" dirty="0" smtClean="0"/>
              <a:t>1988</a:t>
            </a:r>
            <a:r>
              <a:rPr lang="ja-JP" altLang="en-US" dirty="0" err="1" smtClean="0"/>
              <a:t>、</a:t>
            </a:r>
            <a:r>
              <a:rPr lang="ja-JP" altLang="en-US" dirty="0" smtClean="0"/>
              <a:t>高野</a:t>
            </a:r>
            <a:r>
              <a:rPr lang="ja-JP" altLang="en-US" dirty="0"/>
              <a:t>･王</a:t>
            </a:r>
            <a:r>
              <a:rPr lang="en-US" altLang="ja-JP" dirty="0" smtClean="0"/>
              <a:t>2002</a:t>
            </a:r>
            <a:r>
              <a:rPr lang="ja-JP" altLang="en-US" dirty="0" smtClean="0"/>
              <a:t>）</a:t>
            </a:r>
            <a:endParaRPr lang="en-US" altLang="ja-JP" dirty="0" smtClean="0"/>
          </a:p>
          <a:p>
            <a:pPr marL="109728" indent="0">
              <a:buNone/>
            </a:pPr>
            <a:endParaRPr lang="ja-JP" altLang="en-US" dirty="0"/>
          </a:p>
          <a:p>
            <a:pPr marL="109728" indent="0">
              <a:buNone/>
            </a:pPr>
            <a:endParaRPr lang="ja-JP" altLang="en-US" dirty="0"/>
          </a:p>
          <a:p>
            <a:endParaRPr kumimoji="1" lang="ja-JP" altLang="en-US" dirty="0"/>
          </a:p>
        </p:txBody>
      </p:sp>
    </p:spTree>
    <p:extLst>
      <p:ext uri="{BB962C8B-B14F-4D97-AF65-F5344CB8AC3E}">
        <p14:creationId xmlns:p14="http://schemas.microsoft.com/office/powerpoint/2010/main" val="974070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764704"/>
            <a:ext cx="8229600" cy="1066800"/>
          </a:xfrm>
        </p:spPr>
        <p:txBody>
          <a:bodyPr>
            <a:normAutofit/>
          </a:bodyPr>
          <a:lstStyle/>
          <a:p>
            <a:r>
              <a:rPr kumimoji="1" lang="ja-JP" altLang="en-US" dirty="0" smtClean="0"/>
              <a:t>２．先行研究（</a:t>
            </a:r>
            <a:r>
              <a:rPr lang="ja-JP" altLang="en-US" dirty="0"/>
              <a:t>２</a:t>
            </a:r>
            <a:r>
              <a:rPr kumimoji="1" lang="ja-JP" altLang="en-US" dirty="0" smtClean="0"/>
              <a:t>）</a:t>
            </a:r>
            <a:endParaRPr kumimoji="1" lang="ja-JP" altLang="en-US" dirty="0"/>
          </a:p>
        </p:txBody>
      </p:sp>
      <p:sp>
        <p:nvSpPr>
          <p:cNvPr id="3" name="コンテンツ プレースホルダー 2"/>
          <p:cNvSpPr>
            <a:spLocks noGrp="1"/>
          </p:cNvSpPr>
          <p:nvPr>
            <p:ph idx="1"/>
          </p:nvPr>
        </p:nvSpPr>
        <p:spPr>
          <a:xfrm>
            <a:off x="457200" y="1772816"/>
            <a:ext cx="8579296" cy="4801720"/>
          </a:xfrm>
        </p:spPr>
        <p:txBody>
          <a:bodyPr>
            <a:normAutofit lnSpcReduction="10000"/>
          </a:bodyPr>
          <a:lstStyle/>
          <a:p>
            <a:pPr marL="109728" indent="0">
              <a:buNone/>
            </a:pPr>
            <a:r>
              <a:rPr lang="ja-JP" altLang="en-US" dirty="0">
                <a:solidFill>
                  <a:schemeClr val="accent6">
                    <a:lumMod val="50000"/>
                  </a:schemeClr>
                </a:solidFill>
                <a:effectLst>
                  <a:outerShdw blurRad="38100" dist="38100" dir="2700000" algn="tl">
                    <a:srgbClr val="000000">
                      <a:alpha val="43137"/>
                    </a:srgbClr>
                  </a:outerShdw>
                </a:effectLst>
              </a:rPr>
              <a:t>中国語</a:t>
            </a:r>
            <a:r>
              <a:rPr lang="ja-JP" altLang="en-US" dirty="0">
                <a:solidFill>
                  <a:schemeClr val="accent6">
                    <a:lumMod val="50000"/>
                  </a:schemeClr>
                </a:solidFill>
                <a:effectLst>
                  <a:outerShdw blurRad="38100" dist="38100" dir="2700000" algn="tl">
                    <a:srgbClr val="000000">
                      <a:alpha val="43137"/>
                    </a:srgbClr>
                  </a:outerShdw>
                </a:effectLst>
              </a:rPr>
              <a:t>語彙における位置づけ</a:t>
            </a:r>
            <a:r>
              <a:rPr lang="ja-JP" altLang="en-US" dirty="0"/>
              <a:t>を量的に論じた</a:t>
            </a:r>
            <a:r>
              <a:rPr lang="ja-JP" altLang="en-US" dirty="0" smtClean="0"/>
              <a:t>もの</a:t>
            </a:r>
            <a:endParaRPr lang="en-US" altLang="ja-JP" dirty="0" smtClean="0"/>
          </a:p>
          <a:p>
            <a:r>
              <a:rPr lang="ja-JP" altLang="en-US" dirty="0" smtClean="0"/>
              <a:t>荒屋</a:t>
            </a:r>
            <a:r>
              <a:rPr lang="en-US" altLang="ja-JP" dirty="0" smtClean="0"/>
              <a:t>1983</a:t>
            </a:r>
            <a:r>
              <a:rPr lang="ja-JP" altLang="en-US" dirty="0" smtClean="0"/>
              <a:t>：辞典を使用、中国語常用語</a:t>
            </a:r>
            <a:r>
              <a:rPr lang="en-US" altLang="ja-JP" dirty="0" smtClean="0"/>
              <a:t>3800</a:t>
            </a:r>
            <a:r>
              <a:rPr lang="ja-JP" altLang="en-US" dirty="0" smtClean="0"/>
              <a:t>語中、</a:t>
            </a:r>
            <a:endParaRPr lang="en-US" altLang="ja-JP" dirty="0" smtClean="0"/>
          </a:p>
          <a:p>
            <a:pPr marL="109728" indent="0">
              <a:buNone/>
            </a:pPr>
            <a:r>
              <a:rPr lang="en-US" altLang="ja-JP" dirty="0"/>
              <a:t>	</a:t>
            </a:r>
            <a:r>
              <a:rPr lang="ja-JP" altLang="en-US" dirty="0" smtClean="0">
                <a:solidFill>
                  <a:schemeClr val="accent6">
                    <a:lumMod val="50000"/>
                  </a:schemeClr>
                </a:solidFill>
                <a:effectLst>
                  <a:outerShdw blurRad="38100" dist="38100" dir="2700000" algn="tl">
                    <a:srgbClr val="000000">
                      <a:alpha val="43137"/>
                    </a:srgbClr>
                  </a:outerShdw>
                </a:effectLst>
              </a:rPr>
              <a:t>約</a:t>
            </a:r>
            <a:r>
              <a:rPr lang="en-US" altLang="ja-JP" dirty="0" smtClean="0">
                <a:solidFill>
                  <a:schemeClr val="accent6">
                    <a:lumMod val="50000"/>
                  </a:schemeClr>
                </a:solidFill>
                <a:effectLst>
                  <a:outerShdw blurRad="38100" dist="38100" dir="2700000" algn="tl">
                    <a:srgbClr val="000000">
                      <a:alpha val="43137"/>
                    </a:srgbClr>
                  </a:outerShdw>
                </a:effectLst>
              </a:rPr>
              <a:t>50%</a:t>
            </a:r>
            <a:r>
              <a:rPr lang="ja-JP" altLang="en-US" dirty="0" smtClean="0"/>
              <a:t>を同形語と認定</a:t>
            </a:r>
            <a:endParaRPr lang="en-US" altLang="ja-JP" dirty="0" smtClean="0"/>
          </a:p>
          <a:p>
            <a:pPr lvl="1"/>
            <a:r>
              <a:rPr lang="ja-JP" altLang="en-US" sz="2800" dirty="0" smtClean="0"/>
              <a:t>ただし和語も含み、活用語尾を無視</a:t>
            </a:r>
            <a:endParaRPr lang="en-US" altLang="ja-JP" sz="2800" dirty="0" smtClean="0"/>
          </a:p>
          <a:p>
            <a:pPr marL="109728" indent="0">
              <a:buNone/>
            </a:pPr>
            <a:r>
              <a:rPr lang="en-US" altLang="ja-JP" dirty="0" smtClean="0"/>
              <a:t>	</a:t>
            </a:r>
            <a:r>
              <a:rPr lang="ja-JP" altLang="en-US" dirty="0" smtClean="0"/>
              <a:t>例）「進む」＝</a:t>
            </a:r>
            <a:r>
              <a:rPr lang="en-US" altLang="ja-JP" dirty="0" smtClean="0"/>
              <a:t>〈</a:t>
            </a:r>
            <a:r>
              <a:rPr lang="zh-CN" altLang="en-US" dirty="0" smtClean="0"/>
              <a:t>进</a:t>
            </a:r>
            <a:r>
              <a:rPr lang="en-US" altLang="ja-JP" dirty="0" smtClean="0"/>
              <a:t>〉</a:t>
            </a:r>
          </a:p>
          <a:p>
            <a:r>
              <a:rPr lang="ja-JP" altLang="en-US" dirty="0" smtClean="0"/>
              <a:t>曾根</a:t>
            </a:r>
            <a:r>
              <a:rPr lang="en-US" altLang="ja-JP" dirty="0" smtClean="0"/>
              <a:t>1988</a:t>
            </a:r>
            <a:r>
              <a:rPr lang="ja-JP" altLang="en-US" dirty="0" smtClean="0"/>
              <a:t>：中国語頻度表と日本語辞書を参照、</a:t>
            </a:r>
            <a:endParaRPr lang="en-US" altLang="ja-JP" dirty="0" smtClean="0"/>
          </a:p>
          <a:p>
            <a:pPr marL="109728" indent="0">
              <a:buNone/>
            </a:pPr>
            <a:r>
              <a:rPr lang="en-US" altLang="ja-JP" dirty="0">
                <a:solidFill>
                  <a:schemeClr val="accent2"/>
                </a:solidFill>
              </a:rPr>
              <a:t>	</a:t>
            </a:r>
            <a:r>
              <a:rPr lang="ja-JP" altLang="en-US" dirty="0" smtClean="0">
                <a:solidFill>
                  <a:schemeClr val="accent2"/>
                </a:solidFill>
              </a:rPr>
              <a:t>上位</a:t>
            </a:r>
            <a:r>
              <a:rPr lang="en-US" altLang="ja-JP" dirty="0">
                <a:solidFill>
                  <a:schemeClr val="accent2"/>
                </a:solidFill>
              </a:rPr>
              <a:t>8441</a:t>
            </a:r>
            <a:r>
              <a:rPr lang="ja-JP" altLang="en-US" dirty="0">
                <a:solidFill>
                  <a:schemeClr val="accent2"/>
                </a:solidFill>
              </a:rPr>
              <a:t>語から単音節語を除いた</a:t>
            </a:r>
            <a:r>
              <a:rPr lang="en-US" altLang="ja-JP" dirty="0" smtClean="0"/>
              <a:t>6112</a:t>
            </a:r>
            <a:r>
              <a:rPr lang="ja-JP" altLang="en-US" dirty="0" smtClean="0"/>
              <a:t>語中、</a:t>
            </a:r>
            <a:endParaRPr lang="en-US" altLang="ja-JP" dirty="0" smtClean="0"/>
          </a:p>
          <a:p>
            <a:pPr marL="109728" indent="0">
              <a:buNone/>
            </a:pPr>
            <a:r>
              <a:rPr lang="en-US" altLang="ja-JP" dirty="0" smtClean="0"/>
              <a:t>	</a:t>
            </a:r>
            <a:r>
              <a:rPr lang="en-US" altLang="ja-JP" dirty="0" smtClean="0">
                <a:solidFill>
                  <a:schemeClr val="accent6">
                    <a:lumMod val="50000"/>
                  </a:schemeClr>
                </a:solidFill>
                <a:effectLst>
                  <a:outerShdw blurRad="38100" dist="38100" dir="2700000" algn="tl">
                    <a:srgbClr val="000000">
                      <a:alpha val="43137"/>
                    </a:srgbClr>
                  </a:outerShdw>
                </a:effectLst>
              </a:rPr>
              <a:t>56</a:t>
            </a:r>
            <a:r>
              <a:rPr lang="ja-JP" altLang="en-US" dirty="0" smtClean="0">
                <a:solidFill>
                  <a:schemeClr val="accent6">
                    <a:lumMod val="50000"/>
                  </a:schemeClr>
                </a:solidFill>
                <a:effectLst>
                  <a:outerShdw blurRad="38100" dist="38100" dir="2700000" algn="tl">
                    <a:srgbClr val="000000">
                      <a:alpha val="43137"/>
                    </a:srgbClr>
                  </a:outerShdw>
                </a:effectLst>
              </a:rPr>
              <a:t>％</a:t>
            </a:r>
            <a:r>
              <a:rPr lang="ja-JP" altLang="en-US" dirty="0" smtClean="0"/>
              <a:t>を同形語と認定</a:t>
            </a:r>
            <a:endParaRPr lang="en-US" altLang="ja-JP" dirty="0" smtClean="0"/>
          </a:p>
          <a:p>
            <a:r>
              <a:rPr lang="ja-JP" altLang="en-US" dirty="0" smtClean="0"/>
              <a:t>高野</a:t>
            </a:r>
            <a:r>
              <a:rPr lang="ja-JP" altLang="en-US" dirty="0"/>
              <a:t>･王</a:t>
            </a:r>
            <a:r>
              <a:rPr lang="en-US" altLang="ja-JP" dirty="0" smtClean="0"/>
              <a:t>2002</a:t>
            </a:r>
            <a:r>
              <a:rPr lang="ja-JP" altLang="en-US" dirty="0" smtClean="0"/>
              <a:t>：中国語頻度表と</a:t>
            </a:r>
            <a:r>
              <a:rPr lang="ja-JP" altLang="en-US" dirty="0">
                <a:solidFill>
                  <a:schemeClr val="accent2"/>
                </a:solidFill>
              </a:rPr>
              <a:t>日本の高校教科書</a:t>
            </a:r>
            <a:r>
              <a:rPr lang="ja-JP" altLang="en-US" dirty="0" smtClean="0">
                <a:solidFill>
                  <a:schemeClr val="accent2"/>
                </a:solidFill>
              </a:rPr>
              <a:t>の</a:t>
            </a:r>
            <a:r>
              <a:rPr lang="en-US" altLang="ja-JP" dirty="0" smtClean="0">
                <a:solidFill>
                  <a:schemeClr val="accent2"/>
                </a:solidFill>
              </a:rPr>
              <a:t>	</a:t>
            </a:r>
            <a:r>
              <a:rPr lang="ja-JP" altLang="en-US" dirty="0" smtClean="0">
                <a:solidFill>
                  <a:schemeClr val="accent2"/>
                </a:solidFill>
              </a:rPr>
              <a:t>語彙</a:t>
            </a:r>
            <a:r>
              <a:rPr lang="ja-JP" altLang="en-US" dirty="0" smtClean="0"/>
              <a:t>を比較、中国語上位</a:t>
            </a:r>
            <a:r>
              <a:rPr lang="en-US" altLang="ja-JP" dirty="0" smtClean="0"/>
              <a:t>3000</a:t>
            </a:r>
            <a:r>
              <a:rPr lang="ja-JP" altLang="en-US" dirty="0" smtClean="0"/>
              <a:t>語中、</a:t>
            </a:r>
            <a:endParaRPr lang="en-US" altLang="ja-JP" dirty="0"/>
          </a:p>
          <a:p>
            <a:pPr marL="109728" indent="0">
              <a:buNone/>
            </a:pPr>
            <a:r>
              <a:rPr lang="en-US" altLang="ja-JP" dirty="0" smtClean="0"/>
              <a:t>	</a:t>
            </a:r>
            <a:r>
              <a:rPr lang="en-US" altLang="ja-JP" dirty="0">
                <a:solidFill>
                  <a:schemeClr val="accent6">
                    <a:lumMod val="50000"/>
                  </a:schemeClr>
                </a:solidFill>
                <a:effectLst>
                  <a:outerShdw blurRad="38100" dist="38100" dir="2700000" algn="tl">
                    <a:srgbClr val="000000">
                      <a:alpha val="43137"/>
                    </a:srgbClr>
                  </a:outerShdw>
                </a:effectLst>
              </a:rPr>
              <a:t>3</a:t>
            </a:r>
            <a:r>
              <a:rPr lang="en-US" altLang="ja-JP" dirty="0">
                <a:solidFill>
                  <a:schemeClr val="accent6">
                    <a:lumMod val="50000"/>
                  </a:schemeClr>
                </a:solidFill>
                <a:effectLst>
                  <a:outerShdw blurRad="38100" dist="38100" dir="2700000" algn="tl">
                    <a:srgbClr val="000000">
                      <a:alpha val="43137"/>
                    </a:srgbClr>
                  </a:outerShdw>
                </a:effectLst>
              </a:rPr>
              <a:t>3</a:t>
            </a:r>
            <a:r>
              <a:rPr lang="ja-JP" altLang="en-US" dirty="0">
                <a:solidFill>
                  <a:schemeClr val="accent6">
                    <a:lumMod val="50000"/>
                  </a:schemeClr>
                </a:solidFill>
                <a:effectLst>
                  <a:outerShdw blurRad="38100" dist="38100" dir="2700000" algn="tl">
                    <a:srgbClr val="000000">
                      <a:alpha val="43137"/>
                    </a:srgbClr>
                  </a:outerShdw>
                </a:effectLst>
              </a:rPr>
              <a:t>％</a:t>
            </a:r>
            <a:r>
              <a:rPr lang="ja-JP" altLang="en-US" dirty="0" smtClean="0"/>
              <a:t>を同形語と認定</a:t>
            </a:r>
            <a:endParaRPr lang="en-US" altLang="ja-JP" dirty="0" smtClean="0"/>
          </a:p>
          <a:p>
            <a:pPr marL="109728" indent="0">
              <a:buNone/>
            </a:pPr>
            <a:endParaRPr lang="ja-JP" altLang="en-US" dirty="0"/>
          </a:p>
          <a:p>
            <a:pPr marL="109728" indent="0">
              <a:buNone/>
            </a:pPr>
            <a:endParaRPr lang="ja-JP" altLang="en-US" dirty="0"/>
          </a:p>
          <a:p>
            <a:endParaRPr kumimoji="1" lang="ja-JP" altLang="en-US" dirty="0"/>
          </a:p>
        </p:txBody>
      </p:sp>
    </p:spTree>
    <p:extLst>
      <p:ext uri="{BB962C8B-B14F-4D97-AF65-F5344CB8AC3E}">
        <p14:creationId xmlns:p14="http://schemas.microsoft.com/office/powerpoint/2010/main" val="2833524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864096"/>
          </a:xfrm>
        </p:spPr>
        <p:txBody>
          <a:bodyPr/>
          <a:lstStyle/>
          <a:p>
            <a:r>
              <a:rPr kumimoji="1" lang="ja-JP" altLang="en-US" dirty="0" smtClean="0"/>
              <a:t>２．先行研究（３）</a:t>
            </a:r>
            <a:endParaRPr kumimoji="1" lang="ja-JP" altLang="en-US" dirty="0"/>
          </a:p>
        </p:txBody>
      </p:sp>
      <p:sp>
        <p:nvSpPr>
          <p:cNvPr id="3" name="コンテンツ プレースホルダー 2"/>
          <p:cNvSpPr>
            <a:spLocks noGrp="1"/>
          </p:cNvSpPr>
          <p:nvPr>
            <p:ph idx="1"/>
          </p:nvPr>
        </p:nvSpPr>
        <p:spPr>
          <a:xfrm>
            <a:off x="251520" y="1268760"/>
            <a:ext cx="8496944" cy="5400600"/>
          </a:xfrm>
        </p:spPr>
        <p:txBody>
          <a:bodyPr>
            <a:normAutofit fontScale="85000" lnSpcReduction="20000"/>
          </a:bodyPr>
          <a:lstStyle/>
          <a:p>
            <a:pPr marL="109728" indent="0">
              <a:lnSpc>
                <a:spcPct val="120000"/>
              </a:lnSpc>
              <a:buNone/>
            </a:pPr>
            <a:r>
              <a:rPr lang="ja-JP" altLang="en-US" sz="3300" dirty="0">
                <a:solidFill>
                  <a:schemeClr val="accent6">
                    <a:lumMod val="50000"/>
                  </a:schemeClr>
                </a:solidFill>
                <a:effectLst>
                  <a:outerShdw blurRad="38100" dist="38100" dir="2700000" algn="tl">
                    <a:srgbClr val="000000">
                      <a:alpha val="43137"/>
                    </a:srgbClr>
                  </a:outerShdw>
                </a:effectLst>
              </a:rPr>
              <a:t>日本語</a:t>
            </a:r>
            <a:r>
              <a:rPr lang="ja-JP" altLang="en-US" sz="3300" dirty="0">
                <a:solidFill>
                  <a:schemeClr val="accent6">
                    <a:lumMod val="50000"/>
                  </a:schemeClr>
                </a:solidFill>
                <a:effectLst>
                  <a:outerShdw blurRad="38100" dist="38100" dir="2700000" algn="tl">
                    <a:srgbClr val="000000">
                      <a:alpha val="43137"/>
                    </a:srgbClr>
                  </a:outerShdw>
                </a:effectLst>
              </a:rPr>
              <a:t>語彙に</a:t>
            </a:r>
            <a:r>
              <a:rPr lang="ja-JP" altLang="en-US" sz="3300" dirty="0">
                <a:solidFill>
                  <a:schemeClr val="accent6">
                    <a:lumMod val="50000"/>
                  </a:schemeClr>
                </a:solidFill>
                <a:effectLst>
                  <a:outerShdw blurRad="38100" dist="38100" dir="2700000" algn="tl">
                    <a:srgbClr val="000000">
                      <a:alpha val="43137"/>
                    </a:srgbClr>
                  </a:outerShdw>
                </a:effectLst>
              </a:rPr>
              <a:t>おける同形漢語の量的な位置づけ</a:t>
            </a:r>
            <a:endParaRPr lang="en-US" altLang="ja-JP" sz="3300" dirty="0">
              <a:solidFill>
                <a:schemeClr val="accent6">
                  <a:lumMod val="50000"/>
                </a:schemeClr>
              </a:solidFill>
              <a:effectLst>
                <a:outerShdw blurRad="38100" dist="38100" dir="2700000" algn="tl">
                  <a:srgbClr val="000000">
                    <a:alpha val="43137"/>
                  </a:srgbClr>
                </a:outerShdw>
              </a:effectLst>
            </a:endParaRPr>
          </a:p>
          <a:p>
            <a:pPr marL="109728" indent="0">
              <a:lnSpc>
                <a:spcPct val="120000"/>
              </a:lnSpc>
              <a:buNone/>
            </a:pPr>
            <a:endParaRPr lang="en-US" altLang="ja-JP" sz="2100" dirty="0" smtClean="0"/>
          </a:p>
          <a:p>
            <a:pPr>
              <a:lnSpc>
                <a:spcPct val="120000"/>
              </a:lnSpc>
            </a:pPr>
            <a:r>
              <a:rPr lang="ja-JP" altLang="en-US" sz="3300" dirty="0"/>
              <a:t>高野･王</a:t>
            </a:r>
            <a:r>
              <a:rPr lang="en-US" altLang="ja-JP" sz="3300" dirty="0"/>
              <a:t>2002</a:t>
            </a:r>
            <a:r>
              <a:rPr lang="ja-JP" altLang="en-US" sz="3300" dirty="0"/>
              <a:t>：中国語頻度表と</a:t>
            </a:r>
            <a:r>
              <a:rPr lang="ja-JP" altLang="en-US" sz="3300" dirty="0">
                <a:solidFill>
                  <a:schemeClr val="accent2"/>
                </a:solidFill>
              </a:rPr>
              <a:t>日本の高校教科書</a:t>
            </a:r>
            <a:r>
              <a:rPr lang="ja-JP" altLang="en-US" sz="3300" dirty="0" smtClean="0">
                <a:solidFill>
                  <a:schemeClr val="accent2"/>
                </a:solidFill>
              </a:rPr>
              <a:t>の語彙</a:t>
            </a:r>
            <a:r>
              <a:rPr lang="ja-JP" altLang="en-US" sz="3300" dirty="0"/>
              <a:t>を比較</a:t>
            </a:r>
            <a:r>
              <a:rPr lang="ja-JP" altLang="en-US" sz="3300" dirty="0" smtClean="0"/>
              <a:t>、</a:t>
            </a:r>
            <a:r>
              <a:rPr lang="ja-JP" altLang="en-US" sz="3300" dirty="0"/>
              <a:t>日本</a:t>
            </a:r>
            <a:r>
              <a:rPr lang="ja-JP" altLang="en-US" sz="3300" dirty="0" smtClean="0"/>
              <a:t>語</a:t>
            </a:r>
            <a:r>
              <a:rPr lang="ja-JP" altLang="en-US" sz="3300" dirty="0"/>
              <a:t>上位</a:t>
            </a:r>
            <a:r>
              <a:rPr lang="en-US" altLang="ja-JP" sz="3300" dirty="0"/>
              <a:t>3000</a:t>
            </a:r>
            <a:r>
              <a:rPr lang="ja-JP" altLang="en-US" sz="3300" dirty="0"/>
              <a:t>語中</a:t>
            </a:r>
            <a:r>
              <a:rPr lang="ja-JP" altLang="en-US" sz="3300" dirty="0" smtClean="0"/>
              <a:t>、</a:t>
            </a:r>
            <a:endParaRPr lang="en-US" altLang="ja-JP" sz="3300" dirty="0" smtClean="0"/>
          </a:p>
          <a:p>
            <a:pPr marL="109728" indent="0">
              <a:lnSpc>
                <a:spcPct val="120000"/>
              </a:lnSpc>
              <a:buNone/>
            </a:pPr>
            <a:r>
              <a:rPr lang="en-US" altLang="ja-JP" sz="3300" dirty="0"/>
              <a:t>	</a:t>
            </a:r>
            <a:r>
              <a:rPr lang="en-US" altLang="ja-JP" sz="3300" dirty="0">
                <a:solidFill>
                  <a:schemeClr val="accent6">
                    <a:lumMod val="50000"/>
                  </a:schemeClr>
                </a:solidFill>
                <a:effectLst>
                  <a:outerShdw blurRad="38100" dist="38100" dir="2700000" algn="tl">
                    <a:srgbClr val="000000">
                      <a:alpha val="43137"/>
                    </a:srgbClr>
                  </a:outerShdw>
                </a:effectLst>
              </a:rPr>
              <a:t>41</a:t>
            </a:r>
            <a:r>
              <a:rPr lang="ja-JP" altLang="en-US" sz="3300" dirty="0">
                <a:solidFill>
                  <a:schemeClr val="accent6">
                    <a:lumMod val="50000"/>
                  </a:schemeClr>
                </a:solidFill>
                <a:effectLst>
                  <a:outerShdw blurRad="38100" dist="38100" dir="2700000" algn="tl">
                    <a:srgbClr val="000000">
                      <a:alpha val="43137"/>
                    </a:srgbClr>
                  </a:outerShdw>
                </a:effectLst>
              </a:rPr>
              <a:t>％</a:t>
            </a:r>
            <a:r>
              <a:rPr lang="ja-JP" altLang="en-US" sz="3300" dirty="0"/>
              <a:t>を同形語と</a:t>
            </a:r>
            <a:r>
              <a:rPr lang="ja-JP" altLang="en-US" sz="3300" dirty="0" smtClean="0"/>
              <a:t>認定</a:t>
            </a:r>
            <a:endParaRPr lang="en-US" altLang="ja-JP" sz="3300" dirty="0" smtClean="0"/>
          </a:p>
          <a:p>
            <a:pPr>
              <a:lnSpc>
                <a:spcPct val="120000"/>
              </a:lnSpc>
            </a:pPr>
            <a:r>
              <a:rPr lang="ja-JP" altLang="en-US" sz="3300" dirty="0" smtClean="0"/>
              <a:t>松下</a:t>
            </a:r>
            <a:r>
              <a:rPr lang="en-US" altLang="ja-JP" sz="3300" dirty="0" smtClean="0"/>
              <a:t>2009</a:t>
            </a:r>
            <a:r>
              <a:rPr lang="ja-JP" altLang="en-US" sz="3300" dirty="0" smtClean="0"/>
              <a:t>：雑誌の語彙頻度上位</a:t>
            </a:r>
            <a:r>
              <a:rPr lang="en-US" altLang="ja-JP" sz="3300" dirty="0" smtClean="0"/>
              <a:t>5022</a:t>
            </a:r>
            <a:r>
              <a:rPr lang="ja-JP" altLang="en-US" sz="3300" dirty="0" smtClean="0"/>
              <a:t>語中、</a:t>
            </a:r>
            <a:endParaRPr lang="en-US" altLang="ja-JP" sz="3300" dirty="0" smtClean="0"/>
          </a:p>
          <a:p>
            <a:pPr marL="109728" indent="0">
              <a:lnSpc>
                <a:spcPct val="120000"/>
              </a:lnSpc>
              <a:buNone/>
            </a:pPr>
            <a:r>
              <a:rPr lang="en-US" altLang="ja-JP" sz="3300" dirty="0"/>
              <a:t>	</a:t>
            </a:r>
            <a:r>
              <a:rPr lang="en-US" altLang="ja-JP" sz="3300" dirty="0">
                <a:solidFill>
                  <a:schemeClr val="accent6">
                    <a:lumMod val="50000"/>
                  </a:schemeClr>
                </a:solidFill>
                <a:effectLst>
                  <a:outerShdw blurRad="38100" dist="38100" dir="2700000" algn="tl">
                    <a:srgbClr val="000000">
                      <a:alpha val="43137"/>
                    </a:srgbClr>
                  </a:outerShdw>
                </a:effectLst>
              </a:rPr>
              <a:t>38</a:t>
            </a:r>
            <a:r>
              <a:rPr lang="ja-JP" altLang="en-US" sz="3300" dirty="0">
                <a:solidFill>
                  <a:schemeClr val="accent6">
                    <a:lumMod val="50000"/>
                  </a:schemeClr>
                </a:solidFill>
                <a:effectLst>
                  <a:outerShdw blurRad="38100" dist="38100" dir="2700000" algn="tl">
                    <a:srgbClr val="000000">
                      <a:alpha val="43137"/>
                    </a:srgbClr>
                  </a:outerShdw>
                </a:effectLst>
              </a:rPr>
              <a:t>％</a:t>
            </a:r>
            <a:r>
              <a:rPr lang="ja-JP" altLang="en-US" sz="3300" dirty="0" smtClean="0"/>
              <a:t>を</a:t>
            </a:r>
            <a:r>
              <a:rPr lang="ja-JP" altLang="en-US" sz="3300" dirty="0"/>
              <a:t>同形</a:t>
            </a:r>
            <a:r>
              <a:rPr lang="ja-JP" altLang="en-US" sz="3300" dirty="0" smtClean="0"/>
              <a:t>語</a:t>
            </a:r>
            <a:r>
              <a:rPr lang="ja-JP" altLang="en-US" sz="3300" dirty="0" smtClean="0"/>
              <a:t>と認定</a:t>
            </a:r>
            <a:endParaRPr lang="en-US" altLang="ja-JP" sz="3300" dirty="0" smtClean="0"/>
          </a:p>
          <a:p>
            <a:pPr marL="109728" indent="0">
              <a:lnSpc>
                <a:spcPct val="120000"/>
              </a:lnSpc>
              <a:buNone/>
            </a:pPr>
            <a:r>
              <a:rPr lang="en-US" altLang="ja-JP" sz="3300" dirty="0" smtClean="0"/>
              <a:t>	</a:t>
            </a:r>
            <a:r>
              <a:rPr lang="ja-JP" altLang="en-US" sz="3300" dirty="0" smtClean="0"/>
              <a:t>（上位</a:t>
            </a:r>
            <a:r>
              <a:rPr lang="en-US" altLang="ja-JP" sz="3300" dirty="0" smtClean="0"/>
              <a:t>3000</a:t>
            </a:r>
            <a:r>
              <a:rPr lang="ja-JP" altLang="en-US" sz="3300" dirty="0" smtClean="0"/>
              <a:t>語に限れば高野・王</a:t>
            </a:r>
            <a:r>
              <a:rPr lang="en-US" altLang="ja-JP" sz="3300" dirty="0" smtClean="0"/>
              <a:t>2002</a:t>
            </a:r>
            <a:r>
              <a:rPr lang="ja-JP" altLang="en-US" sz="3300" dirty="0" smtClean="0"/>
              <a:t>と近い値）</a:t>
            </a:r>
            <a:endParaRPr lang="en-US" altLang="ja-JP" sz="3300" dirty="0" smtClean="0"/>
          </a:p>
          <a:p>
            <a:pPr marL="109728" indent="0">
              <a:lnSpc>
                <a:spcPct val="120000"/>
              </a:lnSpc>
              <a:buNone/>
            </a:pPr>
            <a:endParaRPr lang="en-US" altLang="ja-JP" sz="2100" dirty="0" smtClean="0"/>
          </a:p>
          <a:p>
            <a:pPr>
              <a:lnSpc>
                <a:spcPct val="120000"/>
              </a:lnSpc>
            </a:pPr>
            <a:r>
              <a:rPr lang="ja-JP" altLang="en-US" sz="3300" dirty="0" smtClean="0"/>
              <a:t>いずれ</a:t>
            </a:r>
            <a:r>
              <a:rPr lang="ja-JP" altLang="en-US" sz="3300" dirty="0"/>
              <a:t>の調査</a:t>
            </a:r>
            <a:r>
              <a:rPr lang="ja-JP" altLang="en-US" sz="3300" dirty="0" smtClean="0"/>
              <a:t>も</a:t>
            </a:r>
            <a:r>
              <a:rPr lang="ja-JP" altLang="en-US" sz="3300" dirty="0">
                <a:solidFill>
                  <a:schemeClr val="accent6">
                    <a:lumMod val="50000"/>
                  </a:schemeClr>
                </a:solidFill>
                <a:effectLst>
                  <a:outerShdw blurRad="38100" dist="38100" dir="2700000" algn="tl">
                    <a:srgbClr val="000000">
                      <a:alpha val="43137"/>
                    </a:srgbClr>
                  </a:outerShdw>
                </a:effectLst>
              </a:rPr>
              <a:t>コーパス領域</a:t>
            </a:r>
            <a:r>
              <a:rPr lang="ja-JP" altLang="en-US" sz="3300" dirty="0" smtClean="0"/>
              <a:t>（教科書／雑誌）、</a:t>
            </a:r>
            <a:endParaRPr lang="en-US" altLang="ja-JP" sz="3300" dirty="0" smtClean="0"/>
          </a:p>
          <a:p>
            <a:pPr marL="109728" indent="0">
              <a:lnSpc>
                <a:spcPct val="120000"/>
              </a:lnSpc>
              <a:buNone/>
            </a:pPr>
            <a:r>
              <a:rPr lang="ja-JP" altLang="en-US" sz="3300" dirty="0" smtClean="0"/>
              <a:t>　</a:t>
            </a:r>
            <a:r>
              <a:rPr lang="ja-JP" altLang="en-US" sz="3300" dirty="0">
                <a:solidFill>
                  <a:schemeClr val="accent6">
                    <a:lumMod val="50000"/>
                  </a:schemeClr>
                </a:solidFill>
                <a:effectLst>
                  <a:outerShdw blurRad="38100" dist="38100" dir="2700000" algn="tl">
                    <a:srgbClr val="000000">
                      <a:alpha val="43137"/>
                    </a:srgbClr>
                  </a:outerShdw>
                </a:effectLst>
              </a:rPr>
              <a:t>コーパスサイズ</a:t>
            </a:r>
            <a:r>
              <a:rPr lang="ja-JP" altLang="en-US" sz="3300" dirty="0">
                <a:solidFill>
                  <a:schemeClr val="accent6">
                    <a:lumMod val="50000"/>
                  </a:schemeClr>
                </a:solidFill>
                <a:effectLst>
                  <a:outerShdw blurRad="38100" dist="38100" dir="2700000" algn="tl">
                    <a:srgbClr val="000000">
                      <a:alpha val="43137"/>
                    </a:srgbClr>
                  </a:outerShdw>
                </a:effectLst>
              </a:rPr>
              <a:t>の</a:t>
            </a:r>
            <a:r>
              <a:rPr lang="ja-JP" altLang="en-US" sz="3300" dirty="0">
                <a:solidFill>
                  <a:schemeClr val="accent6">
                    <a:lumMod val="50000"/>
                  </a:schemeClr>
                </a:solidFill>
                <a:effectLst>
                  <a:outerShdw blurRad="38100" dist="38100" dir="2700000" algn="tl">
                    <a:srgbClr val="000000">
                      <a:alpha val="43137"/>
                    </a:srgbClr>
                  </a:outerShdw>
                </a:effectLst>
              </a:rPr>
              <a:t>問題</a:t>
            </a:r>
            <a:r>
              <a:rPr lang="ja-JP" altLang="en-US" sz="3300" dirty="0" smtClean="0"/>
              <a:t>あり</a:t>
            </a:r>
            <a:endParaRPr lang="en-US" altLang="ja-JP" sz="3300" dirty="0"/>
          </a:p>
          <a:p>
            <a:pPr marL="411480" lvl="1" indent="0">
              <a:lnSpc>
                <a:spcPct val="120000"/>
              </a:lnSpc>
              <a:buNone/>
            </a:pPr>
            <a:r>
              <a:rPr lang="ja-JP" altLang="en-US" sz="3300" dirty="0" smtClean="0">
                <a:solidFill>
                  <a:schemeClr val="tx1"/>
                </a:solidFill>
              </a:rPr>
              <a:t>⇒</a:t>
            </a:r>
            <a:r>
              <a:rPr lang="ja-JP" altLang="en-US" sz="3300" dirty="0" smtClean="0">
                <a:solidFill>
                  <a:schemeClr val="tx1"/>
                </a:solidFill>
              </a:rPr>
              <a:t>　別</a:t>
            </a:r>
            <a:r>
              <a:rPr lang="ja-JP" altLang="en-US" sz="3300" dirty="0">
                <a:solidFill>
                  <a:schemeClr val="tx1"/>
                </a:solidFill>
              </a:rPr>
              <a:t>のコーパスでの調査の</a:t>
            </a:r>
            <a:r>
              <a:rPr lang="ja-JP" altLang="en-US" sz="3300" dirty="0" smtClean="0">
                <a:solidFill>
                  <a:schemeClr val="tx1"/>
                </a:solidFill>
              </a:rPr>
              <a:t>必要</a:t>
            </a:r>
            <a:r>
              <a:rPr lang="ja-JP" altLang="en-US" sz="3300" dirty="0" smtClean="0">
                <a:solidFill>
                  <a:schemeClr val="tx1"/>
                </a:solidFill>
              </a:rPr>
              <a:t>あり</a:t>
            </a:r>
            <a:endParaRPr lang="ja-JP" altLang="en-US" sz="3300" dirty="0"/>
          </a:p>
          <a:p>
            <a:endParaRPr kumimoji="1" lang="ja-JP" altLang="en-US" dirty="0"/>
          </a:p>
        </p:txBody>
      </p:sp>
    </p:spTree>
    <p:extLst>
      <p:ext uri="{BB962C8B-B14F-4D97-AF65-F5344CB8AC3E}">
        <p14:creationId xmlns:p14="http://schemas.microsoft.com/office/powerpoint/2010/main" val="11530603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848760"/>
            <a:ext cx="8229600" cy="1066800"/>
          </a:xfrm>
        </p:spPr>
        <p:txBody>
          <a:bodyPr>
            <a:normAutofit/>
          </a:bodyPr>
          <a:lstStyle/>
          <a:p>
            <a:r>
              <a:rPr kumimoji="1" lang="ja-JP" altLang="en-US" dirty="0" smtClean="0"/>
              <a:t>３．研究課題（１）</a:t>
            </a:r>
            <a:endParaRPr kumimoji="1" lang="ja-JP" altLang="en-US" dirty="0"/>
          </a:p>
        </p:txBody>
      </p:sp>
      <p:sp>
        <p:nvSpPr>
          <p:cNvPr id="3" name="コンテンツ プレースホルダー 2"/>
          <p:cNvSpPr>
            <a:spLocks noGrp="1"/>
          </p:cNvSpPr>
          <p:nvPr>
            <p:ph idx="1"/>
          </p:nvPr>
        </p:nvSpPr>
        <p:spPr>
          <a:xfrm>
            <a:off x="457200" y="2249424"/>
            <a:ext cx="8435280" cy="4325112"/>
          </a:xfrm>
        </p:spPr>
        <p:txBody>
          <a:bodyPr>
            <a:normAutofit/>
          </a:bodyPr>
          <a:lstStyle/>
          <a:p>
            <a:pPr marL="109728" indent="0">
              <a:buNone/>
            </a:pPr>
            <a:r>
              <a:rPr lang="ja-JP" altLang="ja-JP" dirty="0"/>
              <a:t>これらの問題を</a:t>
            </a:r>
            <a:r>
              <a:rPr lang="ja-JP" altLang="ja-JP" dirty="0" smtClean="0"/>
              <a:t>考える基礎資料</a:t>
            </a:r>
            <a:r>
              <a:rPr lang="ja-JP" altLang="en-US" dirty="0" smtClean="0"/>
              <a:t>提供のため</a:t>
            </a:r>
            <a:endParaRPr lang="en-US" altLang="ja-JP" dirty="0" smtClean="0"/>
          </a:p>
          <a:p>
            <a:pPr marL="109728" indent="0">
              <a:buNone/>
            </a:pPr>
            <a:endParaRPr lang="en-US" altLang="ja-JP" dirty="0" smtClean="0"/>
          </a:p>
          <a:p>
            <a:r>
              <a:rPr lang="ja-JP" altLang="en-US" dirty="0" smtClean="0">
                <a:solidFill>
                  <a:schemeClr val="accent6">
                    <a:lumMod val="50000"/>
                  </a:schemeClr>
                </a:solidFill>
                <a:effectLst>
                  <a:outerShdw blurRad="38100" dist="38100" dir="2700000" algn="tl">
                    <a:srgbClr val="000000">
                      <a:alpha val="43137"/>
                    </a:srgbClr>
                  </a:outerShdw>
                </a:effectLst>
              </a:rPr>
              <a:t>日中同形</a:t>
            </a:r>
            <a:r>
              <a:rPr lang="ja-JP" altLang="en-US" dirty="0">
                <a:solidFill>
                  <a:schemeClr val="accent6">
                    <a:lumMod val="50000"/>
                  </a:schemeClr>
                </a:solidFill>
                <a:effectLst>
                  <a:outerShdw blurRad="38100" dist="38100" dir="2700000" algn="tl">
                    <a:srgbClr val="000000">
                      <a:alpha val="43137"/>
                    </a:srgbClr>
                  </a:outerShdw>
                </a:effectLst>
              </a:rPr>
              <a:t>漢語</a:t>
            </a:r>
            <a:r>
              <a:rPr lang="ja-JP" altLang="en-US" dirty="0" smtClean="0">
                <a:solidFill>
                  <a:schemeClr val="accent6">
                    <a:lumMod val="50000"/>
                  </a:schemeClr>
                </a:solidFill>
                <a:effectLst>
                  <a:outerShdw blurRad="38100" dist="38100" dir="2700000" algn="tl">
                    <a:srgbClr val="000000">
                      <a:alpha val="43137"/>
                    </a:srgbClr>
                  </a:outerShdw>
                </a:effectLst>
              </a:rPr>
              <a:t>は</a:t>
            </a:r>
            <a:endParaRPr lang="en-US" altLang="ja-JP" dirty="0" smtClean="0">
              <a:solidFill>
                <a:schemeClr val="accent6">
                  <a:lumMod val="50000"/>
                </a:schemeClr>
              </a:solidFill>
              <a:effectLst>
                <a:outerShdw blurRad="38100" dist="38100" dir="2700000" algn="tl">
                  <a:srgbClr val="000000">
                    <a:alpha val="43137"/>
                  </a:srgbClr>
                </a:outerShdw>
              </a:effectLst>
            </a:endParaRPr>
          </a:p>
          <a:p>
            <a:pPr marL="109728" indent="0">
              <a:buNone/>
            </a:pPr>
            <a:r>
              <a:rPr lang="ja-JP" altLang="en-US" dirty="0">
                <a:solidFill>
                  <a:schemeClr val="accent6">
                    <a:lumMod val="50000"/>
                  </a:schemeClr>
                </a:solidFill>
                <a:effectLst>
                  <a:outerShdw blurRad="38100" dist="38100" dir="2700000" algn="tl">
                    <a:srgbClr val="000000">
                      <a:alpha val="43137"/>
                    </a:srgbClr>
                  </a:outerShdw>
                </a:effectLst>
              </a:rPr>
              <a:t>　</a:t>
            </a:r>
            <a:r>
              <a:rPr lang="ja-JP" altLang="en-US" dirty="0" smtClean="0">
                <a:solidFill>
                  <a:schemeClr val="accent6">
                    <a:lumMod val="50000"/>
                  </a:schemeClr>
                </a:solidFill>
                <a:effectLst>
                  <a:outerShdw blurRad="38100" dist="38100" dir="2700000" algn="tl">
                    <a:srgbClr val="000000">
                      <a:alpha val="43137"/>
                    </a:srgbClr>
                  </a:outerShdw>
                </a:effectLst>
              </a:rPr>
              <a:t>常用語にどの程度存在するのか？</a:t>
            </a:r>
            <a:endParaRPr lang="en-US" altLang="ja-JP" dirty="0" smtClean="0">
              <a:solidFill>
                <a:schemeClr val="accent6">
                  <a:lumMod val="50000"/>
                </a:schemeClr>
              </a:solidFill>
              <a:effectLst>
                <a:outerShdw blurRad="38100" dist="38100" dir="2700000" algn="tl">
                  <a:srgbClr val="000000">
                    <a:alpha val="43137"/>
                  </a:srgbClr>
                </a:outerShdw>
              </a:effectLst>
            </a:endParaRPr>
          </a:p>
          <a:p>
            <a:pPr marL="109728" indent="0">
              <a:buNone/>
            </a:pPr>
            <a:endParaRPr lang="en-US" altLang="ja-JP" dirty="0" smtClean="0"/>
          </a:p>
          <a:p>
            <a:pPr marL="109728" indent="0">
              <a:buNone/>
            </a:pPr>
            <a:r>
              <a:rPr lang="ja-JP" altLang="en-US" dirty="0" smtClean="0"/>
              <a:t>を</a:t>
            </a:r>
            <a:r>
              <a:rPr lang="ja-JP" altLang="en-US" dirty="0" smtClean="0">
                <a:solidFill>
                  <a:schemeClr val="accent6">
                    <a:lumMod val="50000"/>
                  </a:schemeClr>
                </a:solidFill>
                <a:effectLst>
                  <a:outerShdw blurRad="38100" dist="38100" dir="2700000" algn="tl">
                    <a:srgbClr val="000000">
                      <a:alpha val="43137"/>
                    </a:srgbClr>
                  </a:outerShdw>
                </a:effectLst>
              </a:rPr>
              <a:t>書籍を</a:t>
            </a:r>
            <a:r>
              <a:rPr lang="ja-JP" altLang="en-US" dirty="0" smtClean="0">
                <a:solidFill>
                  <a:schemeClr val="accent6">
                    <a:lumMod val="50000"/>
                  </a:schemeClr>
                </a:solidFill>
                <a:effectLst>
                  <a:outerShdw blurRad="38100" dist="38100" dir="2700000" algn="tl">
                    <a:srgbClr val="000000">
                      <a:alpha val="43137"/>
                    </a:srgbClr>
                  </a:outerShdw>
                </a:effectLst>
              </a:rPr>
              <a:t>含むコーパス</a:t>
            </a:r>
            <a:r>
              <a:rPr lang="ja-JP" altLang="en-US" dirty="0" smtClean="0">
                <a:solidFill>
                  <a:schemeClr val="accent6">
                    <a:lumMod val="50000"/>
                  </a:schemeClr>
                </a:solidFill>
                <a:effectLst>
                  <a:outerShdw blurRad="38100" dist="38100" dir="2700000" algn="tl">
                    <a:srgbClr val="000000">
                      <a:alpha val="43137"/>
                    </a:srgbClr>
                  </a:outerShdw>
                </a:effectLst>
              </a:rPr>
              <a:t>に基づいて</a:t>
            </a:r>
            <a:r>
              <a:rPr lang="ja-JP" altLang="en-US" dirty="0" smtClean="0"/>
              <a:t>明らかにする</a:t>
            </a:r>
            <a:endParaRPr kumimoji="1" lang="ja-JP" altLang="en-US" dirty="0"/>
          </a:p>
        </p:txBody>
      </p:sp>
    </p:spTree>
    <p:extLst>
      <p:ext uri="{BB962C8B-B14F-4D97-AF65-F5344CB8AC3E}">
        <p14:creationId xmlns:p14="http://schemas.microsoft.com/office/powerpoint/2010/main" val="3870318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692696"/>
            <a:ext cx="8229600" cy="1066800"/>
          </a:xfrm>
        </p:spPr>
        <p:txBody>
          <a:bodyPr/>
          <a:lstStyle/>
          <a:p>
            <a:r>
              <a:rPr kumimoji="1" lang="ja-JP" altLang="en-US" dirty="0" smtClean="0"/>
              <a:t>３．研究課題（２）</a:t>
            </a:r>
            <a:endParaRPr kumimoji="1" lang="ja-JP" altLang="en-US" dirty="0"/>
          </a:p>
        </p:txBody>
      </p:sp>
      <p:sp>
        <p:nvSpPr>
          <p:cNvPr id="3" name="コンテンツ プレースホルダー 2"/>
          <p:cNvSpPr>
            <a:spLocks noGrp="1"/>
          </p:cNvSpPr>
          <p:nvPr>
            <p:ph idx="1"/>
          </p:nvPr>
        </p:nvSpPr>
        <p:spPr>
          <a:xfrm>
            <a:off x="457200" y="1772816"/>
            <a:ext cx="8229600" cy="4801720"/>
          </a:xfrm>
        </p:spPr>
        <p:txBody>
          <a:bodyPr>
            <a:normAutofit/>
          </a:bodyPr>
          <a:lstStyle/>
          <a:p>
            <a:pPr marL="109728" indent="0">
              <a:buNone/>
            </a:pPr>
            <a:r>
              <a:rPr lang="ja-JP" altLang="en-US" dirty="0"/>
              <a:t>具体的に</a:t>
            </a:r>
            <a:r>
              <a:rPr lang="ja-JP" altLang="en-US" dirty="0" smtClean="0"/>
              <a:t>は、</a:t>
            </a:r>
            <a:endParaRPr lang="en-US" altLang="ja-JP" dirty="0" smtClean="0"/>
          </a:p>
          <a:p>
            <a:endParaRPr lang="en-US" altLang="ja-JP" sz="2000" dirty="0" smtClean="0"/>
          </a:p>
          <a:p>
            <a:r>
              <a:rPr lang="ja-JP" altLang="en-US" dirty="0"/>
              <a:t>異なる</a:t>
            </a:r>
            <a:r>
              <a:rPr lang="ja-JP" altLang="ja-JP" dirty="0" smtClean="0"/>
              <a:t>コーパス</a:t>
            </a:r>
            <a:r>
              <a:rPr lang="ja-JP" altLang="ja-JP" dirty="0"/>
              <a:t>に</a:t>
            </a:r>
            <a:r>
              <a:rPr lang="ja-JP" altLang="ja-JP" dirty="0" smtClean="0"/>
              <a:t>基づ</a:t>
            </a:r>
            <a:r>
              <a:rPr lang="ja-JP" altLang="en-US" dirty="0" smtClean="0"/>
              <a:t>く二種類の</a:t>
            </a:r>
            <a:r>
              <a:rPr lang="ja-JP" altLang="ja-JP" dirty="0" smtClean="0"/>
              <a:t>語彙</a:t>
            </a:r>
            <a:r>
              <a:rPr lang="ja-JP" altLang="ja-JP" dirty="0"/>
              <a:t>リストの自立語</a:t>
            </a:r>
            <a:r>
              <a:rPr lang="ja-JP" altLang="ja-JP" dirty="0">
                <a:solidFill>
                  <a:schemeClr val="accent6">
                    <a:lumMod val="50000"/>
                  </a:schemeClr>
                </a:solidFill>
                <a:effectLst>
                  <a:outerShdw blurRad="38100" dist="38100" dir="2700000" algn="tl">
                    <a:srgbClr val="000000">
                      <a:alpha val="43137"/>
                    </a:srgbClr>
                  </a:outerShdw>
                </a:effectLst>
              </a:rPr>
              <a:t>上位</a:t>
            </a:r>
            <a:r>
              <a:rPr lang="en-US" altLang="ja-JP" dirty="0">
                <a:solidFill>
                  <a:schemeClr val="accent6">
                    <a:lumMod val="50000"/>
                  </a:schemeClr>
                </a:solidFill>
                <a:effectLst>
                  <a:outerShdw blurRad="38100" dist="38100" dir="2700000" algn="tl">
                    <a:srgbClr val="000000">
                      <a:alpha val="43137"/>
                    </a:srgbClr>
                  </a:outerShdw>
                </a:effectLst>
              </a:rPr>
              <a:t>5000</a:t>
            </a:r>
            <a:r>
              <a:rPr lang="ja-JP" altLang="ja-JP" dirty="0">
                <a:solidFill>
                  <a:schemeClr val="accent6">
                    <a:lumMod val="50000"/>
                  </a:schemeClr>
                </a:solidFill>
                <a:effectLst>
                  <a:outerShdw blurRad="38100" dist="38100" dir="2700000" algn="tl">
                    <a:srgbClr val="000000">
                      <a:alpha val="43137"/>
                    </a:srgbClr>
                  </a:outerShdw>
                </a:effectLst>
              </a:rPr>
              <a:t>語</a:t>
            </a:r>
            <a:r>
              <a:rPr lang="ja-JP" altLang="ja-JP" dirty="0"/>
              <a:t>の中</a:t>
            </a:r>
            <a:r>
              <a:rPr lang="ja-JP" altLang="ja-JP" dirty="0" smtClean="0"/>
              <a:t>に</a:t>
            </a:r>
            <a:endParaRPr lang="en-US" altLang="ja-JP" dirty="0" smtClean="0"/>
          </a:p>
          <a:p>
            <a:r>
              <a:rPr lang="ja-JP" altLang="ja-JP" dirty="0" smtClean="0"/>
              <a:t>どの</a:t>
            </a:r>
            <a:r>
              <a:rPr lang="ja-JP" altLang="ja-JP" dirty="0"/>
              <a:t>程度の</a:t>
            </a:r>
            <a:r>
              <a:rPr lang="ja-JP" altLang="ja-JP" dirty="0">
                <a:solidFill>
                  <a:schemeClr val="accent6">
                    <a:lumMod val="50000"/>
                  </a:schemeClr>
                </a:solidFill>
                <a:effectLst>
                  <a:outerShdw blurRad="38100" dist="38100" dir="2700000" algn="tl">
                    <a:srgbClr val="000000">
                      <a:alpha val="43137"/>
                    </a:srgbClr>
                  </a:outerShdw>
                </a:effectLst>
              </a:rPr>
              <a:t>漢語</a:t>
            </a:r>
            <a:r>
              <a:rPr lang="ja-JP" altLang="ja-JP" dirty="0"/>
              <a:t>が存在</a:t>
            </a:r>
            <a:r>
              <a:rPr lang="ja-JP" altLang="ja-JP" dirty="0" smtClean="0"/>
              <a:t>し</a:t>
            </a:r>
            <a:endParaRPr lang="en-US" altLang="ja-JP" dirty="0" smtClean="0"/>
          </a:p>
          <a:p>
            <a:r>
              <a:rPr lang="ja-JP" altLang="ja-JP" dirty="0" smtClean="0"/>
              <a:t>その</a:t>
            </a:r>
            <a:r>
              <a:rPr lang="ja-JP" altLang="ja-JP" dirty="0"/>
              <a:t>うちのどの程度が</a:t>
            </a:r>
            <a:r>
              <a:rPr lang="ja-JP" altLang="ja-JP" dirty="0">
                <a:solidFill>
                  <a:schemeClr val="accent6">
                    <a:lumMod val="50000"/>
                  </a:schemeClr>
                </a:solidFill>
                <a:effectLst>
                  <a:outerShdw blurRad="38100" dist="38100" dir="2700000" algn="tl">
                    <a:srgbClr val="000000">
                      <a:alpha val="43137"/>
                    </a:srgbClr>
                  </a:outerShdw>
                </a:effectLst>
              </a:rPr>
              <a:t>日中同形</a:t>
            </a:r>
            <a:r>
              <a:rPr lang="ja-JP" altLang="ja-JP" dirty="0">
                <a:solidFill>
                  <a:schemeClr val="accent6">
                    <a:lumMod val="50000"/>
                  </a:schemeClr>
                </a:solidFill>
                <a:effectLst>
                  <a:outerShdw blurRad="38100" dist="38100" dir="2700000" algn="tl">
                    <a:srgbClr val="000000">
                      <a:alpha val="43137"/>
                    </a:srgbClr>
                  </a:outerShdw>
                </a:effectLst>
              </a:rPr>
              <a:t>漢語</a:t>
            </a:r>
            <a:r>
              <a:rPr lang="ja-JP" altLang="ja-JP" dirty="0" smtClean="0"/>
              <a:t>かを比較</a:t>
            </a:r>
            <a:endParaRPr lang="en-US" altLang="ja-JP" dirty="0" smtClean="0"/>
          </a:p>
          <a:p>
            <a:r>
              <a:rPr lang="en-US" altLang="ja-JP" dirty="0">
                <a:solidFill>
                  <a:schemeClr val="accent6">
                    <a:lumMod val="50000"/>
                  </a:schemeClr>
                </a:solidFill>
                <a:effectLst>
                  <a:outerShdw blurRad="38100" dist="38100" dir="2700000" algn="tl">
                    <a:srgbClr val="000000">
                      <a:alpha val="43137"/>
                    </a:srgbClr>
                  </a:outerShdw>
                </a:effectLst>
              </a:rPr>
              <a:t>1000</a:t>
            </a:r>
            <a:r>
              <a:rPr lang="ja-JP" altLang="ja-JP" dirty="0">
                <a:solidFill>
                  <a:schemeClr val="accent6">
                    <a:lumMod val="50000"/>
                  </a:schemeClr>
                </a:solidFill>
                <a:effectLst>
                  <a:outerShdw blurRad="38100" dist="38100" dir="2700000" algn="tl">
                    <a:srgbClr val="000000">
                      <a:alpha val="43137"/>
                    </a:srgbClr>
                  </a:outerShdw>
                </a:effectLst>
              </a:rPr>
              <a:t>語ずつに区切ったレベル</a:t>
            </a:r>
            <a:r>
              <a:rPr lang="ja-JP" altLang="ja-JP" dirty="0"/>
              <a:t>における</a:t>
            </a:r>
            <a:r>
              <a:rPr lang="ja-JP" altLang="ja-JP" dirty="0" smtClean="0"/>
              <a:t>割合</a:t>
            </a:r>
            <a:endParaRPr lang="en-US" altLang="ja-JP" dirty="0" smtClean="0"/>
          </a:p>
          <a:p>
            <a:pPr marL="109728" indent="0">
              <a:buNone/>
            </a:pPr>
            <a:endParaRPr lang="en-US" altLang="ja-JP" sz="2000" dirty="0"/>
          </a:p>
          <a:p>
            <a:pPr marL="109728" indent="0">
              <a:buNone/>
            </a:pPr>
            <a:r>
              <a:rPr lang="ja-JP" altLang="en-US" dirty="0" smtClean="0"/>
              <a:t>を</a:t>
            </a:r>
            <a:r>
              <a:rPr lang="ja-JP" altLang="ja-JP" dirty="0" smtClean="0"/>
              <a:t>調べ</a:t>
            </a:r>
            <a:r>
              <a:rPr lang="ja-JP" altLang="en-US" dirty="0" smtClean="0"/>
              <a:t>、意味等の違いも考慮したうえで、</a:t>
            </a:r>
            <a:endParaRPr lang="en-US" altLang="ja-JP" dirty="0" smtClean="0"/>
          </a:p>
          <a:p>
            <a:pPr marL="109728" indent="0">
              <a:buNone/>
            </a:pPr>
            <a:r>
              <a:rPr lang="ja-JP" altLang="en-US" dirty="0" smtClean="0"/>
              <a:t>学習負担の違いを時間数に換算して予測する</a:t>
            </a:r>
            <a:endParaRPr kumimoji="1" lang="ja-JP" altLang="en-US" dirty="0"/>
          </a:p>
        </p:txBody>
      </p:sp>
    </p:spTree>
    <p:extLst>
      <p:ext uri="{BB962C8B-B14F-4D97-AF65-F5344CB8AC3E}">
        <p14:creationId xmlns:p14="http://schemas.microsoft.com/office/powerpoint/2010/main" val="22451451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バン">
  <a:themeElements>
    <a:clrScheme name="シック">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バン">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3544</TotalTime>
  <Words>1698</Words>
  <Application>Microsoft Office PowerPoint</Application>
  <PresentationFormat>画面に合わせる (4:3)</PresentationFormat>
  <Paragraphs>262</Paragraphs>
  <Slides>33</Slides>
  <Notes>0</Notes>
  <HiddenSlides>0</HiddenSlides>
  <MMClips>0</MMClips>
  <ScaleCrop>false</ScaleCrop>
  <HeadingPairs>
    <vt:vector size="4" baseType="variant">
      <vt:variant>
        <vt:lpstr>テーマ</vt:lpstr>
      </vt:variant>
      <vt:variant>
        <vt:i4>1</vt:i4>
      </vt:variant>
      <vt:variant>
        <vt:lpstr>スライド タイトル</vt:lpstr>
      </vt:variant>
      <vt:variant>
        <vt:i4>33</vt:i4>
      </vt:variant>
    </vt:vector>
  </HeadingPairs>
  <TitlesOfParts>
    <vt:vector size="34" baseType="lpstr">
      <vt:lpstr>アーバン</vt:lpstr>
      <vt:lpstr>　 複数の語彙リストの比較による、 日本語の常用語に含まれる日中同形漢語の 量的検証 －学習開始時点で、受容的語彙知識は、 学習者の母語によりどのぐらい異なるか－  </vt:lpstr>
      <vt:lpstr>本発表の構成</vt:lpstr>
      <vt:lpstr>１．研究動機（１）</vt:lpstr>
      <vt:lpstr>１．研究動機（２）</vt:lpstr>
      <vt:lpstr>２．先行研究（１）</vt:lpstr>
      <vt:lpstr>２．先行研究（２）</vt:lpstr>
      <vt:lpstr>２．先行研究（３）</vt:lpstr>
      <vt:lpstr>３．研究課題（１）</vt:lpstr>
      <vt:lpstr>３．研究課題（２）</vt:lpstr>
      <vt:lpstr>４．研究方法（１）</vt:lpstr>
      <vt:lpstr>４．研究方法（２）</vt:lpstr>
      <vt:lpstr>４．研究方法（３）</vt:lpstr>
      <vt:lpstr>４．研究方法（４）</vt:lpstr>
      <vt:lpstr>４．研究方法（５）</vt:lpstr>
      <vt:lpstr>４．研究方法（６）</vt:lpstr>
      <vt:lpstr>５．結果（１）語種の割合（異なり語数）　　</vt:lpstr>
      <vt:lpstr>５．結果（２）語種の割合（異なり語数）</vt:lpstr>
      <vt:lpstr>５．結果（３）同形語の割合（異なり語数）　　</vt:lpstr>
      <vt:lpstr>５．結果（４）同形語の割合（異なり語数） 　　</vt:lpstr>
      <vt:lpstr>５．結果（５）まとめ</vt:lpstr>
      <vt:lpstr>６．考察（１）</vt:lpstr>
      <vt:lpstr>６．考察（２）</vt:lpstr>
      <vt:lpstr>６．考察（３）</vt:lpstr>
      <vt:lpstr>６．考察（４）</vt:lpstr>
      <vt:lpstr>６．考察（５）</vt:lpstr>
      <vt:lpstr>７．まとめ</vt:lpstr>
      <vt:lpstr>８．今後の課題</vt:lpstr>
      <vt:lpstr>引用文献（１）</vt:lpstr>
      <vt:lpstr>引用文献（２）</vt:lpstr>
      <vt:lpstr>引用文献（３）</vt:lpstr>
      <vt:lpstr>引用文献（４）</vt:lpstr>
      <vt:lpstr>引用文献（５）</vt:lpstr>
      <vt:lpstr>引用文献（６）</vt:lpstr>
    </vt:vector>
  </TitlesOfParts>
  <Company>Victoria University of Wellington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マクロに見た常用漢字語の日中対照　  ―頻度・形態・意味の一致とずれの分布―</dc:title>
  <dc:creator>Tatsuhiko MATSUSHITA</dc:creator>
  <cp:lastModifiedBy>Tatsu</cp:lastModifiedBy>
  <cp:revision>147</cp:revision>
  <dcterms:created xsi:type="dcterms:W3CDTF">2009-06-30T04:30:36Z</dcterms:created>
  <dcterms:modified xsi:type="dcterms:W3CDTF">2011-05-26T15:01:01Z</dcterms:modified>
</cp:coreProperties>
</file>