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89" r:id="rId3"/>
    <p:sldId id="290" r:id="rId4"/>
    <p:sldId id="257" r:id="rId5"/>
    <p:sldId id="261" r:id="rId6"/>
    <p:sldId id="258" r:id="rId7"/>
    <p:sldId id="260" r:id="rId8"/>
    <p:sldId id="291" r:id="rId9"/>
    <p:sldId id="262" r:id="rId10"/>
    <p:sldId id="285" r:id="rId11"/>
    <p:sldId id="264" r:id="rId12"/>
    <p:sldId id="263" r:id="rId13"/>
    <p:sldId id="281" r:id="rId14"/>
    <p:sldId id="277" r:id="rId15"/>
    <p:sldId id="282" r:id="rId16"/>
    <p:sldId id="279" r:id="rId17"/>
    <p:sldId id="283" r:id="rId18"/>
    <p:sldId id="278" r:id="rId19"/>
    <p:sldId id="265" r:id="rId20"/>
    <p:sldId id="266" r:id="rId21"/>
    <p:sldId id="292" r:id="rId22"/>
    <p:sldId id="267" r:id="rId23"/>
    <p:sldId id="268" r:id="rId24"/>
    <p:sldId id="269" r:id="rId25"/>
    <p:sldId id="270" r:id="rId26"/>
    <p:sldId id="271" r:id="rId27"/>
    <p:sldId id="272" r:id="rId28"/>
    <p:sldId id="287" r:id="rId29"/>
    <p:sldId id="293" r:id="rId30"/>
    <p:sldId id="274" r:id="rId31"/>
    <p:sldId id="273" r:id="rId32"/>
    <p:sldId id="280" r:id="rId33"/>
    <p:sldId id="275" r:id="rId34"/>
    <p:sldId id="276" r:id="rId35"/>
    <p:sldId id="288" r:id="rId36"/>
    <p:sldId id="284" r:id="rId37"/>
    <p:sldId id="286" r:id="rId3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コネクタ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コネクタ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コネクタ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直線コネクタ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コネクタ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直線コネクタ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正方形/長方形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円/楕円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円/楕円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円/楕円 3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0" name="円/楕円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1" name="円/楕円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22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225D-7300-4CB4-BAF6-C8280910CB35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23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4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4A19-70ED-49AB-91F4-5A68A776DB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8956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2F80-4957-48AB-A96B-716ADEF72022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92E5-DA67-4FB3-9398-AF5C9EF48D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150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D580-1100-47A9-BA0B-943EF1626514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FEAD-2A37-4EBD-B87E-A477DF1A0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264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A49106-620D-400D-9A83-850EE32DFD34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5" name="スライド番号プレースホルダー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579EC6-A13D-4D08-9ACD-BC357B719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6" name="フッター プレースホルダー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36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直線コネクタ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直線コネクタ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直線コネクタ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コネクタ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直線コネクタ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4" name="円/楕円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5" name="円/楕円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6" name="円/楕円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7" name="円/楕円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8" name="円/楕円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19" name="直線コネクタ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949A-6BF3-47C9-84AA-98D7CEF27047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21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2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EDC2-59BF-4E80-9FD8-5CB86EC577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24028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65F4-8F1D-4952-948D-BE58285C743B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28C5-EFA2-49B5-BF6A-4C51663A2F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04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E9C7-9733-4759-89E3-486AC7EA6212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29F2-D6EA-4C00-ACBB-E6BE2815ECA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275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26D33A-F72A-4C1D-9698-58271FA56DE7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4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FC916C-FCA0-4EEB-8211-1F1BF5307A9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5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863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3471-C0EB-4837-BB66-065CAEB15009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245A-CF6A-49F3-919E-0B640111D1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693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直線コネクタ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直線コネクタ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直線コネクタ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正方形/長方形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直線コネクタ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円/楕円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2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96E766-5930-4EB2-A8A8-02D6BF7A1825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13" name="スライド番号プレースホルダー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39C8EC-2135-467D-ADF3-F44566499E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フッター プレースホルダー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9329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円/楕円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直線コネクタ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正方形/長方形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直線コネクタ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直線コネクタ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直線コネクタ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B5314D-E55A-431C-AF6A-88EB446E25A0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13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CABCA4-1235-402B-88D1-FD66DD9B9B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4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46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28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B5B3F9-7278-4A7F-8CC6-6C13B9844506}" type="datetimeFigureOut">
              <a:rPr lang="ja-JP" altLang="en-US"/>
              <a:pPr>
                <a:defRPr/>
              </a:pPr>
              <a:t>2011/7/6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32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34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BE2E86-A56C-4CDD-94B4-5AAEE8495D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59" r:id="rId4"/>
    <p:sldLayoutId id="2147484360" r:id="rId5"/>
    <p:sldLayoutId id="2147484367" r:id="rId6"/>
    <p:sldLayoutId id="2147484361" r:id="rId7"/>
    <p:sldLayoutId id="2147484368" r:id="rId8"/>
    <p:sldLayoutId id="2147484369" r:id="rId9"/>
    <p:sldLayoutId id="2147484362" r:id="rId10"/>
    <p:sldLayoutId id="21474843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Calibri" pitchFamily="34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E00"/>
        </a:buClr>
        <a:buSzPct val="60000"/>
        <a:buFont typeface="Wingdings" pitchFamily="2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FAA"/>
        </a:buClr>
        <a:buSzPct val="60000"/>
        <a:buFont typeface="Wingdings" pitchFamily="2" charset="2"/>
        <a:buChar char="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B9B5"/>
        </a:buClr>
        <a:buSzPct val="68000"/>
        <a:buFont typeface="Wingdings 2" pitchFamily="18" charset="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atsuma2010@yahoo.co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.commufa.jp/~tatsu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jp/tatsum2003/" TargetMode="External"/><Relationship Id="rId2" Type="http://schemas.openxmlformats.org/officeDocument/2006/relationships/hyperlink" Target="http://www.jpf.go.jp/j/japanese/survey/tsushin/reserch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35150" y="1052513"/>
            <a:ext cx="6764338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ja-JP" sz="4400" dirty="0"/>
              <a:t>自律的な語彙学習を</a:t>
            </a:r>
            <a:r>
              <a:rPr lang="ja-JP" altLang="ja-JP" sz="4400" dirty="0" smtClean="0"/>
              <a:t>促す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ja-JP" sz="4400" dirty="0" smtClean="0"/>
              <a:t>語彙</a:t>
            </a:r>
            <a:r>
              <a:rPr lang="ja-JP" altLang="ja-JP" sz="4400" dirty="0"/>
              <a:t>テストの</a:t>
            </a:r>
            <a:r>
              <a:rPr lang="ja-JP" altLang="ja-JP" sz="4400" dirty="0" smtClean="0"/>
              <a:t>フィードバック</a:t>
            </a:r>
            <a:endParaRPr lang="ja-JP" altLang="en-US" sz="4400" dirty="0"/>
          </a:p>
        </p:txBody>
      </p:sp>
      <p:sp>
        <p:nvSpPr>
          <p:cNvPr id="8195" name="サブタイトル 2"/>
          <p:cNvSpPr>
            <a:spLocks noGrp="1"/>
          </p:cNvSpPr>
          <p:nvPr>
            <p:ph type="subTitle" idx="1"/>
          </p:nvPr>
        </p:nvSpPr>
        <p:spPr>
          <a:xfrm>
            <a:off x="2411413" y="3429000"/>
            <a:ext cx="6553200" cy="3168650"/>
          </a:xfrm>
        </p:spPr>
        <p:txBody>
          <a:bodyPr/>
          <a:lstStyle/>
          <a:p>
            <a:pPr eaLnBrk="1" hangingPunct="1"/>
            <a:r>
              <a:rPr lang="ja-JP" altLang="ja-JP" sz="2800" smtClean="0"/>
              <a:t>松下達彦</a:t>
            </a:r>
            <a:endParaRPr lang="en-US" altLang="ja-JP" sz="2800" smtClean="0"/>
          </a:p>
          <a:p>
            <a:pPr eaLnBrk="1" hangingPunct="1"/>
            <a:r>
              <a:rPr lang="en-US" altLang="ja-JP" sz="2800" smtClean="0"/>
              <a:t>Victoria University of Wellington </a:t>
            </a:r>
            <a:r>
              <a:rPr lang="ja-JP" altLang="ja-JP" sz="2800" smtClean="0"/>
              <a:t>大学院生</a:t>
            </a:r>
            <a:endParaRPr lang="en-US" altLang="ja-JP" sz="2800" smtClean="0"/>
          </a:p>
          <a:p>
            <a:pPr eaLnBrk="1" hangingPunct="1"/>
            <a:r>
              <a:rPr lang="en-US" altLang="ja-JP" sz="2800" smtClean="0">
                <a:hlinkClick r:id="rId2"/>
              </a:rPr>
              <a:t>tatsuma2010@yahoo.co.jp</a:t>
            </a:r>
            <a:endParaRPr lang="en-US" altLang="ja-JP" sz="2800" smtClean="0"/>
          </a:p>
          <a:p>
            <a:pPr eaLnBrk="1" hangingPunct="1"/>
            <a:endParaRPr lang="en-US" altLang="ja-JP" sz="2800" smtClean="0"/>
          </a:p>
          <a:p>
            <a:pPr eaLnBrk="1" hangingPunct="1"/>
            <a:r>
              <a:rPr lang="en-US" altLang="ja-JP" sz="2800" b="0" smtClean="0"/>
              <a:t>2011</a:t>
            </a:r>
            <a:r>
              <a:rPr lang="ja-JP" altLang="en-US" sz="2800" b="0" smtClean="0"/>
              <a:t>年度日本語教育学会第</a:t>
            </a:r>
            <a:r>
              <a:rPr lang="en-US" altLang="ja-JP" sz="2800" b="0" smtClean="0"/>
              <a:t>3</a:t>
            </a:r>
            <a:r>
              <a:rPr lang="ja-JP" altLang="en-US" sz="2800" b="0" smtClean="0"/>
              <a:t>回研究集会</a:t>
            </a:r>
            <a:endParaRPr lang="en-US" altLang="ja-JP" sz="2800" b="0" smtClean="0"/>
          </a:p>
          <a:p>
            <a:pPr eaLnBrk="1" hangingPunct="1"/>
            <a:r>
              <a:rPr lang="ja-JP" altLang="en-US" sz="2800" b="0" smtClean="0"/>
              <a:t>（愛知教育大学）　</a:t>
            </a:r>
            <a:r>
              <a:rPr lang="en-US" altLang="ja-JP" sz="2800" b="0" smtClean="0"/>
              <a:t>2011</a:t>
            </a:r>
            <a:r>
              <a:rPr lang="ja-JP" altLang="en-US" sz="2800" b="0" smtClean="0"/>
              <a:t>年</a:t>
            </a:r>
            <a:r>
              <a:rPr lang="en-US" altLang="ja-JP" sz="2800" b="0" smtClean="0"/>
              <a:t>6</a:t>
            </a:r>
            <a:r>
              <a:rPr lang="ja-JP" altLang="en-US" sz="2800" b="0" smtClean="0"/>
              <a:t>月</a:t>
            </a:r>
            <a:r>
              <a:rPr lang="en-US" altLang="ja-JP" sz="2800" b="0" smtClean="0"/>
              <a:t>11</a:t>
            </a:r>
            <a:r>
              <a:rPr lang="ja-JP" altLang="en-US" sz="2800" b="0" smtClean="0"/>
              <a:t>日</a:t>
            </a:r>
            <a:endParaRPr lang="ja-JP" altLang="ja-JP" sz="2800" b="0" smtClean="0"/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150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3600" b="1" dirty="0" smtClean="0"/>
              <a:t>（問題サンプル）</a:t>
            </a:r>
            <a:r>
              <a:rPr lang="ja-JP" altLang="en-US" sz="3600" dirty="0" smtClean="0"/>
              <a:t>　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100" dirty="0" smtClean="0"/>
              <a:t>＊以下の問題は実際の問題とは異なります。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3100" dirty="0" smtClean="0"/>
              <a:t>［</a:t>
            </a:r>
            <a:r>
              <a:rPr lang="en-US" altLang="ja-JP" sz="3100" dirty="0" smtClean="0"/>
              <a:t>1000</a:t>
            </a:r>
            <a:r>
              <a:rPr lang="ja-JP" altLang="en-US" sz="3100" dirty="0" smtClean="0"/>
              <a:t>語レベル］</a:t>
            </a:r>
            <a:endParaRPr lang="en-NZ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33600"/>
            <a:ext cx="6985000" cy="4481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調査内容（２）　テストの実施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/>
              <a:t>語彙テストと合わせて</a:t>
            </a:r>
            <a:r>
              <a:rPr lang="ja-JP" altLang="en-US" sz="2800" dirty="0"/>
              <a:t>実施</a:t>
            </a:r>
            <a:endParaRPr lang="en-US" altLang="ja-JP" sz="2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</a:t>
            </a:r>
            <a:r>
              <a:rPr lang="en-US" altLang="ja-JP" sz="2800" dirty="0"/>
              <a:t> (Simple Performance Oriented Test) A</a:t>
            </a:r>
          </a:p>
          <a:p>
            <a:pPr marL="365760" lvl="1" indent="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800" dirty="0"/>
              <a:t>　</a:t>
            </a:r>
            <a:r>
              <a:rPr lang="en-US" altLang="ja-JP" sz="2800" dirty="0"/>
              <a:t> (</a:t>
            </a:r>
            <a:r>
              <a:rPr lang="ja-JP" altLang="ja-JP" sz="2800" dirty="0"/>
              <a:t>小林・丹羽・山元</a:t>
            </a:r>
            <a:r>
              <a:rPr lang="en-US" altLang="ja-JP" sz="2800" dirty="0"/>
              <a:t> 1994</a:t>
            </a:r>
            <a:r>
              <a:rPr lang="ja-JP" altLang="ja-JP" sz="2800" dirty="0"/>
              <a:t>など</a:t>
            </a:r>
            <a:r>
              <a:rPr lang="en-US" altLang="ja-JP" sz="2800" dirty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読解テスト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2800" dirty="0"/>
              <a:t>	</a:t>
            </a:r>
            <a:r>
              <a:rPr lang="ja-JP" altLang="en-US" sz="2800" dirty="0"/>
              <a:t>語彙レベルを操作した４文章，</a:t>
            </a:r>
            <a:r>
              <a:rPr lang="en-US" altLang="ja-JP" sz="2800" dirty="0"/>
              <a:t>24</a:t>
            </a:r>
            <a:r>
              <a:rPr lang="ja-JP" altLang="en-US" sz="2800" dirty="0" smtClean="0"/>
              <a:t>問</a:t>
            </a:r>
            <a:endParaRPr lang="en-US" altLang="ja-JP" sz="28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ja-JP" altLang="en-US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パイロット研究</a:t>
            </a:r>
            <a:r>
              <a:rPr lang="ja-JP" altLang="en-US" sz="2800" dirty="0" smtClean="0"/>
              <a:t>として</a:t>
            </a:r>
            <a:endParaRPr lang="en-US" altLang="ja-JP" sz="28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ja-JP" sz="2800" dirty="0" smtClean="0"/>
              <a:t>2010</a:t>
            </a:r>
            <a:r>
              <a:rPr lang="ja-JP" altLang="ja-JP" sz="2800" dirty="0"/>
              <a:t>年</a:t>
            </a:r>
            <a:r>
              <a:rPr lang="en-US" altLang="ja-JP" sz="2800" dirty="0"/>
              <a:t>5</a:t>
            </a:r>
            <a:r>
              <a:rPr lang="ja-JP" altLang="ja-JP" sz="2800" dirty="0"/>
              <a:t>月から</a:t>
            </a:r>
            <a:r>
              <a:rPr lang="en-US" altLang="ja-JP" sz="2800" dirty="0"/>
              <a:t>10</a:t>
            </a:r>
            <a:r>
              <a:rPr lang="ja-JP" altLang="ja-JP" sz="2800" dirty="0" smtClean="0"/>
              <a:t>月</a:t>
            </a:r>
            <a:endParaRPr lang="en-US" altLang="ja-JP" sz="28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2800" dirty="0" smtClean="0"/>
              <a:t>日本</a:t>
            </a:r>
            <a:r>
              <a:rPr lang="ja-JP" altLang="ja-JP" sz="2800" dirty="0"/>
              <a:t>，オーストラリア，ニュージーランド</a:t>
            </a:r>
            <a:r>
              <a:rPr lang="ja-JP" altLang="ja-JP" sz="2800" dirty="0" smtClean="0"/>
              <a:t>の</a:t>
            </a:r>
            <a:endParaRPr lang="en-US" altLang="ja-JP" sz="2800" dirty="0"/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４</a:t>
            </a:r>
            <a:r>
              <a:rPr lang="ja-JP" altLang="ja-JP" sz="2800" dirty="0"/>
              <a:t>大学の日本語プログラムで</a:t>
            </a:r>
            <a:r>
              <a:rPr lang="ja-JP" altLang="ja-JP" sz="2800" dirty="0" smtClean="0"/>
              <a:t>実施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975" y="158750"/>
            <a:ext cx="7737475" cy="10382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200" dirty="0" smtClean="0"/>
              <a:t>調査内容（３）　テスト・フィードバックの内容　</a:t>
            </a:r>
            <a:r>
              <a:rPr lang="en-US" altLang="ja-JP" sz="3200" dirty="0" smtClean="0"/>
              <a:t>			</a:t>
            </a:r>
            <a:r>
              <a:rPr lang="ja-JP" altLang="en-US" sz="3200" dirty="0" smtClean="0"/>
              <a:t>（資料</a:t>
            </a:r>
            <a:r>
              <a:rPr lang="ja-JP" altLang="en-US" sz="3200" dirty="0"/>
              <a:t>１、資料</a:t>
            </a:r>
            <a:r>
              <a:rPr lang="ja-JP" altLang="en-US" sz="3200" dirty="0" smtClean="0"/>
              <a:t>２）</a:t>
            </a:r>
            <a:endParaRPr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8064500" cy="5329237"/>
          </a:xfrm>
        </p:spPr>
        <p:txBody>
          <a:bodyPr>
            <a:no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en-US" sz="2500" dirty="0" smtClean="0"/>
              <a:t>日本語版、</a:t>
            </a:r>
            <a:r>
              <a:rPr lang="ja-JP" altLang="ja-JP" sz="2500" dirty="0" smtClean="0"/>
              <a:t>英語版</a:t>
            </a:r>
            <a:r>
              <a:rPr lang="ja-JP" altLang="ja-JP" sz="2500" dirty="0"/>
              <a:t>，</a:t>
            </a:r>
            <a:r>
              <a:rPr lang="ja-JP" altLang="ja-JP" sz="2500" dirty="0" smtClean="0"/>
              <a:t>中国語版</a:t>
            </a:r>
            <a:endParaRPr lang="en-US" altLang="ja-JP" sz="2500" dirty="0" smtClean="0"/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500" dirty="0" smtClean="0"/>
              <a:t>　理解されやすい</a:t>
            </a:r>
            <a:r>
              <a:rPr lang="ja-JP" altLang="ja-JP" sz="2500" dirty="0" smtClean="0"/>
              <a:t>１～</a:t>
            </a:r>
            <a:r>
              <a:rPr lang="ja-JP" altLang="ja-JP" sz="2500" dirty="0"/>
              <a:t>３言語</a:t>
            </a:r>
            <a:r>
              <a:rPr lang="ja-JP" altLang="ja-JP" sz="2500" dirty="0" smtClean="0"/>
              <a:t>の</a:t>
            </a:r>
            <a:r>
              <a:rPr lang="ja-JP" altLang="en-US" sz="2500" dirty="0" smtClean="0"/>
              <a:t>バージョンを</a:t>
            </a:r>
            <a:r>
              <a:rPr lang="ja-JP" altLang="ja-JP" sz="2500" dirty="0" smtClean="0"/>
              <a:t>送付</a:t>
            </a:r>
            <a:endParaRPr lang="en-US" altLang="ja-JP" sz="2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推定</a:t>
            </a:r>
            <a:r>
              <a:rPr lang="ja-JP" altLang="ja-JP" sz="2800" dirty="0"/>
              <a:t>語彙数、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レベル・語種ごとの得点率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語彙</a:t>
            </a:r>
            <a:r>
              <a:rPr lang="ja-JP" altLang="ja-JP" sz="2800" dirty="0"/>
              <a:t>テストの結果から推定</a:t>
            </a:r>
            <a:r>
              <a:rPr lang="ja-JP" altLang="ja-JP" sz="2800" dirty="0" smtClean="0"/>
              <a:t>される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 smtClean="0"/>
              <a:t>　</a:t>
            </a:r>
            <a:r>
              <a:rPr lang="en-US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や読解</a:t>
            </a:r>
            <a:r>
              <a:rPr lang="ja-JP" altLang="ja-JP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推定</a:t>
            </a:r>
            <a:r>
              <a:rPr lang="ja-JP" altLang="ja-JP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得点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範囲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学習すべき語彙レベル</a:t>
            </a:r>
            <a:r>
              <a:rPr lang="ja-JP" altLang="en-US" sz="2800" dirty="0" smtClean="0"/>
              <a:t>の</a:t>
            </a:r>
            <a:r>
              <a:rPr lang="ja-JP" altLang="ja-JP" sz="2800" dirty="0" smtClean="0"/>
              <a:t>判定</a:t>
            </a:r>
            <a:r>
              <a:rPr lang="ja-JP" altLang="en-US" sz="2800" dirty="0" smtClean="0"/>
              <a:t>方法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語彙表サイト</a:t>
            </a:r>
            <a:r>
              <a:rPr lang="ja-JP" altLang="ja-JP" sz="2800" dirty="0"/>
              <a:t>へのアクセス</a:t>
            </a:r>
            <a:r>
              <a:rPr lang="ja-JP" altLang="ja-JP" sz="2800" dirty="0" smtClean="0"/>
              <a:t>方法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語</a:t>
            </a:r>
            <a:r>
              <a:rPr lang="ja-JP" altLang="ja-JP" sz="2800" dirty="0"/>
              <a:t>の学習に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有利な方法や不利な方法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Web</a:t>
            </a:r>
            <a:r>
              <a:rPr lang="ja-JP" altLang="en-US" sz="2800" dirty="0"/>
              <a:t>上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語彙や漢字の</a:t>
            </a: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学習サイト</a:t>
            </a:r>
            <a:r>
              <a:rPr lang="ja-JP" altLang="en-US" sz="2800" dirty="0"/>
              <a:t>の案内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習熟度別の学習法</a:t>
            </a:r>
            <a:r>
              <a:rPr lang="ja-JP" altLang="en-US" sz="2800" dirty="0" smtClean="0"/>
              <a:t>　　　　　　　　　　　　　　など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テスト結果（サンプル）</a:t>
            </a:r>
            <a:endParaRPr lang="en-NZ" sz="36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8504238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資料１ </a:t>
            </a:r>
            <a:r>
              <a:rPr lang="en-US" altLang="ja-JP" dirty="0" smtClean="0"/>
              <a:t>(1)</a:t>
            </a:r>
            <a:r>
              <a:rPr lang="ja-JP" altLang="en-US" dirty="0" smtClean="0"/>
              <a:t>　テスト結果の表の見方 </a:t>
            </a:r>
            <a:r>
              <a:rPr lang="ja-JP" altLang="en-US" sz="2400" dirty="0" smtClean="0">
                <a:solidFill>
                  <a:srgbClr val="FF0000"/>
                </a:solidFill>
              </a:rPr>
              <a:t>予稿集</a:t>
            </a:r>
            <a:r>
              <a:rPr lang="en-US" altLang="ja-JP" sz="2400" dirty="0" smtClean="0">
                <a:solidFill>
                  <a:srgbClr val="FF0000"/>
                </a:solidFill>
              </a:rPr>
              <a:t>p.51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425" y="728663"/>
            <a:ext cx="8499475" cy="5926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3025"/>
            <a:ext cx="7931150" cy="692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資料１ </a:t>
            </a:r>
            <a:r>
              <a:rPr lang="en-US" altLang="ja-JP" dirty="0" smtClean="0"/>
              <a:t>(2)</a:t>
            </a:r>
            <a:r>
              <a:rPr lang="ja-JP" altLang="en-US" dirty="0" smtClean="0"/>
              <a:t>　日本語テストの結果の解釈 </a:t>
            </a:r>
            <a:r>
              <a:rPr lang="ja-JP" altLang="en-US" sz="2700" dirty="0" smtClean="0">
                <a:solidFill>
                  <a:srgbClr val="FF0000"/>
                </a:solidFill>
              </a:rPr>
              <a:t>予稿集</a:t>
            </a:r>
            <a:r>
              <a:rPr lang="en-US" altLang="ja-JP" sz="2700" dirty="0">
                <a:solidFill>
                  <a:srgbClr val="FF0000"/>
                </a:solidFill>
              </a:rPr>
              <a:t>p.51</a:t>
            </a:r>
            <a:endParaRPr lang="ja-JP" altLang="en-US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425" y="887413"/>
            <a:ext cx="8480425" cy="56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0"/>
            <a:ext cx="8353425" cy="9810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ja-JP" altLang="en-US" sz="2700" dirty="0" smtClean="0"/>
              <a:t>資料２ </a:t>
            </a:r>
            <a:r>
              <a:rPr lang="en-US" altLang="ja-JP" sz="2700" dirty="0" smtClean="0"/>
              <a:t>(1)</a:t>
            </a:r>
            <a:r>
              <a:rPr lang="ja-JP" altLang="en-US" sz="2700" dirty="0" smtClean="0"/>
              <a:t>　語彙学習･漢字学習のコツ、一般的な注意点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1800" dirty="0" smtClean="0">
                <a:solidFill>
                  <a:srgbClr val="FF0000"/>
                </a:solidFill>
              </a:rPr>
              <a:t>予稿集</a:t>
            </a:r>
            <a:r>
              <a:rPr lang="en-US" altLang="ja-JP" sz="1800" dirty="0" smtClean="0">
                <a:solidFill>
                  <a:srgbClr val="FF0000"/>
                </a:solidFill>
              </a:rPr>
              <a:t>p.52</a:t>
            </a:r>
            <a:endParaRPr lang="ja-JP" altLang="en-US" sz="2000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" y="938213"/>
            <a:ext cx="8467725" cy="5775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" y="822325"/>
            <a:ext cx="8507413" cy="5913438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79388" y="-115888"/>
            <a:ext cx="8353425" cy="9810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ja-JP" altLang="en-US" sz="2700" smtClean="0"/>
              <a:t>資料２ </a:t>
            </a:r>
            <a:r>
              <a:rPr lang="en-US" altLang="ja-JP" sz="2700" smtClean="0"/>
              <a:t>(1)</a:t>
            </a:r>
            <a:r>
              <a:rPr lang="ja-JP" altLang="en-US" sz="2700" smtClean="0"/>
              <a:t>　語彙学習･漢字学習のコツ、一般的な注意点</a:t>
            </a:r>
            <a:r>
              <a:rPr lang="en-US" altLang="ja-JP" sz="2700" smtClean="0"/>
              <a:t/>
            </a:r>
            <a:br>
              <a:rPr lang="en-US" altLang="ja-JP" sz="2700" smtClean="0"/>
            </a:br>
            <a:r>
              <a:rPr lang="ja-JP" altLang="en-US" sz="1800" smtClean="0">
                <a:solidFill>
                  <a:srgbClr val="FF0000"/>
                </a:solidFill>
              </a:rPr>
              <a:t>予稿集</a:t>
            </a:r>
            <a:r>
              <a:rPr lang="en-US" altLang="ja-JP" sz="1800" smtClean="0">
                <a:solidFill>
                  <a:srgbClr val="FF0000"/>
                </a:solidFill>
              </a:rPr>
              <a:t>p.52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資料１、資料２に関する参考、紹介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150" cy="47815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/>
              <a:t>内容全般につき、</a:t>
            </a:r>
            <a:r>
              <a:rPr lang="en-US" altLang="ja-JP" sz="2800" dirty="0"/>
              <a:t>Paul Nation </a:t>
            </a:r>
            <a:r>
              <a:rPr lang="ja-JP" altLang="ja-JP" sz="2800" dirty="0"/>
              <a:t>氏</a:t>
            </a:r>
            <a:r>
              <a:rPr lang="ja-JP" altLang="en-US" sz="2800" dirty="0"/>
              <a:t>のコメントあり</a:t>
            </a:r>
            <a:endParaRPr lang="ja-JP" altLang="ja-JP" sz="28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 smtClean="0"/>
              <a:t>資料２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err="1" smtClean="0"/>
              <a:t>Laufer</a:t>
            </a:r>
            <a:r>
              <a:rPr lang="en-US" altLang="ja-JP" sz="2800" dirty="0"/>
              <a:t>, </a:t>
            </a:r>
            <a:r>
              <a:rPr lang="en-US" altLang="ja-JP" sz="2800" dirty="0" err="1" smtClean="0"/>
              <a:t>Meara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&amp; Nation (2005</a:t>
            </a:r>
            <a:r>
              <a:rPr lang="en-US" altLang="ja-JP" sz="2800" dirty="0" smtClean="0"/>
              <a:t>),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err="1" smtClean="0"/>
              <a:t>Beglar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&amp; Hunt (2005</a:t>
            </a:r>
            <a:r>
              <a:rPr lang="en-US" altLang="ja-JP" sz="2800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お礼：</a:t>
            </a:r>
            <a:endParaRPr lang="en-US" altLang="ja-JP" sz="28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2800" dirty="0" smtClean="0"/>
              <a:t>フラッシュカード</a:t>
            </a:r>
            <a:r>
              <a:rPr lang="ja-JP" altLang="ja-JP" sz="2800" dirty="0"/>
              <a:t>のサイトは中田達也氏</a:t>
            </a:r>
            <a:r>
              <a:rPr lang="ja-JP" altLang="ja-JP" sz="2800" dirty="0" smtClean="0"/>
              <a:t>に</a:t>
            </a:r>
            <a:endParaRPr lang="en-US" altLang="ja-JP" sz="28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2800" dirty="0" smtClean="0"/>
              <a:t>漢字</a:t>
            </a:r>
            <a:r>
              <a:rPr lang="ja-JP" altLang="ja-JP" sz="2800" dirty="0"/>
              <a:t>学習サイトは濱川祐紀代氏</a:t>
            </a:r>
            <a:r>
              <a:rPr lang="ja-JP" altLang="ja-JP" sz="2800" dirty="0" smtClean="0"/>
              <a:t>に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 smtClean="0"/>
              <a:t>　紹介していただき、</a:t>
            </a:r>
            <a:r>
              <a:rPr lang="ja-JP" altLang="ja-JP" sz="2800" dirty="0" smtClean="0"/>
              <a:t>自分で</a:t>
            </a:r>
            <a:r>
              <a:rPr lang="ja-JP" altLang="en-US" sz="2800" dirty="0" smtClean="0"/>
              <a:t>試用して選定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調査内容（４）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アンケート調査</a:t>
            </a:r>
            <a:r>
              <a:rPr lang="ja-JP" altLang="en-US" sz="3600" dirty="0" smtClean="0"/>
              <a:t>の内容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075613" cy="47736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ja-JP" altLang="ja-JP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テストの</a:t>
            </a:r>
            <a:r>
              <a:rPr lang="ja-JP" altLang="ja-JP" sz="2800" dirty="0" smtClean="0"/>
              <a:t>フィードバック</a:t>
            </a:r>
            <a:r>
              <a:rPr lang="ja-JP" altLang="ja-JP" sz="2800" dirty="0"/>
              <a:t>に関する</a:t>
            </a:r>
            <a:r>
              <a:rPr lang="ja-JP" altLang="ja-JP" sz="2800" dirty="0" smtClean="0"/>
              <a:t>アンケート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web</a:t>
            </a:r>
            <a:r>
              <a:rPr lang="ja-JP" altLang="ja-JP" sz="2800" dirty="0"/>
              <a:t>上で</a:t>
            </a:r>
            <a:r>
              <a:rPr lang="ja-JP" altLang="ja-JP" sz="2800" dirty="0" smtClean="0"/>
              <a:t>実施</a:t>
            </a:r>
            <a:r>
              <a:rPr lang="ja-JP" altLang="en-US" sz="2800" dirty="0" smtClean="0"/>
              <a:t>　</a:t>
            </a:r>
            <a:r>
              <a:rPr lang="en-US" altLang="ja-JP" sz="2800" dirty="0" smtClean="0">
                <a:sym typeface="Wingdings" pitchFamily="2" charset="2"/>
              </a:rPr>
              <a:t></a:t>
            </a:r>
            <a:r>
              <a:rPr lang="ja-JP" altLang="en-US" sz="2800" dirty="0" smtClean="0"/>
              <a:t>リンクをＥメールで送付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送付数</a:t>
            </a:r>
            <a:r>
              <a:rPr lang="ja-JP" altLang="ja-JP" sz="2800" dirty="0"/>
              <a:t>は</a:t>
            </a:r>
            <a:r>
              <a:rPr lang="en-US" altLang="ja-JP" sz="2800" dirty="0" smtClean="0"/>
              <a:t>231</a:t>
            </a:r>
            <a:r>
              <a:rPr lang="ja-JP" altLang="en-US" sz="2800" dirty="0" err="1" smtClean="0"/>
              <a:t>，</a:t>
            </a:r>
            <a:r>
              <a:rPr lang="ja-JP" altLang="ja-JP" sz="2800" dirty="0" smtClean="0"/>
              <a:t>有効</a:t>
            </a:r>
            <a:r>
              <a:rPr lang="ja-JP" altLang="ja-JP" sz="2800" dirty="0"/>
              <a:t>回答数は</a:t>
            </a:r>
            <a:r>
              <a:rPr lang="en-US" altLang="ja-JP" sz="2800" dirty="0"/>
              <a:t>32</a:t>
            </a:r>
            <a:r>
              <a:rPr lang="ja-JP" altLang="ja-JP" sz="2800" dirty="0"/>
              <a:t>（回答率</a:t>
            </a:r>
            <a:r>
              <a:rPr lang="en-US" altLang="ja-JP" sz="2800" dirty="0"/>
              <a:t>13.9</a:t>
            </a:r>
            <a:r>
              <a:rPr lang="ja-JP" altLang="ja-JP" sz="2800" dirty="0"/>
              <a:t>％</a:t>
            </a:r>
            <a:r>
              <a:rPr lang="ja-JP" altLang="ja-JP" sz="2800" dirty="0" smtClean="0"/>
              <a:t>）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回答者</a:t>
            </a:r>
            <a:r>
              <a:rPr lang="ja-JP" altLang="ja-JP" sz="2800" dirty="0"/>
              <a:t>の</a:t>
            </a:r>
            <a:r>
              <a:rPr lang="ja-JP" altLang="ja-JP" sz="2800" dirty="0" smtClean="0"/>
              <a:t>母語</a:t>
            </a:r>
            <a:r>
              <a:rPr lang="ja-JP" altLang="en-US" sz="2800" dirty="0" smtClean="0"/>
              <a:t>：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英語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人，中国語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人，その他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回答者</a:t>
            </a:r>
            <a:r>
              <a:rPr lang="ja-JP" altLang="ja-JP" sz="2800" dirty="0"/>
              <a:t>の推定語彙量</a:t>
            </a:r>
            <a:r>
              <a:rPr lang="ja-JP" altLang="ja-JP" sz="2800" dirty="0" smtClean="0"/>
              <a:t>は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/>
              <a:t>　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初級</a:t>
            </a:r>
            <a:r>
              <a:rPr lang="ja-JP" altLang="ja-JP" sz="2800" dirty="0"/>
              <a:t>（</a:t>
            </a:r>
            <a:r>
              <a:rPr lang="en-US" altLang="ja-JP" sz="2800" dirty="0"/>
              <a:t>0-3000</a:t>
            </a:r>
            <a:r>
              <a:rPr lang="ja-JP" altLang="ja-JP" sz="2800" dirty="0"/>
              <a:t>語），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中級</a:t>
            </a:r>
            <a:r>
              <a:rPr lang="ja-JP" altLang="ja-JP" sz="2800" dirty="0"/>
              <a:t>（</a:t>
            </a:r>
            <a:r>
              <a:rPr lang="en-US" altLang="ja-JP" sz="2800" dirty="0"/>
              <a:t>3001-6000</a:t>
            </a:r>
            <a:r>
              <a:rPr lang="ja-JP" altLang="ja-JP" sz="2800" dirty="0"/>
              <a:t>語）</a:t>
            </a:r>
            <a:r>
              <a:rPr lang="ja-JP" altLang="ja-JP" sz="2800" dirty="0" smtClean="0"/>
              <a:t>，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/>
              <a:t>　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上級</a:t>
            </a:r>
            <a:r>
              <a:rPr lang="ja-JP" altLang="ja-JP" sz="2800" dirty="0"/>
              <a:t>（</a:t>
            </a:r>
            <a:r>
              <a:rPr lang="en-US" altLang="ja-JP" sz="2800" dirty="0"/>
              <a:t>6001</a:t>
            </a:r>
            <a:r>
              <a:rPr lang="ja-JP" altLang="ja-JP" sz="2800" dirty="0"/>
              <a:t>語以上）が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分の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ずつ</a:t>
            </a:r>
            <a:r>
              <a:rPr lang="ja-JP" altLang="ja-JP" sz="2800" dirty="0" smtClean="0"/>
              <a:t>（</a:t>
            </a:r>
            <a:r>
              <a:rPr lang="ja-JP" altLang="ja-JP" sz="2800" dirty="0"/>
              <a:t>表</a:t>
            </a:r>
            <a:r>
              <a:rPr lang="en-US" altLang="ja-JP" sz="2800" dirty="0"/>
              <a:t>1</a:t>
            </a:r>
            <a:r>
              <a:rPr lang="ja-JP" altLang="ja-JP" sz="2800" dirty="0" smtClean="0"/>
              <a:t>）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ja-JP" altLang="ja-JP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/>
          <a:lstStyle/>
          <a:p>
            <a:pPr>
              <a:defRPr/>
            </a:pPr>
            <a:r>
              <a:rPr lang="ja-JP" altLang="en-US" sz="4400" dirty="0" smtClean="0"/>
              <a:t>本発表の構成</a:t>
            </a:r>
            <a:endParaRPr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3960812" cy="4572000"/>
          </a:xfrm>
        </p:spPr>
        <p:txBody>
          <a:bodyPr/>
          <a:lstStyle/>
          <a:p>
            <a:pPr>
              <a:defRPr/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１．はじめに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ja-JP" altLang="en-US" sz="2000" dirty="0" smtClean="0"/>
              <a:t>テストフィードバックの重要性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 smtClean="0"/>
              <a:t>語彙学習における学習者の自律の重要性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/>
              <a:t>本発表の</a:t>
            </a:r>
            <a:r>
              <a:rPr lang="ja-JP" altLang="en-US" sz="2000" dirty="0" smtClean="0"/>
              <a:t>目的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．調査内容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ja-JP" altLang="en-US" sz="2000" dirty="0"/>
              <a:t>語彙テストの</a:t>
            </a:r>
            <a:r>
              <a:rPr lang="ja-JP" altLang="en-US" sz="2000" dirty="0" smtClean="0"/>
              <a:t>内容・形式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/>
              <a:t>テストの</a:t>
            </a:r>
            <a:r>
              <a:rPr lang="ja-JP" altLang="en-US" sz="2000" dirty="0" smtClean="0"/>
              <a:t>実施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/>
              <a:t>テスト・フィードバックの</a:t>
            </a:r>
            <a:r>
              <a:rPr lang="ja-JP" altLang="en-US" sz="2000" dirty="0" smtClean="0"/>
              <a:t>内容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/>
              <a:t>アンケート調査の</a:t>
            </a:r>
            <a:r>
              <a:rPr lang="ja-JP" altLang="en-US" sz="2000" dirty="0" smtClean="0"/>
              <a:t>内容</a:t>
            </a:r>
            <a:endParaRPr lang="en-US" altLang="ja-JP" sz="2000" dirty="0" smtClean="0"/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4262438" cy="4924425"/>
          </a:xfrm>
        </p:spPr>
        <p:txBody>
          <a:bodyPr/>
          <a:lstStyle/>
          <a:p>
            <a:pPr>
              <a:defRPr/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３．結果と考察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ja-JP" altLang="en-US" sz="2000" dirty="0" smtClean="0"/>
              <a:t>理解度・有用度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 smtClean="0"/>
              <a:t>語彙数と期待の差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 smtClean="0"/>
              <a:t>役立つ内容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1800" dirty="0" smtClean="0"/>
              <a:t>今後どのような語彙学習をしたいか</a:t>
            </a:r>
            <a:endParaRPr lang="en-US" altLang="ja-JP" sz="1800" dirty="0" smtClean="0"/>
          </a:p>
          <a:p>
            <a:pPr lvl="1">
              <a:defRPr/>
            </a:pPr>
            <a:r>
              <a:rPr lang="ja-JP" altLang="en-US" sz="2000" dirty="0" smtClean="0"/>
              <a:t>先行研究との関連</a:t>
            </a:r>
            <a:endParaRPr lang="en-US" altLang="ja-JP" sz="2000" dirty="0" smtClean="0"/>
          </a:p>
          <a:p>
            <a:pPr>
              <a:defRPr/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今後の課題、まとめ、その他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ja-JP" altLang="en-US" sz="2000" dirty="0"/>
              <a:t>今後の課題</a:t>
            </a:r>
            <a:endParaRPr lang="en-US" altLang="ja-JP" sz="2000" dirty="0"/>
          </a:p>
          <a:p>
            <a:pPr lvl="1">
              <a:defRPr/>
            </a:pPr>
            <a:r>
              <a:rPr lang="ja-JP" altLang="en-US" sz="2000" dirty="0" smtClean="0"/>
              <a:t>テスト・フィードバックの意義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 smtClean="0"/>
              <a:t>まとめ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 smtClean="0"/>
              <a:t>語彙テストのフィードバック例、関連資料</a:t>
            </a:r>
            <a:endParaRPr lang="en-US" altLang="ja-JP" sz="2000" dirty="0" smtClean="0"/>
          </a:p>
          <a:p>
            <a:pPr lvl="1">
              <a:defRPr/>
            </a:pPr>
            <a:r>
              <a:rPr lang="ja-JP" altLang="en-US" sz="2000" dirty="0" smtClean="0"/>
              <a:t>引用文献</a:t>
            </a:r>
            <a:endParaRPr lang="en-US" altLang="ja-JP" sz="2000" dirty="0" smtClean="0"/>
          </a:p>
          <a:p>
            <a:pPr>
              <a:defRPr/>
            </a:pP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3" y="1484313"/>
            <a:ext cx="7331075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400" dirty="0" smtClean="0"/>
              <a:t>３．結果と考察</a:t>
            </a:r>
            <a:endParaRPr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altLang="ja-JP" sz="3200" dirty="0" smtClean="0"/>
          </a:p>
          <a:p>
            <a:pPr>
              <a:defRPr/>
            </a:pPr>
            <a:r>
              <a:rPr lang="ja-JP" altLang="en-US" sz="3200" dirty="0" smtClean="0"/>
              <a:t>理解度</a:t>
            </a:r>
            <a:r>
              <a:rPr lang="ja-JP" altLang="en-US" sz="3200" dirty="0"/>
              <a:t>・有用度</a:t>
            </a:r>
          </a:p>
          <a:p>
            <a:pPr>
              <a:defRPr/>
            </a:pPr>
            <a:r>
              <a:rPr lang="ja-JP" altLang="en-US" sz="3200" dirty="0"/>
              <a:t>語彙数と期待の差</a:t>
            </a:r>
          </a:p>
          <a:p>
            <a:pPr>
              <a:defRPr/>
            </a:pPr>
            <a:r>
              <a:rPr lang="ja-JP" altLang="en-US" sz="3200" dirty="0"/>
              <a:t>役立つ内容</a:t>
            </a:r>
          </a:p>
          <a:p>
            <a:pPr>
              <a:defRPr/>
            </a:pPr>
            <a:r>
              <a:rPr lang="ja-JP" altLang="en-US" sz="3200" dirty="0"/>
              <a:t>今後どのような語彙学習をしたいか</a:t>
            </a:r>
          </a:p>
          <a:p>
            <a:pPr>
              <a:defRPr/>
            </a:pPr>
            <a:r>
              <a:rPr lang="ja-JP" altLang="en-US" sz="3200" dirty="0"/>
              <a:t>先行研究との関連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ja-JP" sz="3600" b="1" dirty="0"/>
              <a:t>結果と</a:t>
            </a:r>
            <a:r>
              <a:rPr lang="ja-JP" altLang="ja-JP" sz="3600" b="1" dirty="0" smtClean="0"/>
              <a:t>考察</a:t>
            </a:r>
            <a:r>
              <a:rPr lang="ja-JP" altLang="en-US" sz="3600" b="1" dirty="0" smtClean="0"/>
              <a:t>（１）　理解度、有用度</a:t>
            </a:r>
            <a:endParaRPr lang="ja-JP" altLang="en-US" sz="3600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7993063" cy="4411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結果と考察（２）　理解度、有用度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916113"/>
            <a:ext cx="7715250" cy="45577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/>
              <a:t>テスト結果の表は概ね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わかりやす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フィードバックは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800" dirty="0"/>
              <a:t>　</a:t>
            </a:r>
            <a:r>
              <a:rPr lang="ja-JP" altLang="ja-JP" sz="2800" dirty="0" smtClean="0"/>
              <a:t>今後</a:t>
            </a:r>
            <a:r>
              <a:rPr lang="ja-JP" altLang="ja-JP" sz="2800" dirty="0"/>
              <a:t>の学習方法を具体的に考える上で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役立つ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ja-JP" sz="2800" dirty="0" smtClean="0"/>
              <a:t>（表</a:t>
            </a:r>
            <a:r>
              <a:rPr lang="en-US" altLang="ja-JP" sz="2800" dirty="0" smtClean="0"/>
              <a:t>2</a:t>
            </a:r>
            <a:r>
              <a:rPr lang="ja-JP" altLang="ja-JP" sz="2800" dirty="0" smtClean="0"/>
              <a:t>）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結果と考察（３）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語彙数の期待との差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7859713" cy="47005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％</a:t>
            </a:r>
            <a:r>
              <a:rPr lang="ja-JP" altLang="en-US" sz="2800" dirty="0" smtClean="0"/>
              <a:t>－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推定語彙数</a:t>
            </a:r>
            <a:r>
              <a:rPr lang="ja-JP" altLang="ja-JP" sz="2800" dirty="0"/>
              <a:t>を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期待より多い</a:t>
            </a:r>
            <a:r>
              <a:rPr lang="ja-JP" altLang="ja-JP" sz="2800" dirty="0"/>
              <a:t>と</a:t>
            </a:r>
            <a:r>
              <a:rPr lang="ja-JP" altLang="ja-JP" sz="2800" dirty="0" smtClean="0"/>
              <a:t>回答（表</a:t>
            </a:r>
            <a:r>
              <a:rPr lang="en-US" altLang="ja-JP" sz="2800" dirty="0" smtClean="0"/>
              <a:t>3</a:t>
            </a:r>
            <a:r>
              <a:rPr lang="ja-JP" altLang="ja-JP" sz="2800" dirty="0" smtClean="0"/>
              <a:t>）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ja-JP" altLang="en-US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708275"/>
            <a:ext cx="68135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結果と考察（４）　役立つ内容</a:t>
            </a:r>
            <a:endParaRPr lang="ja-JP" altLang="en-US" sz="3600" dirty="0"/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" y="1416050"/>
            <a:ext cx="7516813" cy="4965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/>
              <a:t>結果と考察</a:t>
            </a:r>
            <a:r>
              <a:rPr lang="ja-JP" altLang="en-US" sz="3600" dirty="0" smtClean="0"/>
              <a:t>（５）　役立つ</a:t>
            </a:r>
            <a:r>
              <a:rPr lang="ja-JP" altLang="en-US" sz="3600" dirty="0"/>
              <a:t>内容</a:t>
            </a:r>
            <a:endParaRPr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859713" cy="5111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/>
              <a:t>具体的に有用とされた内容は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多岐に渡る</a:t>
            </a:r>
            <a:r>
              <a:rPr lang="ja-JP" altLang="en-US" sz="2800" dirty="0" smtClean="0"/>
              <a:t>が、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理解語彙と使用語彙の違い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62.5</a:t>
            </a:r>
            <a:r>
              <a:rPr lang="en-US" altLang="ja-JP" sz="2800" dirty="0"/>
              <a:t>%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学習目標語の選び方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59.4%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2800" dirty="0" smtClean="0"/>
              <a:t>	</a:t>
            </a:r>
            <a:r>
              <a:rPr lang="ja-JP" altLang="ja-JP" sz="2800" dirty="0" smtClean="0"/>
              <a:t>など</a:t>
            </a:r>
            <a:r>
              <a:rPr lang="ja-JP" altLang="ja-JP" sz="2800" dirty="0"/>
              <a:t>が比較的多かった（表</a:t>
            </a:r>
            <a:r>
              <a:rPr lang="en-US" altLang="ja-JP" sz="2800" dirty="0"/>
              <a:t>4</a:t>
            </a:r>
            <a:r>
              <a:rPr lang="ja-JP" altLang="ja-JP" sz="2800" dirty="0" smtClean="0"/>
              <a:t>）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 smtClean="0"/>
              <a:t>「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言われればなるほどと思うが，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言われるまで意識していなかった</a:t>
            </a:r>
            <a:r>
              <a:rPr lang="ja-JP" altLang="en-US" sz="2800" dirty="0" smtClean="0"/>
              <a:t>」　という内容が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 smtClean="0"/>
              <a:t>「役立つ」と評価されたのではないか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結果と考察（６）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今後どのような語彙学習をしたいか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844675"/>
            <a:ext cx="7467600" cy="46291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語彙</a:t>
            </a:r>
            <a:r>
              <a:rPr lang="ja-JP" altLang="ja-JP" sz="2800" dirty="0"/>
              <a:t>リストをチェックリストとして活用</a:t>
            </a:r>
            <a:r>
              <a:rPr lang="ja-JP" altLang="ja-JP" sz="2800" dirty="0" smtClean="0"/>
              <a:t>したい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語</a:t>
            </a:r>
            <a:r>
              <a:rPr lang="ja-JP" altLang="ja-JP" sz="2800" dirty="0"/>
              <a:t>と語を関連づけて</a:t>
            </a:r>
            <a:r>
              <a:rPr lang="ja-JP" altLang="ja-JP" sz="2800" dirty="0" smtClean="0"/>
              <a:t>覚えたい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学習</a:t>
            </a:r>
            <a:r>
              <a:rPr lang="ja-JP" altLang="ja-JP" sz="2800" dirty="0"/>
              <a:t>語彙数の数値目標を設定</a:t>
            </a:r>
            <a:r>
              <a:rPr lang="ja-JP" altLang="ja-JP" sz="2800" dirty="0" smtClean="0"/>
              <a:t>したい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自分</a:t>
            </a:r>
            <a:r>
              <a:rPr lang="ja-JP" altLang="ja-JP" sz="2800" dirty="0"/>
              <a:t>の必要な領域にまず集中</a:t>
            </a:r>
            <a:r>
              <a:rPr lang="ja-JP" altLang="ja-JP" sz="2800" dirty="0" smtClean="0"/>
              <a:t>したい</a:t>
            </a:r>
            <a:endParaRPr lang="en-US" altLang="ja-JP" sz="28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2800" dirty="0" smtClean="0"/>
              <a:t>					</a:t>
            </a:r>
            <a:r>
              <a:rPr lang="ja-JP" altLang="ja-JP" sz="2800" dirty="0" smtClean="0"/>
              <a:t>など</a:t>
            </a:r>
            <a:r>
              <a:rPr lang="ja-JP" altLang="ja-JP" sz="2800" dirty="0"/>
              <a:t>多様な</a:t>
            </a:r>
            <a:r>
              <a:rPr lang="ja-JP" altLang="ja-JP" sz="2800" dirty="0" smtClean="0"/>
              <a:t>回答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日本語</a:t>
            </a:r>
            <a:r>
              <a:rPr lang="ja-JP" altLang="ja-JP" sz="2800" dirty="0"/>
              <a:t>の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語彙やその学習に関するメタ知識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 smtClean="0"/>
              <a:t>　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ja-JP" altLang="ja-JP" sz="2800" dirty="0" smtClean="0"/>
              <a:t>新しい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学習方法に気づく</a:t>
            </a:r>
            <a:r>
              <a:rPr lang="ja-JP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きっかけ</a:t>
            </a:r>
            <a:endParaRPr lang="en-US" altLang="ja-JP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結果と考察（７）　先行研究との関連</a:t>
            </a:r>
            <a:endParaRPr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8313" y="1052513"/>
            <a:ext cx="7775575" cy="55213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意識的語彙学習の重要性</a:t>
            </a:r>
            <a:endParaRPr lang="en-US" altLang="ja-JP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ja-JP" sz="2600" dirty="0" smtClean="0"/>
              <a:t>(Cohen, 1990; </a:t>
            </a:r>
            <a:r>
              <a:rPr lang="en-US" altLang="ja-JP" sz="2600" dirty="0" err="1" smtClean="0"/>
              <a:t>Hulstijn</a:t>
            </a:r>
            <a:r>
              <a:rPr lang="en-US" altLang="ja-JP" sz="2600" dirty="0" smtClean="0"/>
              <a:t>, 2001; </a:t>
            </a:r>
            <a:r>
              <a:rPr lang="en-US" altLang="ja-JP" sz="2600" dirty="0" err="1" smtClean="0"/>
              <a:t>Gairns</a:t>
            </a:r>
            <a:r>
              <a:rPr lang="en-US" altLang="ja-JP" sz="2600" dirty="0" smtClean="0"/>
              <a:t> &amp; Redman, 1986 </a:t>
            </a:r>
            <a:r>
              <a:rPr lang="ja-JP" altLang="en-US" sz="2600" dirty="0" smtClean="0"/>
              <a:t>など</a:t>
            </a:r>
            <a:r>
              <a:rPr lang="en-US" altLang="ja-JP" sz="2600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ja-JP" sz="13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系統的語彙学習者</a:t>
            </a:r>
            <a:endParaRPr lang="en-US" altLang="ja-JP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自立的スタイルを持つ</a:t>
            </a:r>
            <a:endParaRPr lang="en-US" altLang="ja-JP" sz="2800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教室で学んだ語彙を長く保持できる </a:t>
            </a:r>
            <a:endParaRPr lang="en-US" altLang="ja-JP" sz="2800" dirty="0" smtClean="0"/>
          </a:p>
          <a:p>
            <a:pPr marL="641033" lvl="1" indent="-274320" algn="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Sanaoui</a:t>
            </a:r>
            <a:r>
              <a:rPr lang="en-US" altLang="ja-JP" sz="2800" dirty="0" smtClean="0"/>
              <a:t>, 1995)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13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優れた語彙学習者のもつ傾向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(Gu, 2003)</a:t>
            </a:r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自分の選んだ語彙に</a:t>
            </a:r>
            <a:r>
              <a:rPr lang="ja-JP" altLang="en-US" sz="2800" dirty="0" smtClean="0"/>
              <a:t>，</a:t>
            </a:r>
            <a:r>
              <a:rPr lang="ja-JP" altLang="en-US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選択的に</a:t>
            </a:r>
            <a:r>
              <a:rPr lang="ja-JP" altLang="en-US" sz="2800" dirty="0" smtClean="0"/>
              <a:t>力を注ぐ</a:t>
            </a:r>
            <a:endParaRPr lang="en-US" altLang="ja-JP" sz="2800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1600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ja-JP" sz="2800" dirty="0" smtClean="0">
                <a:sym typeface="Wingdings" pitchFamily="2" charset="2"/>
              </a:rPr>
              <a:t> </a:t>
            </a:r>
            <a:r>
              <a:rPr lang="ja-JP" altLang="en-US" sz="2800" u="sng" dirty="0" smtClean="0">
                <a:sym typeface="Wingdings" pitchFamily="2" charset="2"/>
              </a:rPr>
              <a:t>系統的語彙学習方法</a:t>
            </a:r>
            <a:r>
              <a:rPr lang="ja-JP" altLang="en-US" sz="2800" dirty="0" smtClean="0">
                <a:sym typeface="Wingdings" pitchFamily="2" charset="2"/>
              </a:rPr>
              <a:t>の知識は有効</a:t>
            </a:r>
            <a:endParaRPr lang="en-US" altLang="ja-JP" sz="2800" dirty="0" smtClean="0"/>
          </a:p>
          <a:p>
            <a:pPr marL="641033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ja-JP" sz="2800" dirty="0" smtClean="0">
                <a:sym typeface="Wingdings" pitchFamily="2" charset="2"/>
              </a:rPr>
              <a:t> </a:t>
            </a:r>
            <a:r>
              <a:rPr lang="ja-JP" altLang="en-US" sz="2800" u="sng" dirty="0" smtClean="0">
                <a:sym typeface="Wingdings" pitchFamily="2" charset="2"/>
              </a:rPr>
              <a:t>学ぶべき語彙の指針</a:t>
            </a:r>
            <a:r>
              <a:rPr lang="ja-JP" altLang="en-US" sz="2800" dirty="0" smtClean="0">
                <a:sym typeface="Wingdings" pitchFamily="2" charset="2"/>
              </a:rPr>
              <a:t>を与えることは有効</a:t>
            </a:r>
            <a:endParaRPr lang="en-US" altLang="ja-JP" sz="2800" dirty="0" smtClean="0">
              <a:sym typeface="Wingdings" pitchFamily="2" charset="2"/>
            </a:endParaRPr>
          </a:p>
          <a:p>
            <a:pPr marL="641033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400" dirty="0" smtClean="0"/>
              <a:t>今後の課題、まとめ、その他</a:t>
            </a:r>
            <a:endParaRPr lang="ja-JP" altLang="en-US" sz="4400" dirty="0"/>
          </a:p>
        </p:txBody>
      </p:sp>
      <p:sp>
        <p:nvSpPr>
          <p:cNvPr id="36867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altLang="ja-JP" sz="3200" smtClean="0"/>
          </a:p>
          <a:p>
            <a:r>
              <a:rPr lang="ja-JP" altLang="en-US" sz="3200" smtClean="0"/>
              <a:t>今後の課題</a:t>
            </a:r>
            <a:endParaRPr lang="en-US" altLang="ja-JP" sz="3200" smtClean="0"/>
          </a:p>
          <a:p>
            <a:r>
              <a:rPr lang="ja-JP" altLang="en-US" sz="3200" smtClean="0"/>
              <a:t>テスト・フィードバックの意義</a:t>
            </a:r>
            <a:endParaRPr lang="en-US" altLang="ja-JP" sz="3200" smtClean="0"/>
          </a:p>
          <a:p>
            <a:r>
              <a:rPr lang="ja-JP" altLang="en-US" sz="3200" smtClean="0"/>
              <a:t>まとめ</a:t>
            </a:r>
            <a:endParaRPr lang="en-US" altLang="ja-JP" sz="3200" smtClean="0"/>
          </a:p>
          <a:p>
            <a:r>
              <a:rPr lang="ja-JP" altLang="en-US" sz="3200" smtClean="0"/>
              <a:t>語彙テストのフィードバック例、関連資料</a:t>
            </a:r>
            <a:endParaRPr lang="en-US" altLang="ja-JP" sz="3200" smtClean="0"/>
          </a:p>
          <a:p>
            <a:r>
              <a:rPr lang="ja-JP" altLang="en-US" sz="3200" smtClean="0"/>
              <a:t>引用文献</a:t>
            </a:r>
            <a:endParaRPr lang="en-US" altLang="ja-JP" sz="3200" smtClean="0"/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400" dirty="0" smtClean="0"/>
              <a:t>１．はじめに</a:t>
            </a:r>
            <a:endParaRPr lang="ja-JP" altLang="en-US" sz="4400" dirty="0"/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7786688" cy="4700587"/>
          </a:xfrm>
        </p:spPr>
        <p:txBody>
          <a:bodyPr/>
          <a:lstStyle/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altLang="ja-JP" sz="3200" smtClean="0"/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ja-JP" altLang="en-US" sz="3200" smtClean="0"/>
              <a:t>テストフィードバックの重要性</a:t>
            </a:r>
            <a:endParaRPr lang="en-US" altLang="ja-JP" sz="3200" smtClean="0"/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ja-JP" altLang="en-US" sz="3200" smtClean="0"/>
              <a:t>語彙学習における学習者の自律の重要性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r>
              <a:rPr lang="ja-JP" altLang="en-US" sz="3200" smtClean="0"/>
              <a:t>本発表の目的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"/>
            </a:pPr>
            <a:endParaRPr lang="en-US" altLang="ja-JP" sz="3200" smtClean="0"/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今後</a:t>
            </a:r>
            <a:r>
              <a:rPr lang="ja-JP" altLang="en-US" sz="3600" dirty="0"/>
              <a:t>の課題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7859713" cy="52768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結果に偏りがありそう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/>
              <a:t>　</a:t>
            </a:r>
            <a:r>
              <a:rPr lang="en-US" altLang="ja-JP" sz="2800" dirty="0" smtClean="0">
                <a:sym typeface="Wingdings" pitchFamily="2" charset="2"/>
              </a:rPr>
              <a:t> 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回答したのはやる気のある学生か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/>
              <a:t>「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誰が</a:t>
            </a:r>
            <a:r>
              <a:rPr lang="ja-JP" altLang="en-US" sz="2800" dirty="0" smtClean="0"/>
              <a:t>」「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何を</a:t>
            </a:r>
            <a:r>
              <a:rPr lang="ja-JP" altLang="en-US" sz="2800" dirty="0" smtClean="0"/>
              <a:t>」「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どのように</a:t>
            </a:r>
            <a:r>
              <a:rPr lang="ja-JP" altLang="en-US" sz="2800" dirty="0" smtClean="0"/>
              <a:t>」学習するか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の組み合わせの追求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長期的に</a:t>
            </a:r>
            <a:r>
              <a:rPr lang="ja-JP" altLang="en-US" sz="2800" dirty="0" smtClean="0"/>
              <a:t>どのような効果があるのか</a:t>
            </a:r>
            <a:endParaRPr lang="en-US" altLang="ja-JP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それ</a:t>
            </a:r>
            <a:r>
              <a:rPr lang="ja-JP" altLang="en-US" sz="2800" dirty="0"/>
              <a:t>を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どう検証</a:t>
            </a:r>
            <a:r>
              <a:rPr lang="ja-JP" altLang="en-US" sz="2800" dirty="0" smtClean="0"/>
              <a:t>できるか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「量が多すぎる、一つ一つのアドバイスを短く」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という意見あり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2800" dirty="0">
                <a:sym typeface="Wingdings" pitchFamily="2" charset="2"/>
              </a:rPr>
              <a:t>　</a:t>
            </a:r>
            <a:r>
              <a:rPr lang="en-US" altLang="ja-JP" sz="2800" dirty="0" smtClean="0">
                <a:sym typeface="Wingdings" pitchFamily="2" charset="2"/>
              </a:rPr>
              <a:t></a:t>
            </a:r>
            <a:r>
              <a:rPr lang="ja-JP" altLang="ja-JP" sz="2800" dirty="0" smtClean="0"/>
              <a:t>さらに</a:t>
            </a:r>
            <a:r>
              <a:rPr lang="ja-JP" altLang="ja-JP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見やすくわかりやすく</a:t>
            </a:r>
            <a:endParaRPr lang="ja-JP" alt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テスト・フィードバックの意義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学習・教育（テストの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目的</a:t>
            </a:r>
            <a:r>
              <a:rPr lang="ja-JP" altLang="en-US" sz="2800" dirty="0" smtClean="0"/>
              <a:t>）：</a:t>
            </a:r>
            <a:r>
              <a:rPr lang="ja-JP" altLang="ja-JP" sz="2800" dirty="0" smtClean="0"/>
              <a:t>フィードバックを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2800" dirty="0" smtClean="0"/>
              <a:t>	</a:t>
            </a:r>
            <a:r>
              <a:rPr lang="ja-JP" altLang="ja-JP" sz="2800" dirty="0" smtClean="0"/>
              <a:t>受験者</a:t>
            </a:r>
            <a:r>
              <a:rPr lang="ja-JP" altLang="ja-JP" sz="2800" dirty="0"/>
              <a:t>自身が</a:t>
            </a:r>
            <a:r>
              <a:rPr lang="ja-JP" altLang="ja-JP" sz="2800" dirty="0" smtClean="0"/>
              <a:t>解釈すること自体</a:t>
            </a:r>
            <a:r>
              <a:rPr lang="ja-JP" altLang="en-US" sz="2800" dirty="0" smtClean="0"/>
              <a:t>が目的になる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2800" dirty="0"/>
              <a:t>	</a:t>
            </a:r>
            <a:r>
              <a:rPr lang="en-US" altLang="ja-JP" sz="2800" dirty="0" smtClean="0"/>
              <a:t>	</a:t>
            </a:r>
            <a:r>
              <a:rPr lang="ja-JP" altLang="en-US" sz="2800" dirty="0" smtClean="0"/>
              <a:t>評価　⇒　改善　</a:t>
            </a:r>
            <a:r>
              <a:rPr lang="en-US" altLang="ja-JP" sz="2800" dirty="0" smtClean="0"/>
              <a:t>–</a:t>
            </a:r>
            <a:r>
              <a:rPr lang="ja-JP" altLang="en-US" sz="2800" dirty="0" smtClean="0"/>
              <a:t>　学習者の自律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/>
              <a:t>研究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倫理</a:t>
            </a:r>
            <a:r>
              <a:rPr lang="ja-JP" altLang="en-US" sz="2800" dirty="0" smtClean="0"/>
              <a:t>：</a:t>
            </a:r>
            <a:r>
              <a:rPr lang="ja-JP" altLang="ja-JP" sz="2800" dirty="0" smtClean="0"/>
              <a:t>教育</a:t>
            </a:r>
            <a:r>
              <a:rPr lang="ja-JP" altLang="ja-JP" sz="2800" dirty="0"/>
              <a:t>と研究の乖離を</a:t>
            </a:r>
            <a:r>
              <a:rPr lang="ja-JP" altLang="ja-JP" sz="2800" dirty="0" smtClean="0"/>
              <a:t>避け</a:t>
            </a:r>
            <a:r>
              <a:rPr lang="ja-JP" altLang="en-US" sz="2800" dirty="0" smtClean="0"/>
              <a:t>る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研究の</a:t>
            </a:r>
            <a:r>
              <a:rPr lang="ja-JP" alt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実利</a:t>
            </a:r>
            <a:r>
              <a:rPr lang="ja-JP" altLang="en-US" sz="2800" dirty="0" smtClean="0"/>
              <a:t>：研究</a:t>
            </a:r>
            <a:r>
              <a:rPr lang="ja-JP" altLang="ja-JP" sz="2800" dirty="0" smtClean="0"/>
              <a:t>用テスト実施</a:t>
            </a:r>
            <a:r>
              <a:rPr lang="ja-JP" altLang="en-US" sz="2800" dirty="0" smtClean="0"/>
              <a:t>の</a:t>
            </a:r>
            <a:r>
              <a:rPr lang="ja-JP" altLang="ja-JP" sz="2800" dirty="0" smtClean="0"/>
              <a:t>場</a:t>
            </a:r>
            <a:r>
              <a:rPr lang="ja-JP" altLang="ja-JP" sz="2800" dirty="0"/>
              <a:t>を開拓する点でも</a:t>
            </a:r>
            <a:r>
              <a:rPr lang="ja-JP" altLang="ja-JP" sz="2800" dirty="0" smtClean="0"/>
              <a:t>有利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まとめ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5288" y="908050"/>
            <a:ext cx="8064500" cy="56896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3000" dirty="0" smtClean="0"/>
              <a:t>テストのフィードバックは重要、特に語彙テスト</a:t>
            </a:r>
            <a:endParaRPr lang="en-US" altLang="ja-JP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3000" dirty="0" smtClean="0"/>
              <a:t>テスト結果（レベル別、語種別得点率など）は</a:t>
            </a:r>
            <a:endParaRPr lang="en-US" altLang="ja-JP" sz="30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3000" dirty="0" smtClean="0"/>
              <a:t>　わかりやすく、役立つ</a:t>
            </a:r>
            <a:endParaRPr lang="en-US" altLang="ja-JP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3000" dirty="0" smtClean="0"/>
              <a:t>推定</a:t>
            </a:r>
            <a:r>
              <a:rPr lang="ja-JP" altLang="en-US" sz="3000" dirty="0"/>
              <a:t>語彙数は半数以上が「期待より多い</a:t>
            </a:r>
            <a:r>
              <a:rPr lang="ja-JP" altLang="en-US" sz="3000" dirty="0" smtClean="0"/>
              <a:t>」</a:t>
            </a:r>
            <a:endParaRPr lang="en-US" altLang="ja-JP" sz="3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3000" dirty="0" smtClean="0"/>
              <a:t>本研究</a:t>
            </a:r>
            <a:r>
              <a:rPr lang="ja-JP" altLang="en-US" sz="3000" dirty="0"/>
              <a:t>の</a:t>
            </a:r>
            <a:r>
              <a:rPr lang="ja-JP" altLang="en-US" sz="3000" dirty="0" smtClean="0"/>
              <a:t>フィードバックは役立つ</a:t>
            </a:r>
            <a:endParaRPr lang="en-US" altLang="ja-JP" sz="30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3000" dirty="0"/>
              <a:t>理解語彙と使用語彙の違い</a:t>
            </a:r>
            <a:r>
              <a:rPr lang="ja-JP" altLang="en-US" sz="3000" dirty="0"/>
              <a:t>（</a:t>
            </a:r>
            <a:r>
              <a:rPr lang="en-US" altLang="ja-JP" sz="3000" dirty="0"/>
              <a:t>62.5%</a:t>
            </a:r>
            <a:r>
              <a:rPr lang="ja-JP" altLang="en-US" sz="3000" dirty="0"/>
              <a:t>）</a:t>
            </a:r>
            <a:endParaRPr lang="en-US" altLang="ja-JP" sz="3000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3000" dirty="0"/>
              <a:t>学習目標語の選び方</a:t>
            </a:r>
            <a:r>
              <a:rPr lang="ja-JP" altLang="en-US" sz="3000" dirty="0"/>
              <a:t>（</a:t>
            </a:r>
            <a:r>
              <a:rPr lang="en-US" altLang="ja-JP" sz="3000" dirty="0"/>
              <a:t>59.4%</a:t>
            </a:r>
            <a:r>
              <a:rPr lang="ja-JP" altLang="en-US" sz="3000" dirty="0"/>
              <a:t>）　</a:t>
            </a:r>
            <a:r>
              <a:rPr lang="ja-JP" altLang="en-US" sz="3000" dirty="0" smtClean="0"/>
              <a:t>など</a:t>
            </a:r>
            <a:endParaRPr lang="en-US" altLang="ja-JP" sz="3000" dirty="0"/>
          </a:p>
          <a:p>
            <a:pPr marL="261938" indent="-26193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3000" dirty="0"/>
              <a:t>　「言われればなるほどと思うが，言われるまで意識していなかった」ことが「役立つ」ことなので</a:t>
            </a:r>
            <a:r>
              <a:rPr lang="ja-JP" altLang="en-US" sz="3000" dirty="0" smtClean="0"/>
              <a:t>は？</a:t>
            </a:r>
            <a:endParaRPr lang="en-US" altLang="ja-JP" sz="30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3000" dirty="0" smtClean="0"/>
              <a:t>日本語の語彙やその学習に関するメタ知識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3000" dirty="0"/>
              <a:t>　</a:t>
            </a:r>
            <a:r>
              <a:rPr lang="en-US" altLang="ja-JP" sz="3000" dirty="0" smtClean="0">
                <a:sym typeface="Wingdings" pitchFamily="2" charset="2"/>
              </a:rPr>
              <a:t></a:t>
            </a:r>
            <a:r>
              <a:rPr lang="ja-JP" altLang="en-US" sz="3000" dirty="0" smtClean="0"/>
              <a:t>新しい</a:t>
            </a:r>
            <a:r>
              <a:rPr lang="ja-JP" altLang="en-US" sz="3000" dirty="0"/>
              <a:t>学習方法に気づく</a:t>
            </a:r>
            <a:r>
              <a:rPr lang="ja-JP" altLang="en-US" sz="3000" dirty="0" smtClean="0"/>
              <a:t>きっかけ　では？</a:t>
            </a:r>
            <a:endParaRPr lang="ja-JP" altLang="en-US" sz="30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altLang="ja-JP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語彙テストのフィードバック例、関連資料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7467600" cy="39592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ダウンロード</a:t>
            </a:r>
            <a:r>
              <a:rPr lang="en-US" altLang="ja-JP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</a:t>
            </a:r>
            <a:r>
              <a:rPr lang="en-US" altLang="ja-JP" sz="4000" dirty="0"/>
              <a:t>: </a:t>
            </a:r>
            <a:endParaRPr lang="en-US" altLang="ja-JP" sz="40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4000" u="sng" dirty="0" smtClean="0">
                <a:hlinkClick r:id="rId2"/>
              </a:rPr>
              <a:t>www.wa.commufa.jp/~tatsum/</a:t>
            </a:r>
            <a:endParaRPr lang="en-US" altLang="ja-JP" sz="4000" u="sng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4000" u="sng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4000" dirty="0" smtClean="0"/>
              <a:t>（</a:t>
            </a:r>
            <a:r>
              <a:rPr lang="ja-JP" altLang="en-US" sz="4000" dirty="0"/>
              <a:t>「</a:t>
            </a:r>
            <a:r>
              <a:rPr lang="ja-JP" altLang="en-US" sz="4000" dirty="0" smtClean="0"/>
              <a:t>松下」　「言語」　「ラボ」　で検索すれば、上のほうに出てきます）</a:t>
            </a:r>
            <a:endParaRPr lang="en-US" altLang="ja-JP" sz="40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67600" cy="719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/>
              <a:t>引用</a:t>
            </a:r>
            <a:r>
              <a:rPr lang="ja-JP" altLang="en-US" sz="3600" dirty="0" smtClean="0"/>
              <a:t>文献（１）</a:t>
            </a:r>
            <a:endParaRPr lang="ja-JP" altLang="en-US" sz="3600" dirty="0"/>
          </a:p>
        </p:txBody>
      </p:sp>
      <p:sp>
        <p:nvSpPr>
          <p:cNvPr id="41987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12738" y="1052513"/>
            <a:ext cx="8291512" cy="5472112"/>
          </a:xfrm>
        </p:spPr>
        <p:txBody>
          <a:bodyPr/>
          <a:lstStyle/>
          <a:p>
            <a:pPr eaLnBrk="1" hangingPunct="1"/>
            <a:r>
              <a:rPr lang="en-US" altLang="ja-JP" sz="2800" smtClean="0"/>
              <a:t>Beglar, D., &amp; Hunt, A. (2005). Six principles for teaching foreign language vocabulary: A commentary on Laufer, Meara and Nation’s </a:t>
            </a:r>
            <a:r>
              <a:rPr lang="ja-JP" altLang="ja-JP" sz="2800" smtClean="0"/>
              <a:t>「</a:t>
            </a:r>
            <a:r>
              <a:rPr lang="en-US" altLang="ja-JP" sz="2800" smtClean="0"/>
              <a:t>Ten Best Ideas</a:t>
            </a:r>
            <a:r>
              <a:rPr lang="ja-JP" altLang="ja-JP" sz="2800" smtClean="0"/>
              <a:t>」</a:t>
            </a:r>
            <a:r>
              <a:rPr lang="en-US" altLang="ja-JP" sz="2800" smtClean="0"/>
              <a:t>. </a:t>
            </a:r>
            <a:r>
              <a:rPr lang="en-US" altLang="ja-JP" sz="2800" i="1" smtClean="0"/>
              <a:t>The Language Teacher</a:t>
            </a:r>
            <a:r>
              <a:rPr lang="en-US" altLang="ja-JP" sz="2800" smtClean="0"/>
              <a:t>, </a:t>
            </a:r>
            <a:r>
              <a:rPr lang="en-US" altLang="ja-JP" sz="2800" i="1" smtClean="0"/>
              <a:t>29</a:t>
            </a:r>
            <a:r>
              <a:rPr lang="en-US" altLang="ja-JP" sz="2800" smtClean="0"/>
              <a:t>(7), 7-10.</a:t>
            </a:r>
          </a:p>
          <a:p>
            <a:r>
              <a:rPr lang="en-NZ" altLang="ja-JP" sz="2800" smtClean="0"/>
              <a:t>Cohen, A. D. (1990). </a:t>
            </a:r>
            <a:r>
              <a:rPr lang="en-NZ" altLang="ja-JP" sz="2800" i="1" smtClean="0"/>
              <a:t>Language Learning: Insights for Learners, Teachers, and Researchers</a:t>
            </a:r>
            <a:r>
              <a:rPr lang="en-NZ" altLang="ja-JP" sz="2800" smtClean="0"/>
              <a:t>. New York, NY: Newbury House Publishers.</a:t>
            </a:r>
          </a:p>
          <a:p>
            <a:r>
              <a:rPr lang="en-US" altLang="ja-JP" sz="2800" smtClean="0"/>
              <a:t>Deming, W. E. (1993). </a:t>
            </a:r>
            <a:r>
              <a:rPr lang="en-US" altLang="ja-JP" sz="2800" i="1" smtClean="0"/>
              <a:t>The New Economics for Industry, Government, Education</a:t>
            </a:r>
            <a:r>
              <a:rPr lang="en-US" altLang="ja-JP" sz="2800" smtClean="0"/>
              <a:t>. Cambridge, MA: Massachusetts Institute of Technology, Center for Advanced Educational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67600" cy="719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/>
              <a:t>引用</a:t>
            </a:r>
            <a:r>
              <a:rPr lang="ja-JP" altLang="en-US" sz="3600" dirty="0" smtClean="0"/>
              <a:t>文献（２）</a:t>
            </a:r>
            <a:endParaRPr lang="ja-JP" altLang="en-US" sz="3600" dirty="0"/>
          </a:p>
        </p:txBody>
      </p:sp>
      <p:sp>
        <p:nvSpPr>
          <p:cNvPr id="43011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12738" y="1052513"/>
            <a:ext cx="8291512" cy="5472112"/>
          </a:xfrm>
        </p:spPr>
        <p:txBody>
          <a:bodyPr/>
          <a:lstStyle/>
          <a:p>
            <a:r>
              <a:rPr lang="en-NZ" altLang="ja-JP" sz="2800" smtClean="0"/>
              <a:t>Gairns, R. &amp; Redman, S. (1986). </a:t>
            </a:r>
            <a:r>
              <a:rPr lang="en-NZ" altLang="ja-JP" sz="2800" i="1" smtClean="0"/>
              <a:t>Working with Words</a:t>
            </a:r>
            <a:r>
              <a:rPr lang="en-NZ" altLang="ja-JP" sz="2800" smtClean="0"/>
              <a:t>. Cambridge: Cambridge University Press.</a:t>
            </a:r>
          </a:p>
          <a:p>
            <a:r>
              <a:rPr lang="en-NZ" altLang="ja-JP" sz="2800" smtClean="0"/>
              <a:t>Hulstijn, J. H. (2001). Intentional and incidental second-language vocabulary learning: a reappraisal of elaboration, rehearsal and automaticity. P. Robinson (Ed.), </a:t>
            </a:r>
            <a:r>
              <a:rPr lang="en-NZ" altLang="ja-JP" sz="2800" i="1" smtClean="0"/>
              <a:t>Cognition and Second Language Instruction</a:t>
            </a:r>
            <a:r>
              <a:rPr lang="en-NZ" altLang="ja-JP" sz="2800" smtClean="0"/>
              <a:t>. Cambridge: Cambridge University Press.</a:t>
            </a:r>
            <a:endParaRPr lang="en-US" altLang="ja-JP" sz="2800" smtClean="0"/>
          </a:p>
          <a:p>
            <a:r>
              <a:rPr lang="en-NZ" altLang="ja-JP" sz="2800" smtClean="0"/>
              <a:t>Gu, Y., &amp; Johnson, R. K. (1996). Vocabulary learning strategies and language learning outcomes. </a:t>
            </a:r>
            <a:r>
              <a:rPr lang="en-NZ" altLang="ja-JP" sz="2800" i="1" smtClean="0"/>
              <a:t>Language Learning</a:t>
            </a:r>
            <a:r>
              <a:rPr lang="en-NZ" altLang="ja-JP" sz="2800" smtClean="0"/>
              <a:t>, </a:t>
            </a:r>
            <a:r>
              <a:rPr lang="en-NZ" altLang="ja-JP" sz="2800" i="1" smtClean="0"/>
              <a:t>46</a:t>
            </a:r>
            <a:r>
              <a:rPr lang="en-NZ" altLang="ja-JP" sz="2800" smtClean="0"/>
              <a:t>(4), 643-679.</a:t>
            </a:r>
          </a:p>
          <a:p>
            <a:pPr eaLnBrk="1" hangingPunct="1"/>
            <a:endParaRPr lang="en-US" altLang="ja-JP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67600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/>
              <a:t>引用</a:t>
            </a:r>
            <a:r>
              <a:rPr lang="ja-JP" altLang="en-US" sz="3600" dirty="0" smtClean="0"/>
              <a:t>文献（３）</a:t>
            </a:r>
            <a:endParaRPr lang="ja-JP" altLang="en-US" sz="3600" dirty="0"/>
          </a:p>
        </p:txBody>
      </p:sp>
      <p:sp>
        <p:nvSpPr>
          <p:cNvPr id="44035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7025" y="765175"/>
            <a:ext cx="8291513" cy="5903913"/>
          </a:xfrm>
        </p:spPr>
        <p:txBody>
          <a:bodyPr/>
          <a:lstStyle/>
          <a:p>
            <a:pPr eaLnBrk="1" latinLnBrk="1" hangingPunct="1"/>
            <a:r>
              <a:rPr lang="en-NZ" altLang="ja-JP" sz="2800" smtClean="0"/>
              <a:t>Kojic-Sabo, Izabella, &amp; Lightbrown, Patsy M. (1999). Student’s Approaches to Vocabulary Learning and Their Relationship to Success. </a:t>
            </a:r>
            <a:r>
              <a:rPr lang="en-NZ" altLang="ja-JP" sz="2800" i="1" smtClean="0"/>
              <a:t>The Modern Language Journal</a:t>
            </a:r>
            <a:r>
              <a:rPr lang="en-NZ" altLang="ja-JP" sz="2800" smtClean="0"/>
              <a:t>, </a:t>
            </a:r>
            <a:r>
              <a:rPr lang="en-NZ" altLang="ja-JP" sz="2800" i="1" smtClean="0"/>
              <a:t>83</a:t>
            </a:r>
            <a:r>
              <a:rPr lang="en-NZ" altLang="ja-JP" sz="2800" smtClean="0"/>
              <a:t>(2), 176-192.</a:t>
            </a:r>
            <a:endParaRPr lang="en-US" altLang="ja-JP" sz="2800" smtClean="0"/>
          </a:p>
          <a:p>
            <a:pPr eaLnBrk="1" latinLnBrk="1" hangingPunct="1"/>
            <a:r>
              <a:rPr lang="en-US" altLang="ja-JP" sz="2800" smtClean="0"/>
              <a:t>Laufer, B., Meara, P., &amp; Nation, P. (2005). Ten best ideas for teaching vocabulary. </a:t>
            </a:r>
            <a:r>
              <a:rPr lang="en-US" altLang="ja-JP" sz="2800" i="1" smtClean="0"/>
              <a:t>The Language Teacher</a:t>
            </a:r>
            <a:r>
              <a:rPr lang="en-US" altLang="ja-JP" sz="2800" smtClean="0"/>
              <a:t>, </a:t>
            </a:r>
            <a:r>
              <a:rPr lang="en-US" altLang="ja-JP" sz="2800" i="1" smtClean="0"/>
              <a:t>29</a:t>
            </a:r>
            <a:r>
              <a:rPr lang="en-US" altLang="ja-JP" sz="2800" smtClean="0"/>
              <a:t>(7), 3-6.</a:t>
            </a:r>
            <a:endParaRPr lang="ja-JP" altLang="ja-JP" sz="2800" smtClean="0"/>
          </a:p>
          <a:p>
            <a:pPr eaLnBrk="1" latinLnBrk="1" hangingPunct="1"/>
            <a:r>
              <a:rPr lang="en-US" altLang="ja-JP" sz="2800" smtClean="0"/>
              <a:t>Messick, S. (1996). Validity and washback in language testing. </a:t>
            </a:r>
            <a:r>
              <a:rPr lang="en-US" altLang="ja-JP" sz="2800" i="1" smtClean="0"/>
              <a:t>Language Testing</a:t>
            </a:r>
            <a:r>
              <a:rPr lang="en-US" altLang="ja-JP" sz="2800" smtClean="0"/>
              <a:t>, </a:t>
            </a:r>
            <a:r>
              <a:rPr lang="en-US" altLang="ja-JP" sz="2800" i="1" smtClean="0"/>
              <a:t>13</a:t>
            </a:r>
            <a:r>
              <a:rPr lang="en-US" altLang="ja-JP" sz="2800" smtClean="0"/>
              <a:t>(3), 241 -256. </a:t>
            </a:r>
          </a:p>
          <a:p>
            <a:pPr eaLnBrk="1" latinLnBrk="1" hangingPunct="1"/>
            <a:r>
              <a:rPr lang="en-US" altLang="ja-JP" sz="2800" smtClean="0"/>
              <a:t>Sanaoui, R. (1995). Adult learners’ approaches to learning vocabulary in second languages. </a:t>
            </a:r>
            <a:r>
              <a:rPr lang="en-US" altLang="ja-JP" sz="2800" i="1" smtClean="0"/>
              <a:t>Modern Language Journal</a:t>
            </a:r>
            <a:r>
              <a:rPr lang="en-US" altLang="ja-JP" sz="2800" smtClean="0"/>
              <a:t>, </a:t>
            </a:r>
            <a:r>
              <a:rPr lang="en-US" altLang="ja-JP" sz="2800" i="1" smtClean="0"/>
              <a:t>79</a:t>
            </a:r>
            <a:r>
              <a:rPr lang="en-US" altLang="ja-JP" sz="2800" smtClean="0"/>
              <a:t>(1), 15-28.</a:t>
            </a:r>
            <a:endParaRPr lang="en-NZ" altLang="ja-JP" sz="2800" smtClean="0"/>
          </a:p>
          <a:p>
            <a:pPr eaLnBrk="1" latinLnBrk="1" hangingPunct="1"/>
            <a:endParaRPr lang="en-US" altLang="ja-JP" sz="2800" smtClean="0"/>
          </a:p>
          <a:p>
            <a:pPr eaLnBrk="1" latinLnBrk="1" hangingPunct="1"/>
            <a:endParaRPr lang="ja-JP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67600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/>
              <a:t>引用</a:t>
            </a:r>
            <a:r>
              <a:rPr lang="ja-JP" altLang="en-US" sz="3600" dirty="0" smtClean="0"/>
              <a:t>文献（４）</a:t>
            </a:r>
            <a:endParaRPr lang="ja-JP" altLang="en-US" sz="3600" dirty="0"/>
          </a:p>
        </p:txBody>
      </p:sp>
      <p:sp>
        <p:nvSpPr>
          <p:cNvPr id="45059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27025" y="908050"/>
            <a:ext cx="8291513" cy="5761038"/>
          </a:xfrm>
        </p:spPr>
        <p:txBody>
          <a:bodyPr/>
          <a:lstStyle/>
          <a:p>
            <a:pPr eaLnBrk="1" latinLnBrk="1" hangingPunct="1"/>
            <a:r>
              <a:rPr lang="ja-JP" altLang="en-US" sz="2800" smtClean="0"/>
              <a:t>青木直子</a:t>
            </a:r>
            <a:r>
              <a:rPr lang="en-US" altLang="ja-JP" sz="2800" smtClean="0"/>
              <a:t>(2010). </a:t>
            </a:r>
            <a:r>
              <a:rPr lang="ja-JP" altLang="en-US" sz="2800" smtClean="0"/>
              <a:t>日本語・日本語教育を研究する　第</a:t>
            </a:r>
            <a:r>
              <a:rPr lang="en-US" altLang="ja-JP" sz="2800" smtClean="0"/>
              <a:t>38</a:t>
            </a:r>
            <a:r>
              <a:rPr lang="ja-JP" altLang="en-US" sz="2800" smtClean="0"/>
              <a:t>回，　学習者オートノミー、自己主導型学習、日本語ポートフォリオ、アドバイジン グ、セルフ・アクセス</a:t>
            </a:r>
            <a:r>
              <a:rPr lang="en-US" altLang="ja-JP" sz="2800" smtClean="0"/>
              <a:t>.</a:t>
            </a:r>
            <a:r>
              <a:rPr lang="ja-JP" altLang="en-US" sz="2800" smtClean="0"/>
              <a:t>　</a:t>
            </a:r>
            <a:r>
              <a:rPr lang="ja-JP" altLang="en-US" sz="2800" i="1" smtClean="0"/>
              <a:t>日本語教育通信</a:t>
            </a:r>
            <a:r>
              <a:rPr lang="en-US" altLang="ja-JP" sz="2800" i="1" smtClean="0"/>
              <a:t>. </a:t>
            </a:r>
            <a:r>
              <a:rPr lang="ja-JP" altLang="en-US" sz="2800" smtClean="0"/>
              <a:t>国際交流基金</a:t>
            </a:r>
            <a:r>
              <a:rPr lang="en-US" altLang="ja-JP" sz="2800" smtClean="0"/>
              <a:t>.</a:t>
            </a:r>
            <a:r>
              <a:rPr lang="ja-JP" altLang="en-US" sz="2800" smtClean="0"/>
              <a:t>　</a:t>
            </a:r>
            <a:r>
              <a:rPr lang="en-US" altLang="ja-JP" sz="2800" u="sng" smtClean="0">
                <a:hlinkClick r:id="rId2"/>
              </a:rPr>
              <a:t>http://www.jpf.go.jp/j/japanese/survey/tsushin/reserch/index.html</a:t>
            </a:r>
            <a:r>
              <a:rPr lang="ja-JP" altLang="en-US" sz="2800" smtClean="0"/>
              <a:t>　（</a:t>
            </a:r>
            <a:r>
              <a:rPr lang="en-US" altLang="ja-JP" sz="2800" smtClean="0"/>
              <a:t>2010</a:t>
            </a:r>
            <a:r>
              <a:rPr lang="ja-JP" altLang="en-US" sz="2800" smtClean="0"/>
              <a:t>年</a:t>
            </a:r>
            <a:r>
              <a:rPr lang="en-US" altLang="ja-JP" sz="2800" smtClean="0"/>
              <a:t>10</a:t>
            </a:r>
            <a:r>
              <a:rPr lang="ja-JP" altLang="en-US" sz="2800" smtClean="0"/>
              <a:t>月</a:t>
            </a:r>
            <a:r>
              <a:rPr lang="en-US" altLang="ja-JP" sz="2800" smtClean="0"/>
              <a:t>27</a:t>
            </a:r>
            <a:r>
              <a:rPr lang="ja-JP" altLang="en-US" sz="2800" smtClean="0"/>
              <a:t>日ダウンロード）</a:t>
            </a:r>
            <a:endParaRPr lang="en-NZ" sz="2800" smtClean="0">
              <a:ea typeface="ＭＳ Ｐゴシック" charset="-128"/>
            </a:endParaRPr>
          </a:p>
          <a:p>
            <a:pPr eaLnBrk="1" hangingPunct="1"/>
            <a:r>
              <a:rPr lang="zh-TW" altLang="ja-JP" sz="2800" smtClean="0">
                <a:latin typeface="ＭＳ Ｐゴシック" charset="-128"/>
                <a:ea typeface="ＭＳ Ｐゴシック" charset="-128"/>
              </a:rPr>
              <a:t>小林典子</a:t>
            </a:r>
            <a:r>
              <a:rPr lang="en-US" altLang="ja-JP" sz="2800" smtClean="0">
                <a:latin typeface="ＭＳ Ｐゴシック" charset="-128"/>
              </a:rPr>
              <a:t>, </a:t>
            </a:r>
            <a:r>
              <a:rPr lang="zh-TW" altLang="ja-JP" sz="2800" smtClean="0">
                <a:latin typeface="ＭＳ Ｐゴシック" charset="-128"/>
                <a:ea typeface="ＭＳ Ｐゴシック" charset="-128"/>
              </a:rPr>
              <a:t>丹羽順子</a:t>
            </a:r>
            <a:r>
              <a:rPr lang="en-US" altLang="ja-JP" sz="2800" smtClean="0">
                <a:latin typeface="ＭＳ Ｐゴシック" charset="-128"/>
              </a:rPr>
              <a:t>, &amp; </a:t>
            </a:r>
            <a:r>
              <a:rPr lang="zh-TW" altLang="ja-JP" sz="2800" smtClean="0">
                <a:latin typeface="ＭＳ Ｐゴシック" charset="-128"/>
                <a:ea typeface="ＭＳ Ｐゴシック" charset="-128"/>
              </a:rPr>
              <a:t>山元啓史</a:t>
            </a:r>
            <a:r>
              <a:rPr lang="en-US" altLang="ja-JP" sz="2800" smtClean="0">
                <a:latin typeface="ＭＳ Ｐゴシック" charset="-128"/>
              </a:rPr>
              <a:t>. (1994). </a:t>
            </a:r>
            <a:r>
              <a:rPr lang="ja-JP" altLang="ja-JP" sz="2800" smtClean="0">
                <a:latin typeface="ＭＳ Ｐゴシック" charset="-128"/>
              </a:rPr>
              <a:t>日本語能力簡易試験としての「聞きテスト」</a:t>
            </a:r>
            <a:r>
              <a:rPr lang="en-US" altLang="ja-JP" sz="2800" smtClean="0">
                <a:latin typeface="ＭＳ Ｐゴシック" charset="-128"/>
              </a:rPr>
              <a:t>. </a:t>
            </a:r>
            <a:r>
              <a:rPr lang="ja-JP" altLang="ja-JP" sz="2800" i="1" smtClean="0"/>
              <a:t>筑波大学留学生センター日本語教育論集</a:t>
            </a:r>
            <a:r>
              <a:rPr lang="en-US" altLang="ja-JP" sz="2800" smtClean="0"/>
              <a:t>, </a:t>
            </a:r>
            <a:r>
              <a:rPr lang="en-US" altLang="ja-JP" sz="2800" i="1" smtClean="0"/>
              <a:t>9</a:t>
            </a:r>
            <a:r>
              <a:rPr lang="en-US" altLang="ja-JP" sz="2800" smtClean="0"/>
              <a:t>, 149-158.</a:t>
            </a:r>
            <a:endParaRPr lang="ja-JP" altLang="ja-JP" sz="2800" smtClean="0"/>
          </a:p>
          <a:p>
            <a:pPr eaLnBrk="1" hangingPunct="1"/>
            <a:r>
              <a:rPr lang="ja-JP" altLang="ja-JP" sz="2800" smtClean="0"/>
              <a:t>松下達彦</a:t>
            </a:r>
            <a:r>
              <a:rPr lang="en-US" altLang="ja-JP" sz="2800" smtClean="0"/>
              <a:t>. (2011). </a:t>
            </a:r>
            <a:r>
              <a:rPr lang="ja-JP" altLang="ja-JP" sz="2800" i="1" smtClean="0"/>
              <a:t>日本語を読むための語彙</a:t>
            </a:r>
            <a:r>
              <a:rPr lang="ja-JP" altLang="en-US" sz="2800" i="1" smtClean="0"/>
              <a:t>データベース</a:t>
            </a:r>
            <a:r>
              <a:rPr lang="ja-JP" altLang="ja-JP" sz="2800" i="1" smtClean="0"/>
              <a:t>（総合版）</a:t>
            </a:r>
            <a:r>
              <a:rPr lang="en-US" altLang="ja-JP" sz="2800" i="1" smtClean="0"/>
              <a:t>	 Ver. 1.01 </a:t>
            </a:r>
            <a:r>
              <a:rPr lang="ja-JP" altLang="en-US" sz="2800" i="1" smtClean="0"/>
              <a:t>（</a:t>
            </a:r>
            <a:r>
              <a:rPr lang="en-US" altLang="ja-JP" sz="2800" i="1" smtClean="0"/>
              <a:t>=</a:t>
            </a:r>
            <a:r>
              <a:rPr lang="ja-JP" altLang="en-US" sz="2800" i="1" smtClean="0"/>
              <a:t>日本語を読むための</a:t>
            </a:r>
            <a:r>
              <a:rPr lang="en-US" altLang="ja-JP" sz="2800" i="1" smtClean="0"/>
              <a:t>TM</a:t>
            </a:r>
            <a:r>
              <a:rPr lang="ja-JP" altLang="en-US" sz="2800" i="1" smtClean="0"/>
              <a:t>語彙リスト </a:t>
            </a:r>
            <a:r>
              <a:rPr lang="en-US" altLang="ja-JP" sz="2800" i="1" smtClean="0"/>
              <a:t>Ver. 4.0</a:t>
            </a:r>
            <a:r>
              <a:rPr lang="ja-JP" altLang="en-US" sz="2800" i="1" smtClean="0"/>
              <a:t>）</a:t>
            </a:r>
            <a:r>
              <a:rPr lang="ja-JP" altLang="en-US" sz="2800" smtClean="0"/>
              <a:t>　</a:t>
            </a:r>
            <a:r>
              <a:rPr lang="en-US" altLang="ja-JP" sz="2800" smtClean="0"/>
              <a:t> </a:t>
            </a:r>
            <a:r>
              <a:rPr lang="en-US" altLang="ja-JP" sz="2800" smtClean="0">
                <a:hlinkClick r:id="rId3"/>
              </a:rPr>
              <a:t>http://www.geocities.jp/tatsum2003/</a:t>
            </a:r>
            <a:endParaRPr lang="ja-JP" altLang="ja-JP" sz="2800" smtClean="0"/>
          </a:p>
          <a:p>
            <a:pPr eaLnBrk="1" hangingPunct="1"/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ja-JP" sz="3600" dirty="0"/>
              <a:t>テストのフィードバックの</a:t>
            </a:r>
            <a:r>
              <a:rPr lang="ja-JP" altLang="ja-JP" sz="3600" dirty="0" smtClean="0"/>
              <a:t>重要性</a:t>
            </a:r>
            <a:r>
              <a:rPr lang="ja-JP" altLang="en-US" sz="3600" dirty="0" smtClean="0"/>
              <a:t>（１）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5288" y="1270000"/>
            <a:ext cx="8353425" cy="53276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3600" dirty="0" smtClean="0"/>
              <a:t>学習者</a:t>
            </a:r>
            <a:r>
              <a:rPr lang="ja-JP" altLang="ja-JP" sz="3600" dirty="0"/>
              <a:t>の</a:t>
            </a:r>
            <a:r>
              <a:rPr lang="ja-JP" altLang="ja-JP" sz="3600" dirty="0" smtClean="0"/>
              <a:t>自律</a:t>
            </a:r>
            <a:r>
              <a:rPr lang="ja-JP" altLang="en-US" sz="3600" dirty="0" smtClean="0"/>
              <a:t>（青木</a:t>
            </a:r>
            <a:r>
              <a:rPr lang="en-US" altLang="ja-JP" sz="3600" dirty="0" smtClean="0"/>
              <a:t>2010</a:t>
            </a:r>
            <a:r>
              <a:rPr lang="ja-JP" altLang="en-US" sz="3600" dirty="0" smtClean="0"/>
              <a:t>など）</a:t>
            </a:r>
            <a:endParaRPr lang="en-US" altLang="ja-JP" sz="3600" dirty="0" smtClean="0"/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ja-JP" altLang="ja-JP" sz="3200" dirty="0" smtClean="0"/>
              <a:t>計画</a:t>
            </a:r>
            <a:r>
              <a:rPr lang="en-US" altLang="ja-JP" sz="3200" dirty="0" smtClean="0">
                <a:sym typeface="Wingdings" pitchFamily="2" charset="2"/>
              </a:rPr>
              <a:t></a:t>
            </a:r>
            <a:r>
              <a:rPr lang="ja-JP" altLang="ja-JP" sz="3200" dirty="0" smtClean="0"/>
              <a:t>実行</a:t>
            </a:r>
            <a:r>
              <a:rPr lang="en-US" altLang="ja-JP" sz="3200" dirty="0" smtClean="0">
                <a:sym typeface="Wingdings" pitchFamily="2" charset="2"/>
              </a:rPr>
              <a:t></a:t>
            </a:r>
            <a:r>
              <a:rPr lang="en-US" altLang="ja-JP" sz="3200" dirty="0" smtClean="0"/>
              <a:t> </a:t>
            </a:r>
            <a:r>
              <a:rPr lang="ja-JP" altLang="ja-JP" sz="3200" dirty="0" smtClean="0"/>
              <a:t>評価</a:t>
            </a:r>
            <a:r>
              <a:rPr lang="en-US" altLang="ja-JP" sz="3200" dirty="0">
                <a:sym typeface="Wingdings" pitchFamily="2" charset="2"/>
              </a:rPr>
              <a:t> </a:t>
            </a:r>
            <a:r>
              <a:rPr lang="ja-JP" altLang="ja-JP" sz="3200" dirty="0" smtClean="0"/>
              <a:t>改善</a:t>
            </a:r>
            <a:r>
              <a:rPr lang="ja-JP" altLang="en-US" sz="3200" dirty="0" smtClean="0"/>
              <a:t>　</a:t>
            </a:r>
            <a:r>
              <a:rPr lang="ja-JP" altLang="ja-JP" sz="3200" dirty="0" smtClean="0"/>
              <a:t>のサイクル</a:t>
            </a:r>
            <a:endParaRPr lang="en-US" altLang="ja-JP" sz="3200" dirty="0"/>
          </a:p>
          <a:p>
            <a:pPr marL="18415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3200" dirty="0" smtClean="0"/>
              <a:t>(</a:t>
            </a:r>
            <a:r>
              <a:rPr lang="ja-JP" altLang="en-US" sz="3200" dirty="0" smtClean="0"/>
              <a:t>＝</a:t>
            </a:r>
            <a:r>
              <a:rPr lang="en-US" altLang="ja-JP" sz="3200" dirty="0" smtClean="0"/>
              <a:t>PDSA/Shewhart cycle: Deming(1993) </a:t>
            </a:r>
            <a:r>
              <a:rPr lang="ja-JP" altLang="en-US" sz="3200" dirty="0" smtClean="0"/>
              <a:t>等</a:t>
            </a:r>
            <a:r>
              <a:rPr lang="en-US" altLang="ja-JP" sz="3200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ja-JP" altLang="ja-JP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評価</a:t>
            </a:r>
            <a:r>
              <a:rPr lang="en-US" altLang="ja-JP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ja-JP" altLang="ja-JP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改善の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ステップ</a:t>
            </a:r>
            <a:r>
              <a:rPr lang="ja-JP" altLang="ja-JP" sz="3200" dirty="0"/>
              <a:t>を作るに</a:t>
            </a:r>
            <a:r>
              <a:rPr lang="ja-JP" altLang="ja-JP" sz="3200" dirty="0" smtClean="0"/>
              <a:t>は</a:t>
            </a:r>
            <a:endParaRPr lang="en-US" altLang="ja-JP" sz="3200" dirty="0" smtClean="0"/>
          </a:p>
          <a:p>
            <a:pPr marL="719138" lvl="2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ja-JP" altLang="en-US" sz="2800" dirty="0"/>
              <a:t>学習者自身が</a:t>
            </a:r>
            <a:r>
              <a:rPr lang="ja-JP" altLang="ja-JP" sz="2800" dirty="0" smtClean="0"/>
              <a:t>既習</a:t>
            </a:r>
            <a:r>
              <a:rPr lang="ja-JP" altLang="ja-JP" sz="2800" dirty="0"/>
              <a:t>能力と目標のギャップを測</a:t>
            </a:r>
            <a:r>
              <a:rPr lang="ja-JP" altLang="en-US" sz="2800" dirty="0"/>
              <a:t>る</a:t>
            </a:r>
            <a:endParaRPr lang="en-US" altLang="ja-JP" sz="2800" dirty="0"/>
          </a:p>
          <a:p>
            <a:pPr marL="719138" lvl="2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ja-JP" altLang="ja-JP" sz="2800" dirty="0"/>
              <a:t>具体的な学習方法やステップを</a:t>
            </a:r>
            <a:r>
              <a:rPr lang="ja-JP" altLang="ja-JP" sz="2800" dirty="0" smtClean="0"/>
              <a:t>考え</a:t>
            </a:r>
            <a:r>
              <a:rPr lang="ja-JP" altLang="en-US" sz="2800" dirty="0" smtClean="0"/>
              <a:t>る</a:t>
            </a:r>
            <a:endParaRPr lang="en-US" altLang="ja-JP" sz="2800" dirty="0" smtClean="0"/>
          </a:p>
          <a:p>
            <a:pPr marL="536575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altLang="ja-JP" sz="3200" dirty="0" smtClean="0">
              <a:sym typeface="Wingdings" pitchFamily="2" charset="2"/>
            </a:endParaRP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ja-JP" sz="3200" dirty="0" smtClean="0">
                <a:sym typeface="Wingdings" pitchFamily="2" charset="2"/>
              </a:rPr>
              <a:t> </a:t>
            </a:r>
            <a:r>
              <a:rPr lang="ja-JP" altLang="ja-JP" sz="3200" dirty="0"/>
              <a:t>テストのフィードバック</a:t>
            </a:r>
            <a:r>
              <a:rPr lang="ja-JP" altLang="ja-JP" sz="3200" dirty="0" smtClean="0"/>
              <a:t>が</a:t>
            </a:r>
            <a:r>
              <a:rPr lang="ja-JP" altLang="en-US" sz="3200" dirty="0" smtClean="0"/>
              <a:t>解釈に</a:t>
            </a:r>
            <a:r>
              <a:rPr lang="ja-JP" altLang="ja-JP" sz="3200" dirty="0" smtClean="0"/>
              <a:t>役立つはず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ja-JP" sz="3600" dirty="0"/>
              <a:t>テストのフィードバックの</a:t>
            </a:r>
            <a:r>
              <a:rPr lang="ja-JP" altLang="ja-JP" sz="3600" dirty="0" smtClean="0"/>
              <a:t>重要性</a:t>
            </a:r>
            <a:r>
              <a:rPr lang="ja-JP" altLang="en-US" sz="3600" dirty="0" smtClean="0"/>
              <a:t>（２）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7467600" cy="53276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3600" dirty="0" smtClean="0"/>
              <a:t>テスト</a:t>
            </a:r>
            <a:r>
              <a:rPr lang="ja-JP" altLang="ja-JP" sz="3600" dirty="0"/>
              <a:t>の</a:t>
            </a:r>
            <a:r>
              <a:rPr lang="ja-JP" altLang="ja-JP" sz="3600" dirty="0" smtClean="0"/>
              <a:t>妥当性</a:t>
            </a:r>
            <a:endParaRPr lang="en-US" altLang="ja-JP" sz="3600" dirty="0" smtClean="0"/>
          </a:p>
          <a:p>
            <a:pPr marL="179388" indent="-17938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3200" dirty="0" smtClean="0"/>
              <a:t>　</a:t>
            </a:r>
            <a:r>
              <a:rPr lang="ja-JP" altLang="ja-JP" sz="3200" dirty="0" smtClean="0"/>
              <a:t>テスト研究</a:t>
            </a:r>
            <a:r>
              <a:rPr lang="ja-JP" altLang="en-US" sz="3200" dirty="0" smtClean="0"/>
              <a:t>では</a:t>
            </a:r>
            <a:endParaRPr lang="en-US" altLang="ja-JP" sz="3200" dirty="0" smtClean="0"/>
          </a:p>
          <a:p>
            <a:pPr marL="179388" indent="-179388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3200" dirty="0" smtClean="0"/>
          </a:p>
          <a:p>
            <a:pPr marL="360363" indent="-360363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3200" dirty="0" smtClean="0"/>
              <a:t>　</a:t>
            </a:r>
            <a:r>
              <a:rPr lang="en-US" altLang="ja-JP" sz="3200" dirty="0" smtClean="0"/>
              <a:t> </a:t>
            </a:r>
            <a:r>
              <a:rPr lang="ja-JP" altLang="ja-JP" sz="3200" dirty="0" smtClean="0"/>
              <a:t>テスト</a:t>
            </a:r>
            <a:r>
              <a:rPr lang="ja-JP" altLang="ja-JP" sz="3200" dirty="0"/>
              <a:t>が学習者にもたらす</a:t>
            </a:r>
            <a:r>
              <a:rPr lang="ja-JP" altLang="ja-JP" sz="3200" dirty="0" smtClean="0"/>
              <a:t>影響</a:t>
            </a:r>
            <a:r>
              <a:rPr lang="en-US" altLang="ja-JP" sz="3200" dirty="0" smtClean="0"/>
              <a:t>(</a:t>
            </a:r>
            <a:r>
              <a:rPr lang="en-US" altLang="ja-JP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washback</a:t>
            </a:r>
            <a:r>
              <a:rPr lang="en-US" altLang="ja-JP" sz="3200" dirty="0" smtClean="0"/>
              <a:t>)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自体</a:t>
            </a:r>
            <a:r>
              <a:rPr lang="ja-JP" altLang="ja-JP" sz="3200" dirty="0" smtClean="0"/>
              <a:t>を</a:t>
            </a:r>
            <a:endParaRPr lang="en-US" altLang="ja-JP" sz="3200" dirty="0" smtClean="0"/>
          </a:p>
          <a:p>
            <a:pPr marL="179388" indent="-179388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3200" dirty="0" smtClean="0"/>
              <a:t>　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テストの妥当性に含める</a:t>
            </a:r>
            <a:r>
              <a:rPr lang="ja-JP" altLang="ja-JP" sz="3200" dirty="0"/>
              <a:t>考え方が</a:t>
            </a:r>
            <a:r>
              <a:rPr lang="ja-JP" altLang="ja-JP" sz="3200" dirty="0" smtClean="0"/>
              <a:t>有力</a:t>
            </a:r>
            <a:endParaRPr lang="en-US" altLang="ja-JP" sz="3200" dirty="0" smtClean="0"/>
          </a:p>
          <a:p>
            <a:pPr marL="179388" indent="-179388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2800" dirty="0"/>
              <a:t>	</a:t>
            </a:r>
            <a:r>
              <a:rPr lang="en-US" altLang="ja-JP" sz="3200" dirty="0" smtClean="0"/>
              <a:t>			</a:t>
            </a:r>
            <a:r>
              <a:rPr lang="ja-JP" altLang="ja-JP" sz="3200" dirty="0" smtClean="0"/>
              <a:t>（</a:t>
            </a:r>
            <a:r>
              <a:rPr lang="en-US" altLang="ja-JP" sz="3200" dirty="0" err="1" smtClean="0"/>
              <a:t>Messick</a:t>
            </a:r>
            <a:r>
              <a:rPr lang="en-US" altLang="ja-JP" sz="3200" dirty="0" smtClean="0"/>
              <a:t> 1996</a:t>
            </a:r>
            <a:r>
              <a:rPr lang="ja-JP" altLang="en-US" sz="3200" dirty="0"/>
              <a:t>な</a:t>
            </a:r>
            <a:r>
              <a:rPr lang="ja-JP" altLang="en-US" sz="3200" dirty="0" smtClean="0"/>
              <a:t>ど</a:t>
            </a:r>
            <a:r>
              <a:rPr lang="ja-JP" altLang="ja-JP" dirty="0" smtClean="0"/>
              <a:t>）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496300" cy="777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語彙学習における学習者の自律の重要性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7859712" cy="5256212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語彙学習は学習者に</a:t>
            </a:r>
            <a:r>
              <a:rPr lang="ja-JP" alt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任されやすい</a:t>
            </a:r>
            <a:endParaRPr lang="en-US" altLang="ja-JP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NZ" sz="2600" dirty="0" smtClean="0"/>
              <a:t>(Oxford &amp; </a:t>
            </a:r>
            <a:r>
              <a:rPr lang="en-NZ" sz="2600" dirty="0" err="1" smtClean="0"/>
              <a:t>Crookall</a:t>
            </a:r>
            <a:r>
              <a:rPr lang="en-NZ" sz="2600" dirty="0" smtClean="0"/>
              <a:t>, 1990</a:t>
            </a:r>
            <a:r>
              <a:rPr lang="ja-JP" altLang="en-US" sz="2600" dirty="0" smtClean="0"/>
              <a:t>ほか</a:t>
            </a:r>
            <a:r>
              <a:rPr lang="en-NZ" sz="2600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None/>
              <a:defRPr/>
            </a:pPr>
            <a:r>
              <a:rPr lang="ja-JP" altLang="en-US" sz="3200" dirty="0" smtClean="0"/>
              <a:t>１）　</a:t>
            </a:r>
            <a:r>
              <a:rPr lang="ja-JP" altLang="ja-JP" sz="3200" dirty="0" smtClean="0"/>
              <a:t>ニーズ</a:t>
            </a:r>
            <a:r>
              <a:rPr lang="ja-JP" altLang="ja-JP" sz="3200" dirty="0"/>
              <a:t>が</a:t>
            </a:r>
            <a:r>
              <a:rPr lang="ja-JP" altLang="ja-JP" sz="3200" dirty="0" smtClean="0"/>
              <a:t>多様</a:t>
            </a:r>
            <a:endParaRPr lang="en-US" altLang="ja-JP" sz="32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None/>
              <a:defRPr/>
            </a:pPr>
            <a:r>
              <a:rPr lang="ja-JP" altLang="en-US" sz="3200" dirty="0" smtClean="0"/>
              <a:t>２）　</a:t>
            </a:r>
            <a:r>
              <a:rPr lang="ja-JP" altLang="ja-JP" sz="3200" dirty="0" smtClean="0"/>
              <a:t>負担</a:t>
            </a:r>
            <a:r>
              <a:rPr lang="ja-JP" altLang="ja-JP" sz="3200" dirty="0"/>
              <a:t>が膨大</a:t>
            </a:r>
            <a:r>
              <a:rPr lang="ja-JP" altLang="ja-JP" sz="3200" dirty="0" smtClean="0"/>
              <a:t>で</a:t>
            </a:r>
            <a:endParaRPr lang="en-US" altLang="ja-JP" sz="32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None/>
              <a:defRPr/>
            </a:pPr>
            <a:r>
              <a:rPr lang="ja-JP" altLang="en-US" sz="3200" dirty="0" smtClean="0"/>
              <a:t>　</a:t>
            </a:r>
            <a:r>
              <a:rPr lang="ja-JP" altLang="en-US" sz="3200" dirty="0"/>
              <a:t>　</a:t>
            </a:r>
            <a:r>
              <a:rPr lang="ja-JP" altLang="en-US" sz="3200" dirty="0" smtClean="0"/>
              <a:t>  </a:t>
            </a:r>
            <a:r>
              <a:rPr lang="ja-JP" altLang="ja-JP" sz="3200" dirty="0" smtClean="0"/>
              <a:t>教室</a:t>
            </a:r>
            <a:r>
              <a:rPr lang="ja-JP" altLang="ja-JP" sz="3200" dirty="0"/>
              <a:t>での教授・学習に時間が割けな</a:t>
            </a:r>
            <a:r>
              <a:rPr lang="ja-JP" altLang="en-US" sz="3200" dirty="0"/>
              <a:t>い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None/>
              <a:defRPr/>
            </a:pPr>
            <a:r>
              <a:rPr lang="ja-JP" altLang="en-US" sz="3200" dirty="0" smtClean="0"/>
              <a:t>３）　</a:t>
            </a:r>
            <a:r>
              <a:rPr lang="ja-JP" altLang="ja-JP" sz="3200" dirty="0" smtClean="0"/>
              <a:t>学習者</a:t>
            </a:r>
            <a:r>
              <a:rPr lang="ja-JP" altLang="ja-JP" sz="3200" dirty="0"/>
              <a:t>主導の学習に向いて</a:t>
            </a:r>
            <a:r>
              <a:rPr lang="ja-JP" altLang="ja-JP" sz="3200" dirty="0" smtClean="0"/>
              <a:t>いる</a:t>
            </a:r>
            <a:endParaRPr lang="en-US" altLang="ja-JP" sz="32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None/>
              <a:defRPr/>
            </a:pPr>
            <a:endParaRPr lang="en-US" altLang="ja-JP" sz="1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3200" dirty="0" smtClean="0"/>
              <a:t>系統的，自発的，自立的語彙学習者の優位</a:t>
            </a:r>
            <a:endParaRPr lang="en-US" altLang="ja-JP" sz="3200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en-US" altLang="ja-JP" sz="3200" dirty="0" smtClean="0"/>
              <a:t>	</a:t>
            </a:r>
            <a:r>
              <a:rPr lang="ja-JP" altLang="en-US" sz="2600" dirty="0" smtClean="0"/>
              <a:t>（</a:t>
            </a:r>
            <a:r>
              <a:rPr lang="en-US" altLang="ja-JP" sz="2600" dirty="0" err="1" smtClean="0"/>
              <a:t>Sanaoui</a:t>
            </a:r>
            <a:r>
              <a:rPr lang="en-US" altLang="ja-JP" sz="2600" dirty="0" smtClean="0"/>
              <a:t>, 1995; </a:t>
            </a:r>
            <a:r>
              <a:rPr lang="en-NZ" sz="2600" dirty="0" smtClean="0"/>
              <a:t>Gu &amp; Johnson, 1996;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en-NZ" sz="2600" dirty="0" smtClean="0"/>
              <a:t>	</a:t>
            </a:r>
            <a:r>
              <a:rPr lang="en-NZ" sz="2600" dirty="0" err="1" smtClean="0"/>
              <a:t>Kojic</a:t>
            </a:r>
            <a:r>
              <a:rPr lang="en-NZ" sz="2600" dirty="0" smtClean="0"/>
              <a:t>-Sabo &amp; </a:t>
            </a:r>
            <a:r>
              <a:rPr lang="en-NZ" sz="2600" dirty="0" err="1" smtClean="0"/>
              <a:t>Lightbrown</a:t>
            </a:r>
            <a:r>
              <a:rPr lang="en-NZ" sz="2600" dirty="0" smtClean="0"/>
              <a:t>, 1999)</a:t>
            </a:r>
          </a:p>
          <a:p>
            <a:pPr>
              <a:buFont typeface="Wingdings" pitchFamily="2" charset="2"/>
              <a:buNone/>
              <a:defRPr/>
            </a:pPr>
            <a:endParaRPr lang="en-US" altLang="ja-JP" sz="10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None/>
              <a:defRPr/>
            </a:pPr>
            <a:endParaRPr lang="en-US" altLang="ja-JP" sz="14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/>
              <a:buNone/>
              <a:defRPr/>
            </a:pPr>
            <a:r>
              <a:rPr lang="en-US" altLang="ja-JP" sz="3200" dirty="0" smtClean="0">
                <a:sym typeface="Wingdings" pitchFamily="2" charset="2"/>
              </a:rPr>
              <a:t>  </a:t>
            </a:r>
            <a:r>
              <a:rPr lang="ja-JP" altLang="en-US" sz="3200" dirty="0" smtClean="0"/>
              <a:t>語彙テストのフィードバックは重要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本発表の目的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2588" cy="4873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ja-JP" sz="2800" dirty="0" smtClean="0"/>
              <a:t>以上</a:t>
            </a:r>
            <a:r>
              <a:rPr lang="ja-JP" altLang="ja-JP" sz="2800" dirty="0"/>
              <a:t>を踏まえ</a:t>
            </a:r>
            <a:r>
              <a:rPr lang="ja-JP" altLang="ja-JP" sz="2800" dirty="0" smtClean="0"/>
              <a:t>，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ja-JP" sz="2800" dirty="0" smtClean="0"/>
              <a:t>発表者</a:t>
            </a:r>
            <a:r>
              <a:rPr lang="ja-JP" altLang="ja-JP" sz="2800" dirty="0"/>
              <a:t>が研究・教育用に開発した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語彙テストのフィードバック内容</a:t>
            </a:r>
            <a:r>
              <a:rPr lang="ja-JP" altLang="ja-JP" sz="2800" dirty="0" smtClean="0"/>
              <a:t>が</a:t>
            </a:r>
            <a:endParaRPr lang="en-US" altLang="ja-JP" sz="28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 smtClean="0"/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altLang="ja-JP" sz="2800" dirty="0" smtClean="0"/>
              <a:t> </a:t>
            </a:r>
            <a:r>
              <a:rPr lang="ja-JP" altLang="ja-JP" sz="2800" dirty="0" smtClean="0"/>
              <a:t>テスト</a:t>
            </a:r>
            <a:r>
              <a:rPr lang="ja-JP" altLang="ja-JP" sz="2800" dirty="0"/>
              <a:t>参加者に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どのように受け止められたか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altLang="ja-JP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ja-JP" altLang="ja-JP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どの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ように学習者の自律を促すか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altLang="ja-JP" sz="28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ja-JP" altLang="ja-JP" sz="2800" dirty="0" smtClean="0"/>
              <a:t>について述べる</a:t>
            </a:r>
            <a:endParaRPr lang="ja-JP" altLang="ja-JP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4400" dirty="0" smtClean="0"/>
              <a:t>２．調査内容</a:t>
            </a:r>
            <a:endParaRPr lang="ja-JP" altLang="en-US" sz="4400" dirty="0"/>
          </a:p>
        </p:txBody>
      </p:sp>
      <p:sp>
        <p:nvSpPr>
          <p:cNvPr id="1536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altLang="ja-JP" smtClean="0"/>
          </a:p>
          <a:p>
            <a:r>
              <a:rPr lang="ja-JP" altLang="en-US" sz="3200" smtClean="0"/>
              <a:t>語彙テストの内容・形式</a:t>
            </a:r>
          </a:p>
          <a:p>
            <a:r>
              <a:rPr lang="ja-JP" altLang="en-US" sz="3200" smtClean="0"/>
              <a:t>テストの実施</a:t>
            </a:r>
          </a:p>
          <a:p>
            <a:r>
              <a:rPr lang="ja-JP" altLang="en-US" sz="3200" smtClean="0"/>
              <a:t>テスト・フィードバックの内容</a:t>
            </a:r>
          </a:p>
          <a:p>
            <a:r>
              <a:rPr lang="ja-JP" altLang="en-US" sz="3200" smtClean="0"/>
              <a:t>アンケート調査の内容</a:t>
            </a:r>
          </a:p>
          <a:p>
            <a:endParaRPr lang="ja-JP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865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600" dirty="0" smtClean="0"/>
              <a:t>調査内容（１）　語彙テストの内容形式</a:t>
            </a:r>
            <a:endParaRPr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98463" y="1125538"/>
            <a:ext cx="7788275" cy="54213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「</a:t>
            </a:r>
            <a:r>
              <a:rPr lang="ja-JP" altLang="ja-JP" sz="2800" dirty="0"/>
              <a:t>日本語を読むための語彙データベース」（</a:t>
            </a:r>
            <a:r>
              <a:rPr lang="en-US" altLang="ja-JP" sz="2800" dirty="0"/>
              <a:t>VDRJ</a:t>
            </a:r>
            <a:r>
              <a:rPr lang="ja-JP" altLang="ja-JP" sz="2800" dirty="0"/>
              <a:t>）</a:t>
            </a:r>
            <a:r>
              <a:rPr lang="en-US" altLang="ja-JP" sz="2800" dirty="0"/>
              <a:t>(</a:t>
            </a:r>
            <a:r>
              <a:rPr lang="ja-JP" altLang="ja-JP" sz="2800" dirty="0"/>
              <a:t>松下</a:t>
            </a:r>
            <a:r>
              <a:rPr lang="en-US" altLang="ja-JP" sz="2800" dirty="0"/>
              <a:t>2010)</a:t>
            </a:r>
            <a:r>
              <a:rPr lang="ja-JP" altLang="ja-JP" sz="2800" dirty="0"/>
              <a:t>から</a:t>
            </a:r>
            <a:r>
              <a:rPr lang="en-US" altLang="ja-JP" sz="2800" dirty="0"/>
              <a:t>100</a:t>
            </a:r>
            <a:r>
              <a:rPr lang="ja-JP" altLang="ja-JP" sz="2800" dirty="0"/>
              <a:t>語につき１語の割合</a:t>
            </a:r>
            <a:r>
              <a:rPr lang="ja-JP" altLang="ja-JP" sz="2800" dirty="0" smtClean="0"/>
              <a:t>で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altLang="ja-JP" sz="2800" dirty="0" smtClean="0"/>
              <a:t>	</a:t>
            </a:r>
            <a:r>
              <a:rPr lang="ja-JP" altLang="ja-JP" sz="2800" dirty="0" smtClean="0"/>
              <a:t>サンプリング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150</a:t>
            </a:r>
            <a:r>
              <a:rPr lang="ja-JP" altLang="ja-JP" sz="2800" dirty="0" smtClean="0"/>
              <a:t>問</a:t>
            </a:r>
            <a:r>
              <a:rPr lang="ja-JP" altLang="en-US" sz="2800" dirty="0"/>
              <a:t>：</a:t>
            </a:r>
            <a:r>
              <a:rPr lang="en-US" altLang="ja-JP" sz="2800" dirty="0" smtClean="0"/>
              <a:t>15000</a:t>
            </a:r>
            <a:r>
              <a:rPr lang="ja-JP" altLang="ja-JP" sz="2800" dirty="0"/>
              <a:t>語レベル</a:t>
            </a:r>
            <a:r>
              <a:rPr lang="ja-JP" altLang="ja-JP" sz="2800" dirty="0" smtClean="0"/>
              <a:t>まで測定，</a:t>
            </a:r>
            <a:r>
              <a:rPr lang="ja-JP" altLang="ja-JP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語彙量を推定</a:t>
            </a:r>
            <a:endParaRPr lang="en-US" altLang="ja-JP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ja-JP" sz="2800" dirty="0" smtClean="0"/>
              <a:t>1000</a:t>
            </a:r>
            <a:r>
              <a:rPr lang="ja-JP" altLang="ja-JP" sz="2800" dirty="0"/>
              <a:t>語ごとに語種（和語・漢語・外来語・混種語）と品詞の割合を統制した層化</a:t>
            </a:r>
            <a:r>
              <a:rPr lang="ja-JP" altLang="ja-JP" sz="2800" dirty="0" smtClean="0"/>
              <a:t>サンプリング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ja-JP" sz="2800" dirty="0" smtClean="0"/>
              <a:t>四肢</a:t>
            </a:r>
            <a:r>
              <a:rPr lang="ja-JP" altLang="ja-JP" sz="2800" dirty="0"/>
              <a:t>選択で</a:t>
            </a:r>
            <a:r>
              <a:rPr lang="ja-JP" altLang="ja-JP" sz="2800" dirty="0" smtClean="0"/>
              <a:t>，</a:t>
            </a:r>
            <a:r>
              <a:rPr lang="ja-JP" altLang="en-US" sz="2800" dirty="0" smtClean="0"/>
              <a:t>非定義文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（目標語の意味が定まらないような文）</a:t>
            </a:r>
            <a:r>
              <a:rPr lang="ja-JP" altLang="ja-JP" sz="2800" dirty="0" smtClean="0"/>
              <a:t>に</a:t>
            </a:r>
            <a:r>
              <a:rPr lang="ja-JP" altLang="ja-JP" sz="2800" dirty="0"/>
              <a:t>埋め込まれた目標語の意味記述を選ぶ</a:t>
            </a:r>
            <a:r>
              <a:rPr lang="ja-JP" altLang="ja-JP" sz="2800" dirty="0" smtClean="0"/>
              <a:t>もの</a:t>
            </a:r>
            <a:endParaRPr lang="en-US" altLang="ja-JP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ja-JP" altLang="en-US" sz="2800" dirty="0" smtClean="0"/>
              <a:t>基本</a:t>
            </a:r>
            <a:r>
              <a:rPr lang="ja-JP" altLang="ja-JP" sz="2800" dirty="0" smtClean="0"/>
              <a:t>義</a:t>
            </a:r>
            <a:r>
              <a:rPr lang="ja-JP" altLang="ja-JP" sz="2800" dirty="0"/>
              <a:t>が文字表記を見てわかるかどうかだけを試す</a:t>
            </a:r>
            <a:r>
              <a:rPr lang="ja-JP" altLang="ja-JP" sz="2800" dirty="0" smtClean="0"/>
              <a:t>もの，文脈的</a:t>
            </a:r>
            <a:r>
              <a:rPr lang="ja-JP" altLang="ja-JP" sz="2800" dirty="0"/>
              <a:t>な意味や統語</a:t>
            </a:r>
            <a:r>
              <a:rPr lang="ja-JP" altLang="ja-JP" sz="2800" dirty="0" smtClean="0"/>
              <a:t>機能は問わない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オースティン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1439</TotalTime>
  <Words>1066</Words>
  <Application>Microsoft Office PowerPoint</Application>
  <PresentationFormat>画面に合わせる (4:3)</PresentationFormat>
  <Paragraphs>244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3" baseType="lpstr">
      <vt:lpstr>Calibri</vt:lpstr>
      <vt:lpstr>ＭＳ Ｐゴシック</vt:lpstr>
      <vt:lpstr>Arial</vt:lpstr>
      <vt:lpstr>Wingdings</vt:lpstr>
      <vt:lpstr>Wingdings 2</vt:lpstr>
      <vt:lpstr>スパイス</vt:lpstr>
      <vt:lpstr>自律的な語彙学習を促す 語彙テストのフィードバック</vt:lpstr>
      <vt:lpstr>本発表の構成</vt:lpstr>
      <vt:lpstr>１．はじめに</vt:lpstr>
      <vt:lpstr>テストのフィードバックの重要性（１）</vt:lpstr>
      <vt:lpstr>テストのフィードバックの重要性（２）</vt:lpstr>
      <vt:lpstr>語彙学習における学習者の自律の重要性</vt:lpstr>
      <vt:lpstr>本発表の目的</vt:lpstr>
      <vt:lpstr>２．調査内容</vt:lpstr>
      <vt:lpstr>調査内容（１）　語彙テストの内容形式</vt:lpstr>
      <vt:lpstr>（問題サンプル）　 ＊以下の問題は実際の問題とは異なります。  ［1000語レベル］</vt:lpstr>
      <vt:lpstr>調査内容（２）　テストの実施</vt:lpstr>
      <vt:lpstr>調査内容（３）　テスト・フィードバックの内容　   （資料１、資料２）</vt:lpstr>
      <vt:lpstr>テスト結果（サンプル）</vt:lpstr>
      <vt:lpstr>資料１ (1)　テスト結果の表の見方 予稿集p.51</vt:lpstr>
      <vt:lpstr>資料１ (2)　日本語テストの結果の解釈 予稿集p.51</vt:lpstr>
      <vt:lpstr>資料２ (1)　語彙学習･漢字学習のコツ、一般的な注意点 予稿集p.52</vt:lpstr>
      <vt:lpstr>PowerPoint プレゼンテーション</vt:lpstr>
      <vt:lpstr>資料１、資料２に関する参考、紹介</vt:lpstr>
      <vt:lpstr>調査内容（４） アンケート調査の内容</vt:lpstr>
      <vt:lpstr>PowerPoint プレゼンテーション</vt:lpstr>
      <vt:lpstr>３．結果と考察</vt:lpstr>
      <vt:lpstr>結果と考察（１）　理解度、有用度</vt:lpstr>
      <vt:lpstr>結果と考察（２）　理解度、有用度</vt:lpstr>
      <vt:lpstr>結果と考察（３） 語彙数の期待との差</vt:lpstr>
      <vt:lpstr>結果と考察（４）　役立つ内容</vt:lpstr>
      <vt:lpstr>結果と考察（５）　役立つ内容</vt:lpstr>
      <vt:lpstr>結果と考察（６） 今後どのような語彙学習をしたいか</vt:lpstr>
      <vt:lpstr>結果と考察（７）　先行研究との関連</vt:lpstr>
      <vt:lpstr>今後の課題、まとめ、その他</vt:lpstr>
      <vt:lpstr>今後の課題</vt:lpstr>
      <vt:lpstr>テスト・フィードバックの意義</vt:lpstr>
      <vt:lpstr>まとめ</vt:lpstr>
      <vt:lpstr>語彙テストのフィードバック例、関連資料</vt:lpstr>
      <vt:lpstr>引用文献（１）</vt:lpstr>
      <vt:lpstr>引用文献（２）</vt:lpstr>
      <vt:lpstr>引用文献（３）</vt:lpstr>
      <vt:lpstr>引用文献（４）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自律的な語彙学習を促す 語彙テストのフィードバック</dc:title>
  <dc:creator>Tatsu</dc:creator>
  <cp:lastModifiedBy>Tatsu</cp:lastModifiedBy>
  <cp:revision>92</cp:revision>
  <dcterms:created xsi:type="dcterms:W3CDTF">2011-04-10T16:26:10Z</dcterms:created>
  <dcterms:modified xsi:type="dcterms:W3CDTF">2011-07-05T21:56:33Z</dcterms:modified>
</cp:coreProperties>
</file>