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theme/themeOverride27.xml" ContentType="application/vnd.openxmlformats-officedocument.themeOverride+xml"/>
  <Override PartName="/ppt/theme/themeOverride28.xml" ContentType="application/vnd.openxmlformats-officedocument.themeOverride+xml"/>
  <Override PartName="/ppt/theme/themeOverride29.xml" ContentType="application/vnd.openxmlformats-officedocument.themeOverride+xml"/>
  <Override PartName="/ppt/theme/themeOverride30.xml" ContentType="application/vnd.openxmlformats-officedocument.themeOverride+xml"/>
  <Override PartName="/ppt/theme/themeOverride31.xml" ContentType="application/vnd.openxmlformats-officedocument.themeOverride+xml"/>
  <Override PartName="/ppt/theme/themeOverride32.xml" ContentType="application/vnd.openxmlformats-officedocument.themeOverride+xml"/>
  <Override PartName="/ppt/theme/themeOverride33.xml" ContentType="application/vnd.openxmlformats-officedocument.themeOverride+xml"/>
  <Override PartName="/ppt/theme/themeOverride34.xml" ContentType="application/vnd.openxmlformats-officedocument.themeOverride+xml"/>
  <Override PartName="/ppt/theme/themeOverride35.xml" ContentType="application/vnd.openxmlformats-officedocument.themeOverride+xml"/>
  <Override PartName="/ppt/theme/themeOverride36.xml" ContentType="application/vnd.openxmlformats-officedocument.themeOverride+xml"/>
  <Override PartName="/ppt/theme/themeOverride37.xml" ContentType="application/vnd.openxmlformats-officedocument.themeOverride+xml"/>
  <Override PartName="/ppt/theme/themeOverride38.xml" ContentType="application/vnd.openxmlformats-officedocument.themeOverride+xml"/>
  <Override PartName="/ppt/theme/themeOverride39.xml" ContentType="application/vnd.openxmlformats-officedocument.themeOverride+xml"/>
  <Override PartName="/ppt/theme/themeOverride40.xml" ContentType="application/vnd.openxmlformats-officedocument.themeOverride+xml"/>
  <Override PartName="/ppt/theme/themeOverride41.xml" ContentType="application/vnd.openxmlformats-officedocument.themeOverride+xml"/>
  <Override PartName="/ppt/theme/themeOverride42.xml" ContentType="application/vnd.openxmlformats-officedocument.themeOverride+xml"/>
  <Override PartName="/ppt/theme/themeOverride43.xml" ContentType="application/vnd.openxmlformats-officedocument.themeOverride+xml"/>
  <Override PartName="/ppt/theme/themeOverride44.xml" ContentType="application/vnd.openxmlformats-officedocument.themeOverride+xml"/>
  <Override PartName="/ppt/theme/themeOverride45.xml" ContentType="application/vnd.openxmlformats-officedocument.themeOverride+xml"/>
  <Override PartName="/ppt/theme/themeOverride46.xml" ContentType="application/vnd.openxmlformats-officedocument.themeOverride+xml"/>
  <Override PartName="/ppt/theme/themeOverride47.xml" ContentType="application/vnd.openxmlformats-officedocument.themeOverride+xml"/>
  <Override PartName="/ppt/theme/themeOverride48.xml" ContentType="application/vnd.openxmlformats-officedocument.themeOverride+xml"/>
  <Override PartName="/ppt/theme/themeOverride49.xml" ContentType="application/vnd.openxmlformats-officedocument.themeOverride+xml"/>
  <Override PartName="/ppt/theme/themeOverride50.xml" ContentType="application/vnd.openxmlformats-officedocument.themeOverride+xml"/>
  <Override PartName="/ppt/theme/themeOverride51.xml" ContentType="application/vnd.openxmlformats-officedocument.themeOverride+xml"/>
  <Override PartName="/ppt/theme/themeOverride52.xml" ContentType="application/vnd.openxmlformats-officedocument.themeOverride+xml"/>
  <Override PartName="/ppt/theme/themeOverride53.xml" ContentType="application/vnd.openxmlformats-officedocument.themeOverride+xml"/>
  <Override PartName="/ppt/theme/themeOverride54.xml" ContentType="application/vnd.openxmlformats-officedocument.themeOverride+xml"/>
  <Override PartName="/ppt/theme/themeOverride55.xml" ContentType="application/vnd.openxmlformats-officedocument.themeOverride+xml"/>
  <Override PartName="/ppt/theme/themeOverride56.xml" ContentType="application/vnd.openxmlformats-officedocument.themeOverride+xml"/>
  <Override PartName="/ppt/theme/themeOverride57.xml" ContentType="application/vnd.openxmlformats-officedocument.themeOverride+xml"/>
  <Override PartName="/ppt/theme/themeOverride58.xml" ContentType="application/vnd.openxmlformats-officedocument.themeOverride+xml"/>
  <Override PartName="/ppt/theme/themeOverride59.xml" ContentType="application/vnd.openxmlformats-officedocument.themeOverride+xml"/>
  <Override PartName="/ppt/theme/themeOverride60.xml" ContentType="application/vnd.openxmlformats-officedocument.themeOverride+xml"/>
  <Override PartName="/ppt/theme/themeOverride61.xml" ContentType="application/vnd.openxmlformats-officedocument.themeOverride+xml"/>
  <Override PartName="/ppt/theme/themeOverride6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  <p:sldMasterId id="2147483888" r:id="rId2"/>
    <p:sldMasterId id="2147483900" r:id="rId3"/>
  </p:sldMasterIdLst>
  <p:sldIdLst>
    <p:sldId id="256" r:id="rId4"/>
    <p:sldId id="363" r:id="rId5"/>
    <p:sldId id="275" r:id="rId6"/>
    <p:sldId id="276" r:id="rId7"/>
    <p:sldId id="292" r:id="rId8"/>
    <p:sldId id="304" r:id="rId9"/>
    <p:sldId id="277" r:id="rId10"/>
    <p:sldId id="278" r:id="rId11"/>
    <p:sldId id="313" r:id="rId12"/>
    <p:sldId id="306" r:id="rId13"/>
    <p:sldId id="307" r:id="rId14"/>
    <p:sldId id="308" r:id="rId15"/>
    <p:sldId id="310" r:id="rId16"/>
    <p:sldId id="309" r:id="rId17"/>
    <p:sldId id="314" r:id="rId18"/>
    <p:sldId id="318" r:id="rId19"/>
    <p:sldId id="279" r:id="rId20"/>
    <p:sldId id="294" r:id="rId21"/>
    <p:sldId id="291" r:id="rId22"/>
    <p:sldId id="283" r:id="rId23"/>
    <p:sldId id="331" r:id="rId24"/>
    <p:sldId id="320" r:id="rId25"/>
    <p:sldId id="319" r:id="rId26"/>
    <p:sldId id="280" r:id="rId27"/>
    <p:sldId id="332" r:id="rId28"/>
    <p:sldId id="327" r:id="rId29"/>
    <p:sldId id="326" r:id="rId30"/>
    <p:sldId id="325" r:id="rId31"/>
    <p:sldId id="323" r:id="rId32"/>
    <p:sldId id="324" r:id="rId33"/>
    <p:sldId id="281" r:id="rId34"/>
    <p:sldId id="333" r:id="rId35"/>
    <p:sldId id="298" r:id="rId36"/>
    <p:sldId id="335" r:id="rId37"/>
    <p:sldId id="336" r:id="rId38"/>
    <p:sldId id="334" r:id="rId39"/>
    <p:sldId id="329" r:id="rId40"/>
    <p:sldId id="340" r:id="rId41"/>
    <p:sldId id="341" r:id="rId42"/>
    <p:sldId id="342" r:id="rId43"/>
    <p:sldId id="343" r:id="rId44"/>
    <p:sldId id="344" r:id="rId45"/>
    <p:sldId id="338" r:id="rId46"/>
    <p:sldId id="339" r:id="rId47"/>
    <p:sldId id="282" r:id="rId48"/>
    <p:sldId id="302" r:id="rId49"/>
    <p:sldId id="345" r:id="rId50"/>
    <p:sldId id="330" r:id="rId51"/>
    <p:sldId id="299" r:id="rId52"/>
    <p:sldId id="284" r:id="rId53"/>
    <p:sldId id="346" r:id="rId54"/>
    <p:sldId id="347" r:id="rId55"/>
    <p:sldId id="285" r:id="rId56"/>
    <p:sldId id="303" r:id="rId57"/>
    <p:sldId id="287" r:id="rId58"/>
    <p:sldId id="351" r:id="rId59"/>
    <p:sldId id="288" r:id="rId60"/>
    <p:sldId id="290" r:id="rId61"/>
    <p:sldId id="358" r:id="rId62"/>
    <p:sldId id="289" r:id="rId63"/>
    <p:sldId id="305" r:id="rId64"/>
    <p:sldId id="352" r:id="rId65"/>
    <p:sldId id="353" r:id="rId66"/>
    <p:sldId id="354" r:id="rId67"/>
    <p:sldId id="355" r:id="rId68"/>
    <p:sldId id="356" r:id="rId69"/>
    <p:sldId id="357" r:id="rId7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 varScale="1">
        <p:scale>
          <a:sx n="64" d="100"/>
          <a:sy n="64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7" Type="http://schemas.openxmlformats.org/officeDocument/2006/relationships/slide" Target="slides/slide4.xml"/><Relationship Id="rId71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ja-JP" altLang="en-US" smtClean="0"/>
              <a:t>マスター サブタイトルの書式設定</a:t>
            </a:r>
            <a:endParaRPr kumimoji="0" 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フリーフォーム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フリーフォーム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フリーフォーム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コネクタ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付プレースホルダー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19" name="フッター プレースホルダー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山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山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フリーフォーム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山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山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ja-JP" altLang="en-US" smtClean="0"/>
              <a:t>マスター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9160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6517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55033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3377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7353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4335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248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1888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8922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2877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96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フリーフォーム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コネクタ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タイトル プレースホルダー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ja-JP" altLang="en-US" smtClean="0"/>
              <a:t>マスター タイトルの書式設定</a:t>
            </a:r>
            <a:endParaRPr kumimoji="0" lang="en-US"/>
          </a:p>
        </p:txBody>
      </p:sp>
      <p:sp>
        <p:nvSpPr>
          <p:cNvPr id="30" name="テキスト プレースホルダー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ja-JP" altLang="en-US" smtClean="0"/>
              <a:t>マスター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22" name="フッター プレースホルダー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kumimoji="1" lang="ja-JP" altLang="en-US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1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0DB19-C5C7-4883-8255-2A032BD44C89}" type="datetimeFigureOut">
              <a:rPr kumimoji="1" lang="ja-JP" altLang="en-US" smtClean="0"/>
              <a:pPr/>
              <a:t>2013/8/4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15A7E-0797-460D-A265-21423F79EF8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67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../TM/BCCWJ%202009%20BK+OC/_VDRJ/VDRJ_Ver1_0_Research_Top60894.xlsx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4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../../TM/5_Analysis%20of%20Japanese%20words/Word_Tiers_&amp;_Profiling.xlsx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4" Type="http://schemas.openxmlformats.org/officeDocument/2006/relationships/hyperlink" Target="../../TM/3_Analysis%20of%20word%20lists%20by%20test%20corpora/wta_comparison.xlsx" TargetMode="Externa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a.commufa.jp/~tatsum/index.html" TargetMode="External"/><Relationship Id="rId2" Type="http://schemas.openxmlformats.org/officeDocument/2006/relationships/hyperlink" Target="http://www.wa.commufa.jp/~tatsum/English%20top_Tatsu.html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tlab.sci.waseda.ac.jp/software.html" TargetMode="External"/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5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5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58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cities.jp/tatsum2003/" TargetMode="External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59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60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6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6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9552" y="332657"/>
            <a:ext cx="7918648" cy="2520279"/>
          </a:xfrm>
        </p:spPr>
        <p:txBody>
          <a:bodyPr>
            <a:normAutofit/>
          </a:bodyPr>
          <a:lstStyle/>
          <a:p>
            <a:pPr algn="l"/>
            <a:r>
              <a:rPr lang="en-NZ" altLang="ja-JP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riam" pitchFamily="34" charset="-79"/>
                <a:cs typeface="Miriam" pitchFamily="34" charset="-79"/>
              </a:rPr>
              <a:t>Exploring the tiers of Japanese vocabulary: Academic, literary and </a:t>
            </a:r>
            <a:r>
              <a:rPr lang="en-NZ" altLang="ja-JP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riam" pitchFamily="34" charset="-79"/>
                <a:cs typeface="Miriam" pitchFamily="34" charset="-79"/>
              </a:rPr>
              <a:t>beyond</a:t>
            </a:r>
            <a:endParaRPr kumimoji="1"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riam" pitchFamily="34" charset="-79"/>
              <a:cs typeface="Miriam" pitchFamily="34" charset="-79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99592" y="3356992"/>
            <a:ext cx="7560840" cy="1584176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2800" dirty="0" err="1" smtClean="0"/>
              <a:t>Tatsuhiko</a:t>
            </a:r>
            <a:r>
              <a:rPr kumimoji="1" lang="en-US" altLang="ja-JP" sz="2800" dirty="0" smtClean="0"/>
              <a:t> Matsushita</a:t>
            </a:r>
          </a:p>
          <a:p>
            <a:pPr algn="ctr"/>
            <a:r>
              <a:rPr lang="en-US" altLang="ja-JP" sz="2800" dirty="0" smtClean="0"/>
              <a:t>LALS, Victoria University of Wellington</a:t>
            </a:r>
          </a:p>
          <a:p>
            <a:pPr algn="ctr"/>
            <a:r>
              <a:rPr lang="en-US" altLang="ja-JP" sz="2800" dirty="0" smtClean="0"/>
              <a:t>tatsuhiko.matsushita@vuw.ac.nz</a:t>
            </a:r>
          </a:p>
        </p:txBody>
      </p:sp>
    </p:spTree>
    <p:extLst>
      <p:ext uri="{BB962C8B-B14F-4D97-AF65-F5344CB8AC3E}">
        <p14:creationId xmlns:p14="http://schemas.microsoft.com/office/powerpoint/2010/main" val="57443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>
          <a:xfrm>
            <a:off x="457200" y="390750"/>
            <a:ext cx="7467600" cy="77809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Advantages of word lists</a:t>
            </a:r>
            <a:endParaRPr lang="ja-JP" altLang="en-US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84960"/>
            <a:ext cx="8229600" cy="5400452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ja-JP" sz="2800" dirty="0" smtClean="0"/>
              <a:t>* Various types of word lists can be created from the vocabulary database (VDRJ)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altLang="ja-JP" sz="1200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arenR"/>
              <a:defRPr/>
            </a:pPr>
            <a:r>
              <a:rPr lang="en-US" altLang="ja-JP" dirty="0" smtClean="0"/>
              <a:t>Reference for </a:t>
            </a:r>
            <a:r>
              <a:rPr lang="en-US" altLang="ja-JP" b="1" dirty="0"/>
              <a:t>d</a:t>
            </a:r>
            <a:r>
              <a:rPr lang="en-US" altLang="ja-JP" b="1" dirty="0" smtClean="0"/>
              <a:t>eveloping vocabulary tests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ja-JP" dirty="0" smtClean="0"/>
              <a:t>        = Checking learners’ vocabulary levels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UcParenR" startAt="2"/>
              <a:defRPr/>
            </a:pPr>
            <a:r>
              <a:rPr lang="en-US" altLang="ja-JP" dirty="0" smtClean="0"/>
              <a:t>Reference for </a:t>
            </a:r>
            <a:r>
              <a:rPr lang="en-US" altLang="ja-JP" b="1" dirty="0" smtClean="0"/>
              <a:t>checking vocabulary level of material</a:t>
            </a:r>
            <a:r>
              <a:rPr lang="en-US" altLang="ja-JP" dirty="0" smtClean="0"/>
              <a:t>                                                                       = Checking vocabulary levels of materials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ja-JP" sz="1200" dirty="0" smtClean="0">
                <a:sym typeface="Wingdings" pitchFamily="2" charset="2"/>
              </a:rPr>
              <a:t> </a:t>
            </a:r>
            <a:endParaRPr lang="en-US" altLang="ja-JP" sz="1200" dirty="0" smtClean="0"/>
          </a:p>
          <a:p>
            <a:pPr marL="514350" indent="-514350">
              <a:buFont typeface="+mj-lt"/>
              <a:buAutoNum type="alphaUcParenR" startAt="3"/>
              <a:defRPr/>
            </a:pPr>
            <a:r>
              <a:rPr lang="en-US" altLang="ja-JP" dirty="0" smtClean="0">
                <a:sym typeface="Wingdings" pitchFamily="2" charset="2"/>
              </a:rPr>
              <a:t> </a:t>
            </a:r>
            <a:r>
              <a:rPr lang="en-US" altLang="ja-JP" b="1" dirty="0" smtClean="0"/>
              <a:t>Specify vocabulary for learners to learn </a:t>
            </a:r>
            <a:r>
              <a:rPr lang="en-US" altLang="ja-JP" dirty="0" smtClean="0"/>
              <a:t>and for teachers to teach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2800" dirty="0" smtClean="0"/>
              <a:t>For better choice of material, </a:t>
            </a:r>
            <a:r>
              <a:rPr lang="en-US" altLang="ja-JP" sz="2800" b="1" dirty="0" smtClean="0"/>
              <a:t>modification of text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ja-JP" sz="2800" dirty="0" smtClean="0"/>
              <a:t>Cf. Nation (2011), Word profiler</a:t>
            </a:r>
            <a:endParaRPr lang="ja-JP" altLang="ja-JP" sz="2800" dirty="0"/>
          </a:p>
          <a:p>
            <a:pPr>
              <a:defRPr/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4262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/>
          <p:cNvSpPr>
            <a:spLocks noGrp="1"/>
          </p:cNvSpPr>
          <p:nvPr>
            <p:ph type="title"/>
          </p:nvPr>
        </p:nvSpPr>
        <p:spPr>
          <a:xfrm>
            <a:off x="611560" y="347732"/>
            <a:ext cx="8208590" cy="79208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ja-JP" dirty="0" smtClean="0"/>
              <a:t>How to make VDRJ</a:t>
            </a:r>
            <a:endParaRPr lang="ja-JP" altLang="en-US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54354"/>
            <a:ext cx="8229600" cy="5400675"/>
          </a:xfrm>
        </p:spPr>
        <p:txBody>
          <a:bodyPr rtlCol="0">
            <a:normAutofit fontScale="92500" lnSpcReduction="10000"/>
          </a:bodyPr>
          <a:lstStyle/>
          <a:p>
            <a:pPr marL="514350" lvl="2" indent="-514350" eaLnBrk="1" fontAlgn="auto" hangingPunct="1">
              <a:spcAft>
                <a:spcPts val="0"/>
              </a:spcAft>
              <a:buFont typeface="+mj-lt"/>
              <a:buAutoNum type="alphaUcParenR"/>
              <a:defRPr/>
            </a:pPr>
            <a:r>
              <a:rPr lang="en-US" altLang="ja-JP" sz="3200" dirty="0" smtClean="0"/>
              <a:t>Method</a:t>
            </a:r>
          </a:p>
          <a:p>
            <a:pPr marL="571500" lvl="2" indent="-57150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altLang="ja-JP" sz="3200" b="1" dirty="0" smtClean="0"/>
              <a:t>Classify all the texts into some sub corpora </a:t>
            </a:r>
            <a:r>
              <a:rPr lang="en-US" altLang="ja-JP" sz="3200" dirty="0" smtClean="0"/>
              <a:t>to see the range and dispersion                                                             cf. Nippon Decimal Classification, BCCWJ (NINJAL, 2009</a:t>
            </a:r>
            <a:r>
              <a:rPr lang="ja-JP" altLang="en-US" sz="3200" dirty="0" smtClean="0"/>
              <a:t>）</a:t>
            </a:r>
            <a:r>
              <a:rPr lang="en-US" altLang="ja-JP" sz="3200" dirty="0" smtClean="0"/>
              <a:t> </a:t>
            </a:r>
          </a:p>
          <a:p>
            <a:pPr marL="571500" lvl="2" indent="-57150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endParaRPr lang="en-US" altLang="ja-JP" sz="1300" dirty="0"/>
          </a:p>
          <a:p>
            <a:pPr marL="571500" lvl="2" indent="-57150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altLang="ja-JP" sz="3200" dirty="0" smtClean="0"/>
              <a:t>Parse (made word segmentation of ) all the texts by a morphological analyzer with a dictionary (if the text is not segmented by space between words.)                     cf. </a:t>
            </a:r>
            <a:r>
              <a:rPr lang="en-US" altLang="ja-JP" sz="3200" dirty="0" err="1" smtClean="0"/>
              <a:t>MeCab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UniDic</a:t>
            </a:r>
            <a:endParaRPr lang="en-US" altLang="ja-JP" sz="3200" dirty="0" smtClean="0"/>
          </a:p>
          <a:p>
            <a:pPr marL="571500" lvl="2" indent="-57150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endParaRPr lang="en-US" altLang="ja-JP" sz="1300" dirty="0"/>
          </a:p>
          <a:p>
            <a:pPr marL="571500" lvl="2" indent="-571500" eaLnBrk="1" fontAlgn="auto" hangingPunct="1">
              <a:spcAft>
                <a:spcPts val="0"/>
              </a:spcAft>
              <a:buFont typeface="+mj-lt"/>
              <a:buAutoNum type="romanUcPeriod"/>
              <a:defRPr/>
            </a:pPr>
            <a:r>
              <a:rPr lang="en-US" altLang="ja-JP" sz="3200" dirty="0" smtClean="0"/>
              <a:t>Make word lists by </a:t>
            </a:r>
            <a:r>
              <a:rPr lang="en-US" altLang="ja-JP" sz="3200" dirty="0" err="1" smtClean="0"/>
              <a:t>AntConc</a:t>
            </a:r>
            <a:r>
              <a:rPr lang="en-US" altLang="ja-JP" sz="3200" dirty="0" smtClean="0"/>
              <a:t> and/or </a:t>
            </a:r>
            <a:r>
              <a:rPr lang="en-US" altLang="ja-JP" sz="3200" dirty="0" err="1" smtClean="0"/>
              <a:t>AntWordProfiler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52260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2950" cy="994122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Content and construct of VDRJ</a:t>
            </a:r>
            <a:endParaRPr lang="ja-JP" altLang="en-US" dirty="0" smtClean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320"/>
          </a:xfrm>
        </p:spPr>
        <p:txBody>
          <a:bodyPr rtlCol="0">
            <a:normAutofit/>
          </a:bodyPr>
          <a:lstStyle/>
          <a:p>
            <a:pPr marL="342900" lvl="2" indent="-342900" eaLnBrk="1" hangingPunct="1">
              <a:buFont typeface="Arial" pitchFamily="34" charset="0"/>
              <a:buChar char="•"/>
              <a:defRPr/>
            </a:pPr>
            <a:r>
              <a:rPr lang="en-US" altLang="ja-JP" sz="2800" dirty="0" smtClean="0">
                <a:hlinkClick r:id="rId3" action="ppaction://hlinkfile"/>
              </a:rPr>
              <a:t>Vocabulary Database for Reading Japanese</a:t>
            </a:r>
            <a:endParaRPr lang="en-US" altLang="ja-JP" sz="2800" dirty="0" smtClean="0"/>
          </a:p>
          <a:p>
            <a:pPr marL="342900" lvl="2" indent="-342900" eaLnBrk="1" hangingPunct="1">
              <a:buFont typeface="Arial" pitchFamily="34" charset="0"/>
              <a:buChar char="•"/>
              <a:defRPr/>
            </a:pPr>
            <a:r>
              <a:rPr lang="en-US" altLang="ja-JP" sz="2800" b="1" dirty="0" smtClean="0"/>
              <a:t>The list is for reading </a:t>
            </a:r>
            <a:r>
              <a:rPr lang="en-US" altLang="ja-JP" sz="2800" dirty="0" smtClean="0"/>
              <a:t>as it is made from written corpus of books and internet forum sites</a:t>
            </a:r>
          </a:p>
          <a:p>
            <a:pPr marL="342900" lvl="2" indent="-342900" eaLnBrk="1" hangingPunct="1">
              <a:buFont typeface="Arial" pitchFamily="34" charset="0"/>
              <a:buChar char="•"/>
              <a:defRPr/>
            </a:pPr>
            <a:r>
              <a:rPr lang="en-US" altLang="ja-JP" sz="2800" dirty="0" smtClean="0"/>
              <a:t>Written and spoken languages are different in word frequency, domain and required language processing skills</a:t>
            </a:r>
          </a:p>
          <a:p>
            <a:pPr marL="0" lvl="2" indent="0" eaLnBrk="1" hangingPunct="1">
              <a:buFont typeface="Arial" charset="0"/>
              <a:buNone/>
              <a:defRPr/>
            </a:pPr>
            <a:r>
              <a:rPr lang="ja-JP" altLang="en-US" sz="2800" dirty="0" smtClean="0"/>
              <a:t>⇒ </a:t>
            </a:r>
            <a:r>
              <a:rPr lang="en-US" altLang="ja-JP" sz="2800" dirty="0" smtClean="0"/>
              <a:t>A good </a:t>
            </a:r>
            <a:r>
              <a:rPr lang="en-US" altLang="ja-JP" sz="2800" dirty="0"/>
              <a:t>c</a:t>
            </a:r>
            <a:r>
              <a:rPr lang="en-US" altLang="ja-JP" sz="2800" dirty="0" smtClean="0"/>
              <a:t>orpus of spoken language is necessary to develop a good word list for it(, but there is no very good corpus of spoken Japanese…)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069615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405225"/>
            <a:ext cx="8064897" cy="640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409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>
          <a:xfrm>
            <a:off x="569142" y="492310"/>
            <a:ext cx="7603258" cy="704442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Content of the sub </a:t>
            </a:r>
            <a:r>
              <a:rPr lang="en-US" altLang="ja-JP" dirty="0"/>
              <a:t>c</a:t>
            </a:r>
            <a:r>
              <a:rPr lang="en-US" altLang="ja-JP" dirty="0" smtClean="0"/>
              <a:t>orpora</a:t>
            </a:r>
            <a:endParaRPr lang="ja-JP" altLang="en-US" dirty="0" smtClean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912" y="1169972"/>
            <a:ext cx="6631788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93610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19778"/>
            <a:ext cx="7467600" cy="922114"/>
          </a:xfrm>
        </p:spPr>
        <p:txBody>
          <a:bodyPr/>
          <a:lstStyle/>
          <a:p>
            <a:r>
              <a:rPr kumimoji="1" lang="en-US" altLang="ja-JP" dirty="0" smtClean="0"/>
              <a:t>Different word rankings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 smtClean="0"/>
              <a:t>The word ranking problem mainly exists in Basic Words</a:t>
            </a:r>
          </a:p>
          <a:p>
            <a:r>
              <a:rPr kumimoji="1" lang="en-US" altLang="ja-JP" sz="2800" dirty="0" smtClean="0"/>
              <a:t>This is mainly due to lack of good spoken corpora</a:t>
            </a:r>
          </a:p>
          <a:p>
            <a:endParaRPr lang="en-US" altLang="ja-JP" sz="1200" dirty="0"/>
          </a:p>
          <a:p>
            <a:r>
              <a:rPr kumimoji="1" lang="en-US" altLang="ja-JP" sz="2800" dirty="0" smtClean="0"/>
              <a:t>Compromise</a:t>
            </a:r>
            <a:r>
              <a:rPr lang="en-US" altLang="ja-JP" sz="2800" dirty="0" smtClean="0"/>
              <a:t>: </a:t>
            </a:r>
            <a:r>
              <a:rPr lang="en-US" altLang="ja-JP" sz="2800" b="1" dirty="0" smtClean="0"/>
              <a:t>frequency weighted to limited domains </a:t>
            </a:r>
            <a:r>
              <a:rPr lang="en-US" altLang="ja-JP" sz="2800" dirty="0" smtClean="0"/>
              <a:t>which seem to reflect basic daily needs</a:t>
            </a:r>
          </a:p>
          <a:p>
            <a:endParaRPr kumimoji="1" lang="en-US" altLang="ja-JP" sz="1200" dirty="0"/>
          </a:p>
          <a:p>
            <a:r>
              <a:rPr lang="en-US" altLang="ja-JP" sz="2800" b="1" dirty="0"/>
              <a:t>F</a:t>
            </a:r>
            <a:r>
              <a:rPr lang="en-US" altLang="ja-JP" sz="2800" b="1" dirty="0" smtClean="0"/>
              <a:t>or </a:t>
            </a:r>
            <a:r>
              <a:rPr lang="en-US" altLang="ja-JP" sz="2800" b="1" dirty="0"/>
              <a:t>International Students</a:t>
            </a:r>
          </a:p>
          <a:p>
            <a:r>
              <a:rPr lang="en-US" altLang="ja-JP" sz="2800" b="1" dirty="0"/>
              <a:t>F</a:t>
            </a:r>
            <a:r>
              <a:rPr lang="en-US" altLang="ja-JP" sz="2800" b="1" dirty="0" smtClean="0"/>
              <a:t>or </a:t>
            </a:r>
            <a:r>
              <a:rPr lang="en-US" altLang="ja-JP" sz="2800" b="1" dirty="0"/>
              <a:t>General Learners</a:t>
            </a:r>
          </a:p>
          <a:p>
            <a:r>
              <a:rPr lang="en-US" altLang="ja-JP" sz="2800" b="1" dirty="0" smtClean="0"/>
              <a:t>Non-weighted</a:t>
            </a:r>
            <a:r>
              <a:rPr lang="en-US" altLang="ja-JP" sz="2800" dirty="0" smtClean="0"/>
              <a:t> (ranking for overall written Japanese) </a:t>
            </a:r>
            <a:endParaRPr lang="en-US" altLang="ja-JP" sz="2800" dirty="0"/>
          </a:p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18269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Multidimensional scaling (MDS)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2800" dirty="0" smtClean="0"/>
              <a:t>10 domains</a:t>
            </a:r>
            <a:endParaRPr kumimoji="1" lang="ja-JP" altLang="en-US" sz="2800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3"/>
          </p:nvPr>
        </p:nvSpPr>
        <p:spPr>
          <a:xfrm>
            <a:off x="4754880" y="1586382"/>
            <a:ext cx="3931920" cy="831378"/>
          </a:xfrm>
        </p:spPr>
        <p:txBody>
          <a:bodyPr>
            <a:noAutofit/>
          </a:bodyPr>
          <a:lstStyle/>
          <a:p>
            <a:r>
              <a:rPr kumimoji="1" lang="en-US" altLang="ja-JP" sz="2800" dirty="0" smtClean="0"/>
              <a:t>10 domains </a:t>
            </a:r>
          </a:p>
          <a:p>
            <a:r>
              <a:rPr kumimoji="1" lang="en-US" altLang="ja-JP" sz="2800" dirty="0" smtClean="0"/>
              <a:t>+ word familiarity</a:t>
            </a:r>
            <a:endParaRPr kumimoji="1" lang="ja-JP" altLang="en-US" sz="28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33" y="2564904"/>
            <a:ext cx="4273875" cy="34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904" y="2564904"/>
            <a:ext cx="4273875" cy="34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1421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91274"/>
            <a:ext cx="7632848" cy="123752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Tiers of Japanese vocabulary </a:t>
            </a:r>
            <a:br>
              <a:rPr kumimoji="1" lang="en-US" altLang="ja-JP" dirty="0" smtClean="0"/>
            </a:br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smtClean="0"/>
              <a:t>(1) The concept of “word tiers”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72816"/>
            <a:ext cx="8363272" cy="4704184"/>
          </a:xfrm>
        </p:spPr>
        <p:txBody>
          <a:bodyPr>
            <a:normAutofit/>
          </a:bodyPr>
          <a:lstStyle/>
          <a:p>
            <a:r>
              <a:rPr lang="en-US" altLang="ja-JP" sz="2800" b="1" dirty="0"/>
              <a:t>Domain</a:t>
            </a:r>
            <a:r>
              <a:rPr lang="en-US" altLang="ja-JP" sz="2800" dirty="0"/>
              <a:t> / </a:t>
            </a:r>
            <a:r>
              <a:rPr lang="en-US" altLang="ja-JP" sz="2800" b="1" dirty="0"/>
              <a:t>Level</a:t>
            </a:r>
          </a:p>
          <a:p>
            <a:r>
              <a:rPr lang="en-US" altLang="ja-JP" sz="2800" dirty="0"/>
              <a:t>Level = general importance</a:t>
            </a:r>
          </a:p>
          <a:p>
            <a:pPr marL="0" indent="0">
              <a:buNone/>
            </a:pPr>
            <a:r>
              <a:rPr lang="en-US" altLang="ja-JP" sz="2800" dirty="0"/>
              <a:t>              = frequency × </a:t>
            </a:r>
            <a:r>
              <a:rPr lang="en-US" altLang="ja-JP" sz="2800" dirty="0" smtClean="0"/>
              <a:t>dispersion</a:t>
            </a:r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/>
              <a:t>Some words are </a:t>
            </a:r>
            <a:r>
              <a:rPr lang="en-US" altLang="ja-JP" sz="2800" dirty="0" smtClean="0"/>
              <a:t>frequent only in </a:t>
            </a:r>
            <a:r>
              <a:rPr lang="en-US" altLang="ja-JP" sz="2800" dirty="0"/>
              <a:t>a particular domain</a:t>
            </a:r>
          </a:p>
          <a:p>
            <a:pPr marL="0" indent="0">
              <a:buNone/>
            </a:pPr>
            <a:r>
              <a:rPr lang="en-US" altLang="ja-JP" sz="2800" dirty="0"/>
              <a:t>e.g. </a:t>
            </a:r>
            <a:r>
              <a:rPr lang="ja-JP" altLang="en-US" sz="2800" dirty="0" smtClean="0"/>
              <a:t>発送 </a:t>
            </a:r>
            <a:r>
              <a:rPr lang="en-US" altLang="ja-JP" sz="2800" dirty="0" smtClean="0"/>
              <a:t>(shipping)</a:t>
            </a:r>
            <a:r>
              <a:rPr lang="ja-JP" altLang="en-US" sz="2800" dirty="0" smtClean="0"/>
              <a:t>　振り込み </a:t>
            </a:r>
            <a:r>
              <a:rPr lang="en-US" altLang="ja-JP" sz="2800" dirty="0" smtClean="0"/>
              <a:t>(paying by bank transfer)</a:t>
            </a:r>
          </a:p>
          <a:p>
            <a:pPr marL="0" indent="0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   </a:t>
            </a:r>
            <a:r>
              <a:rPr lang="ja-JP" altLang="en-US" sz="2800" dirty="0" smtClean="0"/>
              <a:t>　古墳 </a:t>
            </a:r>
            <a:r>
              <a:rPr lang="en-US" altLang="ja-JP" sz="2800" dirty="0" smtClean="0"/>
              <a:t>(tumulus / burial mound)</a:t>
            </a:r>
            <a:endParaRPr lang="en-US" altLang="ja-JP" sz="28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6474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70966"/>
            <a:ext cx="7931224" cy="761063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Assumed word tiers for students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Level</a:t>
            </a:r>
          </a:p>
          <a:p>
            <a:r>
              <a:rPr kumimoji="1" lang="en-US" altLang="ja-JP" sz="2600" dirty="0" smtClean="0"/>
              <a:t>Basic:</a:t>
            </a:r>
            <a:r>
              <a:rPr lang="en-US" altLang="ja-JP" sz="2600" dirty="0" smtClean="0"/>
              <a:t> Top 1288 = F</a:t>
            </a:r>
            <a:r>
              <a:rPr kumimoji="1" lang="en-US" altLang="ja-JP" sz="2600" dirty="0" smtClean="0"/>
              <a:t>ormer JLPT Level 4 &amp;</a:t>
            </a:r>
            <a:r>
              <a:rPr lang="en-US" altLang="ja-JP" sz="2600" dirty="0" smtClean="0"/>
              <a:t>3</a:t>
            </a:r>
          </a:p>
          <a:p>
            <a:r>
              <a:rPr kumimoji="1" lang="en-US" altLang="ja-JP" sz="2600" dirty="0" smtClean="0"/>
              <a:t>Intermediate: Ranked 1289-5000</a:t>
            </a:r>
          </a:p>
          <a:p>
            <a:r>
              <a:rPr lang="en-US" altLang="ja-JP" sz="2600" dirty="0" smtClean="0"/>
              <a:t>Advanced 1: 6K-10K</a:t>
            </a:r>
          </a:p>
          <a:p>
            <a:r>
              <a:rPr lang="en-US" altLang="ja-JP" sz="2600" dirty="0" smtClean="0"/>
              <a:t>Advanced 2: 11K-15K </a:t>
            </a:r>
          </a:p>
          <a:p>
            <a:r>
              <a:rPr lang="en-US" altLang="ja-JP" sz="2600" dirty="0" smtClean="0"/>
              <a:t>Super-Advanced: 15K-20K</a:t>
            </a:r>
          </a:p>
          <a:p>
            <a:r>
              <a:rPr lang="en-US" altLang="ja-JP" sz="2600" dirty="0" smtClean="0"/>
              <a:t>21K+</a:t>
            </a:r>
          </a:p>
          <a:p>
            <a:r>
              <a:rPr lang="en-US" altLang="ja-JP" sz="2600" dirty="0" smtClean="0"/>
              <a:t>Assumed Known Words (AKW)</a:t>
            </a:r>
          </a:p>
          <a:p>
            <a:endParaRPr lang="en-US" altLang="ja-JP" sz="1200" dirty="0" smtClean="0"/>
          </a:p>
          <a:p>
            <a:pPr>
              <a:buNone/>
            </a:pPr>
            <a:r>
              <a:rPr lang="en-US" altLang="ja-JP" sz="2800" b="1" dirty="0" smtClean="0"/>
              <a:t>Domain</a:t>
            </a:r>
          </a:p>
          <a:p>
            <a:pPr>
              <a:buNone/>
            </a:pPr>
            <a:r>
              <a:rPr lang="en-US" altLang="ja-JP" sz="2600" dirty="0" smtClean="0"/>
              <a:t>*General / Academic / Literary</a:t>
            </a:r>
            <a:endParaRPr lang="en-US" altLang="ja-JP" sz="2600" dirty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1192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47732"/>
            <a:ext cx="7632848" cy="11430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Tiers of Japanese vocabulary </a:t>
            </a:r>
            <a:br>
              <a:rPr kumimoji="1" lang="en-US" altLang="ja-JP" dirty="0" smtClean="0"/>
            </a:br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smtClean="0"/>
              <a:t>(2) Basic words (BW)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5069160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Feature of the corpus: formal written language</a:t>
            </a:r>
          </a:p>
          <a:p>
            <a:pPr marL="0" indent="0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 similar to </a:t>
            </a:r>
            <a:r>
              <a:rPr lang="en-US" altLang="ja-JP" sz="2800" dirty="0"/>
              <a:t>BNC (Nation, </a:t>
            </a:r>
            <a:r>
              <a:rPr lang="en-US" altLang="ja-JP" sz="2800" dirty="0" smtClean="0"/>
              <a:t>2004)</a:t>
            </a:r>
            <a:endParaRPr lang="en-US" altLang="ja-JP" sz="2800" dirty="0"/>
          </a:p>
          <a:p>
            <a:r>
              <a:rPr kumimoji="1" lang="en-US" altLang="ja-JP" sz="2800" dirty="0" smtClean="0"/>
              <a:t>No good spoken corpus for vocabular</a:t>
            </a:r>
            <a:r>
              <a:rPr lang="en-US" altLang="ja-JP" sz="2800" dirty="0" smtClean="0"/>
              <a:t>y studies</a:t>
            </a:r>
            <a:endParaRPr kumimoji="1" lang="en-US" altLang="ja-JP" sz="2800" dirty="0" smtClean="0"/>
          </a:p>
          <a:p>
            <a:r>
              <a:rPr lang="en-US" altLang="ja-JP" sz="2800" dirty="0" smtClean="0"/>
              <a:t>Compromise</a:t>
            </a:r>
          </a:p>
          <a:p>
            <a:pPr lvl="1"/>
            <a:r>
              <a:rPr kumimoji="1" lang="en-US" altLang="ja-JP" sz="2400" dirty="0" smtClean="0"/>
              <a:t>For learners and teachers lists, the former JLPT Level 4 $ 3 vocabulary is put at the top of the list as basic words</a:t>
            </a:r>
          </a:p>
          <a:p>
            <a:pPr marL="365760" lvl="1" indent="0">
              <a:buNone/>
            </a:pPr>
            <a:r>
              <a:rPr lang="en-US" altLang="ja-JP" sz="2600" dirty="0" smtClean="0"/>
              <a:t>To order </a:t>
            </a:r>
            <a:r>
              <a:rPr lang="en-US" altLang="ja-JP" sz="2600" dirty="0"/>
              <a:t>the basic </a:t>
            </a:r>
            <a:r>
              <a:rPr lang="en-US" altLang="ja-JP" sz="2600" dirty="0" smtClean="0"/>
              <a:t>words</a:t>
            </a:r>
            <a:endParaRPr kumimoji="1" lang="en-US" altLang="ja-JP" sz="2600" dirty="0" smtClean="0"/>
          </a:p>
          <a:p>
            <a:pPr lvl="1"/>
            <a:r>
              <a:rPr lang="en-US" altLang="ja-JP" sz="2400" dirty="0" smtClean="0"/>
              <a:t>Identify closer domains to word familiarity (basic needs) by </a:t>
            </a:r>
            <a:r>
              <a:rPr kumimoji="1" lang="en-US" altLang="ja-JP" sz="2400" dirty="0" smtClean="0"/>
              <a:t>Multidimensional Scaling (MDS)</a:t>
            </a:r>
          </a:p>
          <a:p>
            <a:pPr lvl="1"/>
            <a:r>
              <a:rPr lang="en-US" altLang="ja-JP" sz="2400" dirty="0" smtClean="0"/>
              <a:t>Frequency in </a:t>
            </a:r>
            <a:r>
              <a:rPr lang="en-US" altLang="ja-JP" sz="2400" b="1" dirty="0" smtClean="0"/>
              <a:t>literary works </a:t>
            </a:r>
            <a:r>
              <a:rPr lang="en-US" altLang="ja-JP" sz="2400" dirty="0" smtClean="0"/>
              <a:t>and the </a:t>
            </a:r>
            <a:r>
              <a:rPr lang="en-US" altLang="ja-JP" sz="2400" b="1" dirty="0" smtClean="0"/>
              <a:t>Internet-forum sites  </a:t>
            </a:r>
            <a:r>
              <a:rPr lang="en-US" altLang="ja-JP" sz="2400" dirty="0" smtClean="0"/>
              <a:t>(Yahoo-</a:t>
            </a:r>
            <a:r>
              <a:rPr lang="en-US" altLang="ja-JP" sz="2400" dirty="0" err="1" smtClean="0"/>
              <a:t>Chiebukuro</a:t>
            </a:r>
            <a:r>
              <a:rPr lang="en-US" altLang="ja-JP" sz="2400" dirty="0" smtClean="0"/>
              <a:t>) is </a:t>
            </a:r>
            <a:r>
              <a:rPr lang="en-US" altLang="ja-JP" sz="2400" b="1" dirty="0" smtClean="0"/>
              <a:t>weighted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93522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48072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Main findings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 fontScale="25000" lnSpcReduction="20000"/>
          </a:bodyPr>
          <a:lstStyle/>
          <a:p>
            <a:r>
              <a:rPr lang="en-NZ" altLang="ja-JP" sz="9600" b="1" dirty="0" smtClean="0"/>
              <a:t>VDRJ </a:t>
            </a:r>
            <a:r>
              <a:rPr lang="en-NZ" altLang="ja-JP" sz="9600" dirty="0"/>
              <a:t>is </a:t>
            </a:r>
            <a:r>
              <a:rPr lang="en-NZ" altLang="ja-JP" sz="9600" dirty="0" smtClean="0"/>
              <a:t>useful for designing curriculum (material, tests etc.)</a:t>
            </a:r>
            <a:endParaRPr lang="en-NZ" altLang="ja-JP" sz="9600" dirty="0"/>
          </a:p>
          <a:p>
            <a:r>
              <a:rPr lang="en-NZ" altLang="ja-JP" sz="9600" dirty="0" smtClean="0"/>
              <a:t>The more domains a words is shared as</a:t>
            </a:r>
            <a:r>
              <a:rPr lang="en-NZ" altLang="ja-JP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AW</a:t>
            </a:r>
            <a:r>
              <a:rPr lang="en-NZ" altLang="ja-JP" sz="9600" dirty="0"/>
              <a:t> </a:t>
            </a:r>
            <a:r>
              <a:rPr lang="en-NZ" altLang="ja-JP" sz="9600" dirty="0" smtClean="0"/>
              <a:t>or </a:t>
            </a:r>
            <a:r>
              <a:rPr lang="en-NZ" altLang="ja-JP" sz="96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9600" dirty="0" smtClean="0"/>
              <a:t> by, the more abstract the meaning of the word is. </a:t>
            </a:r>
            <a:endParaRPr lang="en-NZ" altLang="ja-JP" sz="9600" dirty="0"/>
          </a:p>
          <a:p>
            <a:r>
              <a:rPr lang="en-NZ" altLang="ja-JP" sz="9600" b="1" dirty="0" smtClean="0"/>
              <a:t>Conversation </a:t>
            </a:r>
            <a:r>
              <a:rPr lang="en-NZ" altLang="ja-JP" sz="9600" dirty="0" smtClean="0"/>
              <a:t>and </a:t>
            </a:r>
            <a:r>
              <a:rPr lang="en-NZ" altLang="ja-JP" sz="9600" b="1" dirty="0" smtClean="0"/>
              <a:t>non-academic </a:t>
            </a:r>
            <a:r>
              <a:rPr lang="en-NZ" altLang="ja-JP" sz="9600" b="1" dirty="0"/>
              <a:t>texts</a:t>
            </a:r>
            <a:r>
              <a:rPr lang="en-NZ" altLang="ja-JP" sz="9600" dirty="0"/>
              <a:t> </a:t>
            </a:r>
            <a:r>
              <a:rPr lang="en-NZ" altLang="ja-JP" sz="9600" dirty="0" smtClean="0"/>
              <a:t>contain more </a:t>
            </a:r>
            <a:r>
              <a:rPr lang="en-NZ" altLang="ja-JP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words</a:t>
            </a:r>
            <a:r>
              <a:rPr lang="en-NZ" altLang="ja-JP" sz="9600" dirty="0" smtClean="0"/>
              <a:t> and </a:t>
            </a:r>
            <a:r>
              <a:rPr lang="en-NZ" altLang="ja-JP" sz="9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LW</a:t>
            </a:r>
            <a:endParaRPr lang="en-NZ" altLang="ja-JP" sz="9600" dirty="0"/>
          </a:p>
          <a:p>
            <a:r>
              <a:rPr lang="en-NZ" altLang="ja-JP" sz="9600" b="1" dirty="0"/>
              <a:t>Academic texts</a:t>
            </a:r>
            <a:r>
              <a:rPr lang="en-NZ" altLang="ja-JP" sz="9600" dirty="0"/>
              <a:t>: more </a:t>
            </a:r>
            <a:r>
              <a:rPr lang="en-NZ" altLang="ja-JP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</a:t>
            </a:r>
            <a:r>
              <a:rPr lang="en-NZ" altLang="ja-JP" sz="9600" dirty="0"/>
              <a:t> and </a:t>
            </a:r>
            <a:r>
              <a:rPr lang="en-NZ" altLang="ja-JP" sz="96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9600" dirty="0"/>
              <a:t> but less LW in any academic domain</a:t>
            </a:r>
          </a:p>
          <a:p>
            <a:r>
              <a:rPr lang="en-NZ" altLang="ja-JP" sz="9600" b="1" dirty="0" smtClean="0"/>
              <a:t>Wikipedia</a:t>
            </a:r>
            <a:r>
              <a:rPr lang="en-NZ" altLang="ja-JP" sz="9600" dirty="0"/>
              <a:t>: </a:t>
            </a:r>
            <a:r>
              <a:rPr lang="en-NZ" altLang="ja-JP" sz="9600" dirty="0" smtClean="0"/>
              <a:t>more </a:t>
            </a:r>
            <a:r>
              <a:rPr lang="en-NZ" altLang="ja-JP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 nouns </a:t>
            </a:r>
            <a:r>
              <a:rPr lang="en-NZ" altLang="ja-JP" sz="9600" dirty="0"/>
              <a:t>and </a:t>
            </a:r>
            <a:r>
              <a:rPr lang="en-NZ" altLang="ja-JP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low frequency words</a:t>
            </a:r>
          </a:p>
          <a:p>
            <a:r>
              <a:rPr lang="en-NZ" altLang="ja-JP" sz="9600" b="1" dirty="0" smtClean="0"/>
              <a:t>Newspapers</a:t>
            </a:r>
            <a:r>
              <a:rPr lang="en-NZ" altLang="ja-JP" sz="9600" dirty="0"/>
              <a:t> and </a:t>
            </a:r>
            <a:r>
              <a:rPr lang="en-NZ" altLang="ja-JP" sz="9600" b="1" dirty="0" smtClean="0"/>
              <a:t>academic </a:t>
            </a:r>
            <a:r>
              <a:rPr lang="en-NZ" altLang="ja-JP" sz="9600" b="1" dirty="0"/>
              <a:t>items of </a:t>
            </a:r>
            <a:r>
              <a:rPr lang="en-NZ" altLang="ja-JP" sz="9600" b="1" dirty="0" smtClean="0"/>
              <a:t>Wikipedia</a:t>
            </a:r>
            <a:r>
              <a:rPr lang="en-NZ" altLang="ja-JP" sz="9600" dirty="0" smtClean="0"/>
              <a:t> </a:t>
            </a:r>
            <a:r>
              <a:rPr lang="en-NZ" altLang="ja-JP" sz="9600" dirty="0" smtClean="0">
                <a:sym typeface="Wingdings" pitchFamily="2" charset="2"/>
              </a:rPr>
              <a:t>can </a:t>
            </a:r>
            <a:r>
              <a:rPr lang="en-NZ" altLang="ja-JP" sz="9600" dirty="0">
                <a:sym typeface="Wingdings" pitchFamily="2" charset="2"/>
              </a:rPr>
              <a:t>be a good resource for learning </a:t>
            </a:r>
            <a:r>
              <a:rPr lang="en-NZ" altLang="ja-JP" sz="9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AW  </a:t>
            </a:r>
            <a:r>
              <a:rPr lang="en-NZ" altLang="ja-JP" sz="9600" dirty="0" smtClean="0">
                <a:sym typeface="Wingdings" pitchFamily="2" charset="2"/>
              </a:rPr>
              <a:t>and </a:t>
            </a:r>
            <a:r>
              <a:rPr lang="en-NZ" altLang="ja-JP" sz="96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LAD.</a:t>
            </a:r>
            <a:endParaRPr lang="en-NZ" altLang="ja-JP" sz="9600" dirty="0"/>
          </a:p>
          <a:p>
            <a:r>
              <a:rPr lang="en-NZ" altLang="ja-JP" sz="9600" b="1" dirty="0" smtClean="0"/>
              <a:t>Natural science texts</a:t>
            </a:r>
            <a:r>
              <a:rPr lang="en-NZ" altLang="ja-JP" sz="9600" dirty="0" smtClean="0"/>
              <a:t> contain more </a:t>
            </a:r>
            <a:r>
              <a:rPr lang="en-NZ" altLang="ja-JP" sz="9600" dirty="0"/>
              <a:t>academic domain words at lower frequency levels </a:t>
            </a:r>
            <a:r>
              <a:rPr lang="en-NZ" altLang="ja-JP" sz="9600" dirty="0" smtClean="0"/>
              <a:t>than arts </a:t>
            </a:r>
            <a:r>
              <a:rPr lang="en-NZ" altLang="ja-JP" sz="9600" dirty="0"/>
              <a:t>and </a:t>
            </a:r>
            <a:r>
              <a:rPr lang="en-NZ" altLang="ja-JP" sz="9600" dirty="0" smtClean="0"/>
              <a:t>social science </a:t>
            </a:r>
            <a:r>
              <a:rPr lang="en-NZ" altLang="ja-JP" sz="9600" dirty="0"/>
              <a:t>texts </a:t>
            </a:r>
            <a:endParaRPr lang="en-NZ" altLang="ja-JP" sz="9600" dirty="0" smtClean="0"/>
          </a:p>
          <a:p>
            <a:r>
              <a:rPr lang="en-NZ" altLang="ja-JP" sz="9600" dirty="0"/>
              <a:t>Origins of academic and literary words are considerably clearly </a:t>
            </a:r>
            <a:r>
              <a:rPr lang="en-NZ" altLang="ja-JP" sz="9600" dirty="0" smtClean="0"/>
              <a:t>separated</a:t>
            </a:r>
            <a:r>
              <a:rPr lang="en-NZ" altLang="ja-JP" sz="9600" dirty="0"/>
              <a:t>;</a:t>
            </a:r>
            <a:r>
              <a:rPr lang="en-NZ" altLang="ja-JP" sz="9600" dirty="0" smtClean="0"/>
              <a:t> 3/4  </a:t>
            </a:r>
            <a:r>
              <a:rPr lang="en-NZ" altLang="ja-JP" sz="9600" dirty="0"/>
              <a:t>of </a:t>
            </a:r>
            <a:r>
              <a:rPr lang="en-NZ" altLang="ja-JP" sz="9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LW</a:t>
            </a:r>
            <a:r>
              <a:rPr lang="en-NZ" altLang="ja-JP" sz="9600" dirty="0" smtClean="0"/>
              <a:t> originate in  </a:t>
            </a:r>
            <a:r>
              <a:rPr lang="en-NZ" altLang="ja-JP" sz="9600" b="1" dirty="0" smtClean="0"/>
              <a:t>Japanese</a:t>
            </a:r>
            <a:r>
              <a:rPr lang="en-NZ" altLang="ja-JP" sz="9600" dirty="0" smtClean="0"/>
              <a:t>  while 3/4 of </a:t>
            </a:r>
            <a:r>
              <a:rPr lang="en-NZ" altLang="ja-JP" sz="9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</a:t>
            </a:r>
            <a:r>
              <a:rPr lang="en-NZ" altLang="ja-JP" sz="9600" dirty="0" smtClean="0"/>
              <a:t> </a:t>
            </a:r>
            <a:r>
              <a:rPr lang="en-NZ" altLang="ja-JP" sz="9600" dirty="0"/>
              <a:t>and </a:t>
            </a:r>
            <a:r>
              <a:rPr lang="en-NZ" altLang="ja-JP" sz="96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9600" dirty="0"/>
              <a:t> </a:t>
            </a:r>
            <a:r>
              <a:rPr lang="en-NZ" altLang="ja-JP" sz="9600" dirty="0" smtClean="0"/>
              <a:t>originate in </a:t>
            </a:r>
            <a:r>
              <a:rPr lang="en-NZ" altLang="ja-JP" sz="9600" b="1" dirty="0" smtClean="0"/>
              <a:t>Chinese</a:t>
            </a:r>
            <a:endParaRPr lang="en-NZ" altLang="ja-JP" sz="9600" dirty="0"/>
          </a:p>
          <a:p>
            <a:r>
              <a:rPr lang="en-NZ" altLang="ja-JP" sz="96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9600" dirty="0" smtClean="0"/>
              <a:t> contains more </a:t>
            </a:r>
            <a:r>
              <a:rPr lang="en-NZ" altLang="ja-JP" sz="9600" b="1" dirty="0"/>
              <a:t>Western</a:t>
            </a:r>
            <a:r>
              <a:rPr lang="en-NZ" altLang="ja-JP" sz="9600" dirty="0"/>
              <a:t> origin words (</a:t>
            </a:r>
            <a:r>
              <a:rPr lang="en-NZ" altLang="ja-JP" sz="9600" dirty="0" err="1"/>
              <a:t>Gairaigo</a:t>
            </a:r>
            <a:r>
              <a:rPr lang="en-NZ" altLang="ja-JP" sz="9600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0285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04190"/>
            <a:ext cx="8136904" cy="11430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Tiers of Japanese vocabulary </a:t>
            </a:r>
            <a:br>
              <a:rPr kumimoji="1" lang="en-US" altLang="ja-JP" dirty="0" smtClean="0"/>
            </a:br>
            <a:r>
              <a:rPr kumimoji="1" lang="en-US" altLang="ja-JP" dirty="0" smtClean="0"/>
              <a:t>    (3) </a:t>
            </a:r>
            <a:r>
              <a:rPr lang="en-US" altLang="ja-JP" dirty="0"/>
              <a:t>A</a:t>
            </a:r>
            <a:r>
              <a:rPr kumimoji="1" lang="en-US" altLang="ja-JP" dirty="0" smtClean="0"/>
              <a:t>cademic domain words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445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Extracting academic domain words</a:t>
            </a:r>
          </a:p>
          <a:p>
            <a:r>
              <a:rPr lang="en-US" altLang="ja-JP" sz="2800" dirty="0" smtClean="0"/>
              <a:t>Log-likelihood ratio (LLR)(Dunning, 1993)</a:t>
            </a:r>
          </a:p>
          <a:p>
            <a:r>
              <a:rPr lang="en-US" altLang="ja-JP" sz="2800" dirty="0" smtClean="0"/>
              <a:t>Target texts: </a:t>
            </a:r>
            <a:r>
              <a:rPr lang="en-US" altLang="ja-JP" sz="2800" b="1" dirty="0" smtClean="0"/>
              <a:t>Technical texts</a:t>
            </a:r>
          </a:p>
          <a:p>
            <a:pPr lvl="1"/>
            <a:r>
              <a:rPr lang="en-US" altLang="ja-JP" sz="2400" dirty="0" smtClean="0"/>
              <a:t>Classified into </a:t>
            </a:r>
            <a:r>
              <a:rPr lang="en-US" altLang="ja-JP" sz="2400" b="1" dirty="0" smtClean="0"/>
              <a:t>four large academic domains</a:t>
            </a:r>
          </a:p>
          <a:p>
            <a:pPr lvl="1"/>
            <a:r>
              <a:rPr lang="en-US" altLang="ja-JP" sz="2400" dirty="0" smtClean="0"/>
              <a:t>Total number of tokens: approx. 2.9 million</a:t>
            </a:r>
          </a:p>
          <a:p>
            <a:r>
              <a:rPr lang="en-US" altLang="ja-JP" sz="2800" dirty="0" smtClean="0"/>
              <a:t>Reference texts: General </a:t>
            </a:r>
            <a:r>
              <a:rPr lang="en-US" altLang="ja-JP" sz="2800" dirty="0"/>
              <a:t>texts in BCCWJ </a:t>
            </a:r>
            <a:r>
              <a:rPr lang="en-US" altLang="ja-JP" sz="2800" dirty="0" smtClean="0"/>
              <a:t>2009</a:t>
            </a:r>
          </a:p>
          <a:p>
            <a:pPr lvl="1"/>
            <a:r>
              <a:rPr lang="en-US" altLang="ja-JP" sz="2400" dirty="0"/>
              <a:t>Total number of tokens: approx. </a:t>
            </a:r>
            <a:r>
              <a:rPr lang="en-US" altLang="ja-JP" sz="2400" dirty="0" smtClean="0"/>
              <a:t>29.9 million</a:t>
            </a:r>
            <a:endParaRPr lang="en-US" altLang="ja-JP" sz="2400" dirty="0"/>
          </a:p>
          <a:p>
            <a:r>
              <a:rPr lang="en-US" altLang="ja-JP" sz="2800" b="1" dirty="0" smtClean="0"/>
              <a:t>Extract </a:t>
            </a:r>
            <a:r>
              <a:rPr lang="en-US" altLang="ja-JP" sz="2800" b="1" dirty="0"/>
              <a:t>keywords shared by </a:t>
            </a:r>
            <a:r>
              <a:rPr lang="en-US" altLang="ja-JP" sz="2800" b="1" dirty="0" smtClean="0"/>
              <a:t>4 - 1</a:t>
            </a:r>
            <a:r>
              <a:rPr lang="ja-JP" altLang="en-US" sz="2800" b="1" dirty="0" smtClean="0"/>
              <a:t> </a:t>
            </a:r>
            <a:r>
              <a:rPr lang="en-US" altLang="ja-JP" sz="2800" b="1" dirty="0"/>
              <a:t>domains</a:t>
            </a:r>
          </a:p>
          <a:p>
            <a:r>
              <a:rPr lang="en-US" altLang="ja-JP" sz="2800" dirty="0"/>
              <a:t>Cut off </a:t>
            </a:r>
            <a:r>
              <a:rPr lang="en-US" altLang="ja-JP" sz="2800" dirty="0" smtClean="0"/>
              <a:t>point: higher for more narrowly distributed words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4086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4664"/>
            <a:ext cx="6659486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80204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60830"/>
            <a:ext cx="8229600" cy="879376"/>
          </a:xfrm>
        </p:spPr>
        <p:txBody>
          <a:bodyPr/>
          <a:lstStyle/>
          <a:p>
            <a:r>
              <a:rPr lang="en-US" altLang="ja-JP" dirty="0" smtClean="0"/>
              <a:t>4. (3</a:t>
            </a:r>
            <a:r>
              <a:rPr lang="en-US" altLang="ja-JP" dirty="0"/>
              <a:t>) Academic domain words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256584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Academic words </a:t>
            </a:r>
            <a:r>
              <a:rPr kumimoji="1" lang="en-US" altLang="ja-JP" sz="3000" dirty="0" smtClean="0"/>
              <a:t>(AW):</a:t>
            </a:r>
            <a:r>
              <a:rPr kumimoji="1" lang="en-US" altLang="ja-JP" sz="2600" dirty="0" smtClean="0"/>
              <a:t> </a:t>
            </a:r>
            <a:r>
              <a:rPr lang="en-US" altLang="ja-JP" sz="2600" dirty="0" smtClean="0"/>
              <a:t>high specificity</a:t>
            </a:r>
            <a:r>
              <a:rPr kumimoji="1" lang="en-US" altLang="ja-JP" sz="2600" dirty="0" smtClean="0"/>
              <a:t> in </a:t>
            </a:r>
            <a:r>
              <a:rPr lang="en-US" altLang="ja-JP" sz="2600" dirty="0" smtClean="0"/>
              <a:t>3+ </a:t>
            </a:r>
            <a:r>
              <a:rPr kumimoji="1" lang="en-US" altLang="ja-JP" sz="2600" dirty="0" smtClean="0"/>
              <a:t>academic domains</a:t>
            </a:r>
          </a:p>
          <a:p>
            <a:pPr lvl="1"/>
            <a:r>
              <a:rPr lang="en-US" altLang="ja-JP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4-domain words </a:t>
            </a:r>
            <a:r>
              <a:rPr lang="en-US" altLang="ja-JP" sz="2600" dirty="0" smtClean="0"/>
              <a:t>(cut off point: LLR &gt; 0)</a:t>
            </a:r>
          </a:p>
          <a:p>
            <a:pPr lvl="1"/>
            <a:r>
              <a:rPr kumimoji="1" lang="en-US" altLang="ja-JP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3-domain words</a:t>
            </a:r>
            <a:r>
              <a:rPr lang="en-US" altLang="ja-JP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600" dirty="0"/>
              <a:t>(cut off point: LLR </a:t>
            </a:r>
            <a:r>
              <a:rPr lang="en-US" altLang="ja-JP" sz="2600" dirty="0" smtClean="0"/>
              <a:t>&gt; 0)</a:t>
            </a:r>
          </a:p>
          <a:p>
            <a:r>
              <a:rPr lang="en-US" altLang="ja-JP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Limited-academic-domain words </a:t>
            </a:r>
            <a:r>
              <a:rPr lang="en-US" altLang="ja-JP" sz="3000" dirty="0" smtClean="0"/>
              <a:t>(LAD)</a:t>
            </a:r>
          </a:p>
          <a:p>
            <a:pPr lvl="1"/>
            <a:r>
              <a:rPr lang="en-US" altLang="ja-JP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2-domain words </a:t>
            </a:r>
            <a:r>
              <a:rPr lang="en-US" altLang="ja-JP" sz="2600" dirty="0"/>
              <a:t>(cut off point: LLR &gt; 1)</a:t>
            </a:r>
          </a:p>
          <a:p>
            <a:pPr lvl="1"/>
            <a:r>
              <a:rPr lang="en-US" altLang="ja-JP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1-domain words </a:t>
            </a:r>
            <a:r>
              <a:rPr lang="en-US" altLang="ja-JP" sz="2600" dirty="0"/>
              <a:t>(cut off point: LLR &gt; average value)</a:t>
            </a:r>
          </a:p>
          <a:p>
            <a:r>
              <a:rPr lang="en-US" altLang="ja-JP" sz="3000" dirty="0" smtClean="0"/>
              <a:t>Eliminate </a:t>
            </a:r>
            <a:r>
              <a:rPr lang="en-US" altLang="ja-JP" sz="3000" dirty="0"/>
              <a:t>the former JLPT Level 4 vocabulary</a:t>
            </a:r>
            <a:r>
              <a:rPr lang="en-US" altLang="ja-JP" sz="2600" dirty="0"/>
              <a:t> (Top 700 </a:t>
            </a:r>
            <a:r>
              <a:rPr lang="en-US" altLang="ja-JP" sz="2600" dirty="0" smtClean="0"/>
              <a:t>words)</a:t>
            </a:r>
            <a:endParaRPr lang="en-US" altLang="ja-JP" sz="3000" dirty="0" smtClean="0"/>
          </a:p>
          <a:p>
            <a:r>
              <a:rPr lang="en-US" altLang="ja-JP" sz="3000" dirty="0" smtClean="0"/>
              <a:t>Eliminate </a:t>
            </a:r>
            <a:r>
              <a:rPr lang="en-US" altLang="ja-JP" sz="3000" dirty="0"/>
              <a:t>the words ranked at 20001 or </a:t>
            </a:r>
            <a:r>
              <a:rPr lang="en-US" altLang="ja-JP" sz="3000" dirty="0" smtClean="0"/>
              <a:t>lower</a:t>
            </a:r>
          </a:p>
          <a:p>
            <a:r>
              <a:rPr lang="en-US" altLang="ja-JP" sz="3000" dirty="0" smtClean="0"/>
              <a:t>Classify all the AW and LAD by word ranking levels for International Students (U=Usage Coefficient): </a:t>
            </a:r>
          </a:p>
          <a:p>
            <a:r>
              <a:rPr lang="en-US" altLang="ja-JP" sz="3000" b="1" dirty="0" smtClean="0"/>
              <a:t>5 levels</a:t>
            </a:r>
            <a:r>
              <a:rPr lang="en-US" altLang="ja-JP" sz="3000" dirty="0" smtClean="0"/>
              <a:t>: Basic / Inter. / Adv. 1 / Adv. 2 / Super-adv.</a:t>
            </a:r>
          </a:p>
          <a:p>
            <a:pPr marL="274320" lvl="1" indent="0">
              <a:buNone/>
            </a:pP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9358648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405225"/>
            <a:ext cx="8064897" cy="640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44460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776864" cy="1152128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Tiers of Japanese vocabulary </a:t>
            </a:r>
            <a:br>
              <a:rPr kumimoji="1" lang="en-US" altLang="ja-JP" dirty="0" smtClean="0"/>
            </a:br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smtClean="0"/>
              <a:t>(3) -1 Academic words (AW)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5112568"/>
          </a:xfrm>
        </p:spPr>
        <p:txBody>
          <a:bodyPr>
            <a:noAutofit/>
          </a:bodyPr>
          <a:lstStyle/>
          <a:p>
            <a:r>
              <a:rPr lang="en-US" altLang="ja-JP" sz="2800" dirty="0"/>
              <a:t>JAWL = Japanese Academic Word List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High </a:t>
            </a:r>
            <a:r>
              <a:rPr lang="en-US" altLang="ja-JP" sz="2400" dirty="0"/>
              <a:t>specificity in </a:t>
            </a:r>
            <a:r>
              <a:rPr lang="en-US" altLang="ja-JP" sz="2400" dirty="0" smtClean="0"/>
              <a:t>3 or 4 </a:t>
            </a:r>
            <a:r>
              <a:rPr lang="en-US" altLang="ja-JP" sz="2400" dirty="0"/>
              <a:t>academic domains</a:t>
            </a:r>
          </a:p>
          <a:p>
            <a:pPr lvl="1"/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4-domain words </a:t>
            </a:r>
            <a:r>
              <a:rPr lang="en-US" altLang="ja-JP" sz="2400" dirty="0"/>
              <a:t>(cut off point: LLR &gt; 0)</a:t>
            </a:r>
          </a:p>
          <a:p>
            <a:pPr lvl="1"/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3-domain words </a:t>
            </a:r>
            <a:r>
              <a:rPr lang="en-US" altLang="ja-JP" sz="2400" dirty="0"/>
              <a:t>(cut off point: LLR &gt; 0)</a:t>
            </a:r>
          </a:p>
          <a:p>
            <a:r>
              <a:rPr lang="en-US" altLang="ja-JP" sz="2800" dirty="0" smtClean="0"/>
              <a:t>Level 0 - VIII</a:t>
            </a:r>
            <a:r>
              <a:rPr lang="ja-JP" altLang="en-US" sz="2800" dirty="0"/>
              <a:t>　</a:t>
            </a:r>
            <a:r>
              <a:rPr lang="en-US" alt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levels</a:t>
            </a:r>
            <a:r>
              <a:rPr lang="ja-JP" altLang="en-US" sz="2800" dirty="0" err="1" smtClean="0"/>
              <a:t>，</a:t>
            </a:r>
            <a:r>
              <a:rPr lang="en-US" alt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2590 words in total </a:t>
            </a:r>
            <a:endParaRPr lang="en-US" altLang="ja-JP" sz="2800" dirty="0" smtClean="0"/>
          </a:p>
          <a:p>
            <a:r>
              <a:rPr lang="en-US" alt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JAWL I </a:t>
            </a:r>
            <a:r>
              <a:rPr lang="en-US" altLang="en-US" sz="2800" dirty="0"/>
              <a:t>(</a:t>
            </a:r>
            <a:r>
              <a:rPr lang="en-US" altLang="ja-JP" sz="2800" dirty="0" smtClean="0"/>
              <a:t>Intermediate):  most essential for learning</a:t>
            </a:r>
          </a:p>
          <a:p>
            <a:r>
              <a:rPr lang="en-US" altLang="ja-JP" sz="2800" dirty="0" smtClean="0"/>
              <a:t>Basic words contains much fewer academic words</a:t>
            </a:r>
            <a:endParaRPr lang="en-US" altLang="ja-JP" sz="2800" dirty="0"/>
          </a:p>
          <a:p>
            <a:r>
              <a:rPr lang="en-US" alt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JAWL I: 559 words</a:t>
            </a:r>
            <a:endParaRPr lang="en-US" altLang="ja-JP" sz="28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Close to AWL in number and text coverage</a:t>
            </a:r>
            <a:endParaRPr lang="en-US" altLang="ja-JP" dirty="0"/>
          </a:p>
          <a:p>
            <a:pPr>
              <a:buNone/>
            </a:pPr>
            <a:r>
              <a:rPr lang="en-US" altLang="ja-JP" dirty="0"/>
              <a:t>	</a:t>
            </a:r>
            <a:r>
              <a:rPr lang="en-US" altLang="ja-JP" dirty="0" smtClean="0"/>
              <a:t>Coverage in the academic corpus used for extracting AW</a:t>
            </a:r>
            <a:endParaRPr lang="en-US" altLang="ja-JP" dirty="0"/>
          </a:p>
          <a:p>
            <a:pPr>
              <a:buNone/>
            </a:pPr>
            <a:r>
              <a:rPr lang="en-US" altLang="ja-JP" dirty="0"/>
              <a:t>	AWL: 10.0</a:t>
            </a:r>
            <a:r>
              <a:rPr lang="ja-JP" altLang="en-US" dirty="0"/>
              <a:t>％</a:t>
            </a:r>
            <a:r>
              <a:rPr lang="en-US" altLang="ja-JP" dirty="0"/>
              <a:t>	</a:t>
            </a:r>
            <a:r>
              <a:rPr lang="en-US" altLang="ja-JP" dirty="0" smtClean="0"/>
              <a:t>JAWL I: </a:t>
            </a:r>
            <a:r>
              <a:rPr lang="en-US" altLang="ja-JP" dirty="0"/>
              <a:t>11.1</a:t>
            </a:r>
            <a:r>
              <a:rPr lang="ja-JP" altLang="en-US" dirty="0"/>
              <a:t>％</a:t>
            </a:r>
            <a:endParaRPr lang="en-NZ" altLang="ja-JP" dirty="0"/>
          </a:p>
          <a:p>
            <a:endParaRPr lang="en-US" altLang="ja-JP" sz="1200" dirty="0" smtClean="0"/>
          </a:p>
        </p:txBody>
      </p:sp>
    </p:spTree>
    <p:extLst>
      <p:ext uri="{BB962C8B-B14F-4D97-AF65-F5344CB8AC3E}">
        <p14:creationId xmlns:p14="http://schemas.microsoft.com/office/powerpoint/2010/main" val="17449343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7287" y="474663"/>
            <a:ext cx="7370133" cy="6383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08920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448768"/>
            <a:ext cx="8229600" cy="432048"/>
          </a:xfrm>
        </p:spPr>
        <p:txBody>
          <a:bodyPr>
            <a:noAutofit/>
          </a:bodyPr>
          <a:lstStyle/>
          <a:p>
            <a:r>
              <a:rPr lang="en-US" altLang="ja-JP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Distribution and </a:t>
            </a:r>
            <a:r>
              <a:rPr lang="en-US" altLang="ja-JP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examples </a:t>
            </a:r>
            <a:r>
              <a:rPr lang="en-US" altLang="ja-JP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JAWL</a:t>
            </a:r>
            <a:endParaRPr lang="ja-JP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02" y="1112457"/>
            <a:ext cx="8785225" cy="5425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3527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776864" cy="1152128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(3) -1 Academic words (AW)</a:t>
            </a:r>
            <a:br>
              <a:rPr kumimoji="1" lang="en-US" altLang="ja-JP" dirty="0" smtClean="0"/>
            </a:br>
            <a:r>
              <a:rPr lang="en-US" altLang="ja-JP" sz="700" dirty="0"/>
              <a:t/>
            </a:r>
            <a:br>
              <a:rPr lang="en-US" altLang="ja-JP" sz="700" dirty="0"/>
            </a:b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Semantic features of </a:t>
            </a:r>
            <a:r>
              <a:rPr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 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844824"/>
            <a:ext cx="8363272" cy="4632176"/>
          </a:xfrm>
        </p:spPr>
        <p:txBody>
          <a:bodyPr>
            <a:normAutofit lnSpcReduction="10000"/>
          </a:bodyPr>
          <a:lstStyle/>
          <a:p>
            <a:r>
              <a:rPr lang="en-US" altLang="ja-JP" sz="2800" dirty="0" smtClean="0"/>
              <a:t>Highly abstract, essential for operating logic</a:t>
            </a:r>
          </a:p>
          <a:p>
            <a:pPr marL="0" indent="0">
              <a:buNone/>
            </a:pPr>
            <a:r>
              <a:rPr lang="en-US" altLang="ja-JP" sz="2800" dirty="0" smtClean="0"/>
              <a:t>i.e.</a:t>
            </a:r>
            <a:endParaRPr lang="ja-JP" altLang="en-US" sz="2800" dirty="0"/>
          </a:p>
          <a:p>
            <a:pPr lvl="1"/>
            <a:r>
              <a:rPr lang="en-US" altLang="ja-JP" sz="2400" dirty="0" smtClean="0"/>
              <a:t>Range: </a:t>
            </a:r>
            <a:r>
              <a:rPr lang="ja-JP" altLang="en-US" sz="2400" dirty="0" smtClean="0"/>
              <a:t>占める </a:t>
            </a:r>
            <a:r>
              <a:rPr lang="en-US" altLang="ja-JP" sz="2400" dirty="0" smtClean="0"/>
              <a:t>(occupy, account for), </a:t>
            </a:r>
            <a:r>
              <a:rPr lang="ja-JP" altLang="en-US" sz="2400" dirty="0" smtClean="0"/>
              <a:t>特殊 </a:t>
            </a:r>
            <a:r>
              <a:rPr lang="en-US" altLang="ja-JP" sz="2400" dirty="0" smtClean="0"/>
              <a:t>(special, particular)</a:t>
            </a:r>
            <a:endParaRPr lang="ja-JP" altLang="en-US" sz="2400" dirty="0"/>
          </a:p>
          <a:p>
            <a:pPr lvl="1"/>
            <a:r>
              <a:rPr lang="en-US" altLang="ja-JP" sz="2400" dirty="0" smtClean="0"/>
              <a:t>Relation: </a:t>
            </a:r>
            <a:r>
              <a:rPr lang="ja-JP" altLang="en-US" sz="2400" dirty="0" smtClean="0"/>
              <a:t>属する </a:t>
            </a:r>
            <a:r>
              <a:rPr lang="en-US" altLang="ja-JP" sz="2400" dirty="0" smtClean="0"/>
              <a:t>(belong to), </a:t>
            </a:r>
            <a:r>
              <a:rPr lang="ja-JP" altLang="en-US" sz="2400" dirty="0" smtClean="0"/>
              <a:t>依存 </a:t>
            </a:r>
            <a:r>
              <a:rPr lang="en-US" altLang="ja-JP" sz="2400" dirty="0" smtClean="0"/>
              <a:t>(rely/reliance)</a:t>
            </a:r>
          </a:p>
          <a:p>
            <a:pPr lvl="1"/>
            <a:r>
              <a:rPr lang="en-US" altLang="ja-JP" sz="2400" dirty="0" smtClean="0"/>
              <a:t>Comparison/Evaluation: </a:t>
            </a:r>
            <a:r>
              <a:rPr lang="ja-JP" altLang="en-US" sz="2400" dirty="0" smtClean="0"/>
              <a:t>後者 </a:t>
            </a:r>
            <a:r>
              <a:rPr lang="en-US" altLang="ja-JP" sz="2400" dirty="0" smtClean="0"/>
              <a:t>(the latter), </a:t>
            </a:r>
            <a:r>
              <a:rPr lang="ja-JP" altLang="en-US" sz="2400" dirty="0" smtClean="0"/>
              <a:t>優れる </a:t>
            </a:r>
            <a:r>
              <a:rPr lang="en-US" altLang="ja-JP" sz="2400" dirty="0"/>
              <a:t>(superior), </a:t>
            </a:r>
            <a:endParaRPr lang="ja-JP" altLang="en-US" sz="2400" dirty="0"/>
          </a:p>
          <a:p>
            <a:pPr lvl="1"/>
            <a:r>
              <a:rPr lang="en-US" altLang="ja-JP" sz="2400" dirty="0"/>
              <a:t>Quantitative change: </a:t>
            </a:r>
            <a:r>
              <a:rPr lang="ja-JP" altLang="en-US" sz="2400" dirty="0"/>
              <a:t>減少 </a:t>
            </a:r>
            <a:r>
              <a:rPr lang="en-US" altLang="ja-JP" sz="2400" dirty="0"/>
              <a:t>(decrease), </a:t>
            </a:r>
            <a:r>
              <a:rPr lang="ja-JP" altLang="en-US" sz="2400" dirty="0"/>
              <a:t>強化 </a:t>
            </a:r>
            <a:r>
              <a:rPr lang="en-US" altLang="ja-JP" sz="2400" dirty="0"/>
              <a:t>(reinforce)</a:t>
            </a:r>
            <a:endParaRPr lang="ja-JP" altLang="en-US" sz="2400" dirty="0"/>
          </a:p>
          <a:p>
            <a:pPr lvl="1"/>
            <a:r>
              <a:rPr lang="en-US" altLang="ja-JP" sz="2400" dirty="0" smtClean="0"/>
              <a:t>Stage: </a:t>
            </a:r>
            <a:r>
              <a:rPr lang="ja-JP" altLang="en-US" sz="2400" dirty="0" smtClean="0"/>
              <a:t>当初 </a:t>
            </a:r>
            <a:r>
              <a:rPr lang="en-US" altLang="ja-JP" sz="2400" dirty="0" smtClean="0"/>
              <a:t>(beginning), </a:t>
            </a:r>
            <a:r>
              <a:rPr lang="ja-JP" altLang="en-US" sz="2400" dirty="0" smtClean="0"/>
              <a:t>現状 </a:t>
            </a:r>
            <a:r>
              <a:rPr lang="en-US" altLang="ja-JP" sz="2400" dirty="0" smtClean="0"/>
              <a:t>(present condition)</a:t>
            </a:r>
            <a:endParaRPr lang="ja-JP" altLang="en-US" sz="2400" dirty="0"/>
          </a:p>
          <a:p>
            <a:pPr lvl="1"/>
            <a:r>
              <a:rPr lang="en-US" altLang="ja-JP" sz="2400" dirty="0" smtClean="0"/>
              <a:t>Development of enunciation: </a:t>
            </a:r>
            <a:r>
              <a:rPr lang="ja-JP" altLang="en-US" sz="2400" dirty="0" smtClean="0"/>
              <a:t>取り上げる </a:t>
            </a:r>
            <a:r>
              <a:rPr lang="en-US" altLang="ja-JP" sz="2400" dirty="0" smtClean="0"/>
              <a:t>(take up [an issue]),</a:t>
            </a:r>
          </a:p>
          <a:p>
            <a:pPr marL="274320" lvl="1" indent="0">
              <a:buNone/>
            </a:pPr>
            <a:r>
              <a:rPr lang="en-US" altLang="ja-JP" sz="2400" dirty="0" smtClean="0"/>
              <a:t>                                                         </a:t>
            </a:r>
            <a:r>
              <a:rPr lang="ja-JP" altLang="en-US" sz="2400" dirty="0"/>
              <a:t>まとめる </a:t>
            </a:r>
            <a:r>
              <a:rPr lang="en-US" altLang="ja-JP" sz="2400" dirty="0"/>
              <a:t>(summarize</a:t>
            </a:r>
            <a:r>
              <a:rPr lang="en-US" altLang="ja-JP" sz="2400" dirty="0" smtClean="0"/>
              <a:t>)</a:t>
            </a:r>
          </a:p>
          <a:p>
            <a:pPr lvl="1"/>
            <a:r>
              <a:rPr lang="en-US" altLang="ja-JP" sz="2400" dirty="0" smtClean="0"/>
              <a:t>Cause-effect</a:t>
            </a:r>
            <a:r>
              <a:rPr lang="en-US" altLang="ja-JP" sz="2400" dirty="0"/>
              <a:t>, </a:t>
            </a:r>
            <a:r>
              <a:rPr lang="en-US" altLang="ja-JP" sz="2400" dirty="0" smtClean="0"/>
              <a:t>degree, agent, action, object, direction, goal,  instrument, time etc.</a:t>
            </a:r>
            <a:endParaRPr lang="en-US" altLang="ja-JP" sz="2400" dirty="0"/>
          </a:p>
          <a:p>
            <a:pPr lvl="1"/>
            <a:endParaRPr lang="en-US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4280423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420888"/>
            <a:ext cx="8291264" cy="405611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sz="3000" dirty="0" smtClean="0"/>
              <a:t>The most frequent Kanji used for AW</a:t>
            </a:r>
            <a:endParaRPr lang="ja-JP" altLang="en-US" sz="3000" dirty="0"/>
          </a:p>
          <a:p>
            <a:pPr marL="0" indent="0">
              <a:buNone/>
            </a:pPr>
            <a:r>
              <a:rPr lang="ja-JP" altLang="en-US" sz="2600" dirty="0" smtClean="0"/>
              <a:t>合 </a:t>
            </a:r>
            <a:r>
              <a:rPr lang="en-US" altLang="ja-JP" sz="2600" dirty="0" smtClean="0"/>
              <a:t>(combine, together), </a:t>
            </a:r>
            <a:r>
              <a:rPr lang="ja-JP" altLang="en-US" sz="2600" dirty="0" smtClean="0"/>
              <a:t>定 </a:t>
            </a:r>
            <a:r>
              <a:rPr lang="en-US" altLang="ja-JP" sz="2600" dirty="0" smtClean="0"/>
              <a:t>(fix, certain), </a:t>
            </a:r>
            <a:r>
              <a:rPr lang="ja-JP" altLang="en-US" sz="2600" dirty="0" smtClean="0"/>
              <a:t>分 </a:t>
            </a:r>
            <a:r>
              <a:rPr lang="en-US" altLang="ja-JP" sz="2600" dirty="0" smtClean="0"/>
              <a:t>(divide, minute), </a:t>
            </a:r>
          </a:p>
          <a:p>
            <a:pPr marL="0" indent="0">
              <a:buNone/>
            </a:pPr>
            <a:r>
              <a:rPr lang="ja-JP" altLang="en-US" sz="2600" dirty="0" smtClean="0"/>
              <a:t>一 </a:t>
            </a:r>
            <a:r>
              <a:rPr lang="en-US" altLang="ja-JP" sz="2600" dirty="0" smtClean="0"/>
              <a:t>(one), </a:t>
            </a:r>
            <a:r>
              <a:rPr lang="ja-JP" altLang="en-US" sz="2600" dirty="0" smtClean="0"/>
              <a:t>同 </a:t>
            </a:r>
            <a:r>
              <a:rPr lang="en-US" altLang="ja-JP" sz="2600" dirty="0" smtClean="0"/>
              <a:t>(same), </a:t>
            </a:r>
            <a:r>
              <a:rPr lang="ja-JP" altLang="en-US" sz="2600" dirty="0" smtClean="0"/>
              <a:t>数 </a:t>
            </a:r>
            <a:r>
              <a:rPr lang="en-US" altLang="ja-JP" sz="2600" dirty="0" smtClean="0"/>
              <a:t>(number), </a:t>
            </a:r>
            <a:r>
              <a:rPr lang="ja-JP" altLang="en-US" sz="2600" dirty="0" smtClean="0"/>
              <a:t>上 </a:t>
            </a:r>
            <a:r>
              <a:rPr lang="en-US" altLang="ja-JP" sz="2600" dirty="0" smtClean="0"/>
              <a:t>(up), </a:t>
            </a:r>
            <a:r>
              <a:rPr lang="ja-JP" altLang="en-US" sz="2600" dirty="0" smtClean="0"/>
              <a:t>体 </a:t>
            </a:r>
            <a:r>
              <a:rPr lang="en-US" altLang="ja-JP" sz="2600" dirty="0" smtClean="0"/>
              <a:t>(body), </a:t>
            </a:r>
            <a:r>
              <a:rPr lang="ja-JP" altLang="en-US" sz="2600" dirty="0" smtClean="0"/>
              <a:t>出 </a:t>
            </a:r>
            <a:r>
              <a:rPr lang="en-US" altLang="ja-JP" sz="2600" dirty="0" smtClean="0"/>
              <a:t>(out), </a:t>
            </a:r>
          </a:p>
          <a:p>
            <a:pPr marL="0" indent="0">
              <a:buNone/>
            </a:pPr>
            <a:r>
              <a:rPr lang="ja-JP" altLang="en-US" sz="2600" dirty="0" smtClean="0"/>
              <a:t>大 </a:t>
            </a:r>
            <a:r>
              <a:rPr lang="en-US" altLang="ja-JP" sz="2600" dirty="0" smtClean="0"/>
              <a:t>(large)</a:t>
            </a:r>
            <a:endParaRPr lang="ja-JP" altLang="en-US" sz="2600" dirty="0"/>
          </a:p>
          <a:p>
            <a:pPr marL="0" indent="0">
              <a:buNone/>
            </a:pPr>
            <a:endParaRPr lang="ja-JP" altLang="en-US" sz="1300" dirty="0"/>
          </a:p>
          <a:p>
            <a:r>
              <a:rPr lang="en-US" altLang="ja-JP" sz="3000" dirty="0" smtClean="0"/>
              <a:t>3-domain words: Some words have concrete meanings</a:t>
            </a:r>
          </a:p>
          <a:p>
            <a:pPr marL="0" indent="0">
              <a:buNone/>
            </a:pPr>
            <a:r>
              <a:rPr lang="en-US" altLang="ja-JP" sz="2600" dirty="0"/>
              <a:t> </a:t>
            </a:r>
            <a:r>
              <a:rPr lang="en-US" altLang="ja-JP" sz="2600" dirty="0" smtClean="0"/>
              <a:t>       e.g. </a:t>
            </a:r>
            <a:r>
              <a:rPr lang="ja-JP" altLang="en-US" sz="2600" dirty="0" smtClean="0"/>
              <a:t>署名 </a:t>
            </a:r>
            <a:r>
              <a:rPr lang="en-US" altLang="ja-JP" sz="2600" dirty="0" smtClean="0"/>
              <a:t>(signature), </a:t>
            </a:r>
            <a:r>
              <a:rPr lang="ja-JP" altLang="en-US" sz="2600" dirty="0" smtClean="0"/>
              <a:t>保健 </a:t>
            </a:r>
            <a:r>
              <a:rPr lang="en-US" altLang="ja-JP" sz="2600" dirty="0" smtClean="0"/>
              <a:t>(health, hygiene)</a:t>
            </a:r>
            <a:endParaRPr lang="ja-JP" altLang="en-US" sz="2600" dirty="0"/>
          </a:p>
          <a:p>
            <a:r>
              <a:rPr lang="en-US" altLang="ja-JP" sz="3000" dirty="0" smtClean="0"/>
              <a:t>4-domain words: Few words have concrete meanings</a:t>
            </a:r>
            <a:endParaRPr lang="ja-JP" altLang="en-US" sz="3000" dirty="0"/>
          </a:p>
          <a:p>
            <a:r>
              <a:rPr lang="en-US" altLang="ja-JP" sz="3000" dirty="0" smtClean="0"/>
              <a:t>The nature of the words are the same at all levels</a:t>
            </a:r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872208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Tiers of Japanese vocabulary </a:t>
            </a:r>
            <a:br>
              <a:rPr kumimoji="1" lang="en-US" altLang="ja-JP" dirty="0" smtClean="0"/>
            </a:br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smtClean="0"/>
              <a:t>(3) -1 Academic words (AW)</a:t>
            </a:r>
            <a:br>
              <a:rPr kumimoji="1" lang="en-US" altLang="ja-JP" dirty="0" smtClean="0"/>
            </a:br>
            <a:r>
              <a:rPr lang="en-US" altLang="ja-JP" sz="700" dirty="0"/>
              <a:t/>
            </a:r>
            <a:br>
              <a:rPr lang="en-US" altLang="ja-JP" sz="700" dirty="0"/>
            </a:b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Semantic features of </a:t>
            </a:r>
            <a:r>
              <a:rPr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 (2)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1790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859216" cy="792088"/>
          </a:xfrm>
        </p:spPr>
        <p:txBody>
          <a:bodyPr>
            <a:normAutofit/>
          </a:bodyPr>
          <a:lstStyle/>
          <a:p>
            <a:r>
              <a:rPr lang="en-NZ" dirty="0" smtClean="0"/>
              <a:t>POS of Japanese AW (1)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Common noun: </a:t>
            </a:r>
            <a:r>
              <a:rPr lang="en-US" sz="2800" dirty="0" smtClean="0"/>
              <a:t>1072 words (41.4 %</a:t>
            </a:r>
            <a:r>
              <a:rPr lang="en-US" altLang="ja-JP" sz="2800" dirty="0" smtClean="0"/>
              <a:t>) </a:t>
            </a:r>
            <a:r>
              <a:rPr lang="en-US" altLang="ja-JP" dirty="0" smtClean="0"/>
              <a:t>e.g. </a:t>
            </a:r>
            <a:r>
              <a:rPr lang="ja-JP" altLang="en-US" dirty="0" smtClean="0"/>
              <a:t>背景 </a:t>
            </a:r>
            <a:r>
              <a:rPr lang="en-US" altLang="ja-JP" dirty="0" smtClean="0"/>
              <a:t>(background)</a:t>
            </a:r>
          </a:p>
          <a:p>
            <a:r>
              <a:rPr lang="en-US" altLang="ja-JP" sz="2800" dirty="0" smtClean="0"/>
              <a:t>Verbal noun: </a:t>
            </a:r>
            <a:r>
              <a:rPr lang="en-US" sz="2800" dirty="0" smtClean="0"/>
              <a:t>882 words (34.0 %) e.g. </a:t>
            </a:r>
            <a:r>
              <a:rPr lang="ja-JP" altLang="en-US" dirty="0" smtClean="0"/>
              <a:t>連続 </a:t>
            </a:r>
            <a:r>
              <a:rPr lang="en-US" altLang="ja-JP" dirty="0" smtClean="0"/>
              <a:t>(establish/-</a:t>
            </a:r>
            <a:r>
              <a:rPr lang="en-US" altLang="ja-JP" dirty="0" err="1" smtClean="0"/>
              <a:t>ment</a:t>
            </a:r>
            <a:r>
              <a:rPr lang="en-US" altLang="ja-JP" dirty="0" smtClean="0"/>
              <a:t>)</a:t>
            </a:r>
          </a:p>
          <a:p>
            <a:pPr>
              <a:buNone/>
            </a:pPr>
            <a:r>
              <a:rPr lang="en-US" altLang="ja-JP" dirty="0" smtClean="0">
                <a:sym typeface="Wingdings" pitchFamily="2" charset="2"/>
              </a:rPr>
              <a:t>	 Adding other types of nouns together,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</a:t>
            </a:r>
            <a:r>
              <a:rPr lang="en-US" dirty="0" smtClean="0"/>
              <a:t>2104 words (</a:t>
            </a:r>
            <a:r>
              <a:rPr lang="en-US" alt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81.2 %</a:t>
            </a:r>
            <a:r>
              <a:rPr lang="en-US" altLang="ja-JP" dirty="0" smtClean="0"/>
              <a:t>) can be a </a:t>
            </a:r>
            <a:r>
              <a:rPr lang="en-US" altLang="ja-JP" sz="2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noun</a:t>
            </a:r>
            <a:endParaRPr lang="en-US" altLang="ja-JP" sz="28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r>
              <a:rPr lang="en-US" altLang="ja-JP" sz="2800" dirty="0" smtClean="0"/>
              <a:t>Verb (excluding verbal nouns): </a:t>
            </a:r>
            <a:r>
              <a:rPr lang="en-US" sz="2800" dirty="0" smtClean="0"/>
              <a:t>225 words (8.7 %)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dirty="0" smtClean="0"/>
              <a:t>   </a:t>
            </a:r>
            <a:r>
              <a:rPr lang="en-US" altLang="ja-JP" dirty="0" smtClean="0"/>
              <a:t>e.g. </a:t>
            </a:r>
            <a:r>
              <a:rPr lang="ja-JP" altLang="en-US" dirty="0" smtClean="0"/>
              <a:t>認める </a:t>
            </a:r>
            <a:r>
              <a:rPr lang="en-US" altLang="ja-JP" dirty="0" smtClean="0"/>
              <a:t>(recognize/approve) </a:t>
            </a:r>
            <a:r>
              <a:rPr lang="ja-JP" altLang="en-US" dirty="0" smtClean="0"/>
              <a:t>述べる </a:t>
            </a:r>
            <a:r>
              <a:rPr lang="en-US" altLang="ja-JP" dirty="0" smtClean="0"/>
              <a:t>(describe/mention)</a:t>
            </a:r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smtClean="0">
                <a:sym typeface="Wingdings" pitchFamily="2" charset="2"/>
              </a:rPr>
              <a:t> </a:t>
            </a:r>
            <a:r>
              <a:rPr lang="en-US" altLang="ja-JP" dirty="0">
                <a:sym typeface="Wingdings" pitchFamily="2" charset="2"/>
              </a:rPr>
              <a:t>A</a:t>
            </a:r>
            <a:r>
              <a:rPr lang="en-US" altLang="ja-JP" dirty="0" smtClean="0">
                <a:sym typeface="Wingdings" pitchFamily="2" charset="2"/>
              </a:rPr>
              <a:t>dding other types of verbs together,</a:t>
            </a:r>
          </a:p>
          <a:p>
            <a:pPr>
              <a:buNone/>
            </a:pPr>
            <a:r>
              <a:rPr lang="en-US" altLang="ja-JP" dirty="0">
                <a:sym typeface="Wingdings" pitchFamily="2" charset="2"/>
              </a:rPr>
              <a:t> </a:t>
            </a:r>
            <a:r>
              <a:rPr lang="en-US" altLang="ja-JP" dirty="0" smtClean="0">
                <a:sym typeface="Wingdings" pitchFamily="2" charset="2"/>
              </a:rPr>
              <a:t>       1107 words (</a:t>
            </a:r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42.7%</a:t>
            </a:r>
            <a:r>
              <a:rPr lang="en-US" altLang="ja-JP" dirty="0" smtClean="0">
                <a:sym typeface="Wingdings" pitchFamily="2" charset="2"/>
              </a:rPr>
              <a:t>) can be a </a:t>
            </a:r>
            <a:r>
              <a:rPr lang="en-US" altLang="ja-JP" sz="2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verb</a:t>
            </a:r>
          </a:p>
          <a:p>
            <a:r>
              <a:rPr lang="en-US" altLang="ja-JP" sz="2800" dirty="0" smtClean="0"/>
              <a:t>Adjectival noun: </a:t>
            </a:r>
            <a:r>
              <a:rPr lang="en-US" sz="2800" dirty="0" smtClean="0"/>
              <a:t>95 words (3.7 %)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e.g. </a:t>
            </a:r>
            <a:r>
              <a:rPr lang="ja-JP" altLang="en-US" dirty="0" smtClean="0"/>
              <a:t>詳細 </a:t>
            </a:r>
            <a:r>
              <a:rPr lang="en-US" altLang="ja-JP" dirty="0" smtClean="0"/>
              <a:t>(detail/-</a:t>
            </a:r>
            <a:r>
              <a:rPr lang="en-US" altLang="ja-JP" dirty="0" err="1" smtClean="0"/>
              <a:t>ed</a:t>
            </a:r>
            <a:r>
              <a:rPr lang="en-US" altLang="ja-JP" dirty="0" smtClean="0"/>
              <a:t>),</a:t>
            </a:r>
            <a:r>
              <a:rPr lang="ja-JP" altLang="en-US" dirty="0" smtClean="0"/>
              <a:t> 平等 </a:t>
            </a:r>
            <a:r>
              <a:rPr lang="en-US" altLang="ja-JP" dirty="0" smtClean="0"/>
              <a:t>(equal/-</a:t>
            </a:r>
            <a:r>
              <a:rPr lang="en-US" altLang="ja-JP" dirty="0" err="1" smtClean="0"/>
              <a:t>ity</a:t>
            </a:r>
            <a:r>
              <a:rPr lang="en-US" altLang="ja-JP" dirty="0" smtClean="0"/>
              <a:t>)</a:t>
            </a:r>
          </a:p>
          <a:p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Adjective</a:t>
            </a:r>
            <a:r>
              <a:rPr lang="ja-JP" altLang="en-US" dirty="0" smtClean="0"/>
              <a:t>：</a:t>
            </a:r>
            <a:r>
              <a:rPr lang="en-US" altLang="ja-JP" dirty="0" smtClean="0"/>
              <a:t>Only </a:t>
            </a:r>
            <a:r>
              <a:rPr lang="en-US" alt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words </a:t>
            </a:r>
            <a:r>
              <a:rPr lang="en-US" altLang="ja-JP" dirty="0" smtClean="0"/>
              <a:t>(</a:t>
            </a:r>
            <a:r>
              <a:rPr lang="en-US" dirty="0" smtClean="0"/>
              <a:t>0.3 %)    e.g. </a:t>
            </a:r>
            <a:r>
              <a:rPr lang="ja-JP" altLang="en-US" dirty="0" smtClean="0"/>
              <a:t>著しい </a:t>
            </a:r>
            <a:r>
              <a:rPr lang="en-US" altLang="ja-JP" dirty="0" smtClean="0"/>
              <a:t>(remarkable)</a:t>
            </a: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1422487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/>
          <a:lstStyle/>
          <a:p>
            <a:r>
              <a:rPr kumimoji="1"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064224"/>
          </a:xfrm>
        </p:spPr>
        <p:txBody>
          <a:bodyPr>
            <a:normAutofit fontScale="92500"/>
          </a:bodyPr>
          <a:lstStyle/>
          <a:p>
            <a:pPr marL="457200" indent="-457200">
              <a:buClr>
                <a:srgbClr val="324F15"/>
              </a:buClr>
              <a:buFont typeface="+mj-lt"/>
              <a:buAutoNum type="arabicPeriod"/>
            </a:pPr>
            <a:r>
              <a:rPr lang="en-US" altLang="ja-JP" sz="2800" dirty="0" smtClean="0"/>
              <a:t>Motive </a:t>
            </a:r>
            <a:r>
              <a:rPr lang="en-US" altLang="ja-JP" sz="2800" dirty="0"/>
              <a:t>for this </a:t>
            </a:r>
            <a:r>
              <a:rPr lang="en-US" altLang="ja-JP" sz="2800" dirty="0" smtClean="0"/>
              <a:t>research</a:t>
            </a:r>
          </a:p>
          <a:p>
            <a:pPr marL="457200" indent="-457200">
              <a:buClr>
                <a:srgbClr val="324F15"/>
              </a:buClr>
              <a:buFont typeface="+mj-lt"/>
              <a:buAutoNum type="arabicPeriod"/>
            </a:pPr>
            <a:r>
              <a:rPr lang="en-US" altLang="ja-JP" sz="2800" dirty="0" smtClean="0"/>
              <a:t>Goals </a:t>
            </a:r>
            <a:r>
              <a:rPr lang="en-US" altLang="ja-JP" sz="2800" dirty="0"/>
              <a:t>of this </a:t>
            </a:r>
            <a:r>
              <a:rPr lang="en-US" altLang="ja-JP" sz="2800" dirty="0" smtClean="0"/>
              <a:t>presentation</a:t>
            </a:r>
          </a:p>
          <a:p>
            <a:pPr marL="457200" indent="-457200">
              <a:buClr>
                <a:srgbClr val="324F15"/>
              </a:buClr>
              <a:buFont typeface="+mj-lt"/>
              <a:buAutoNum type="arabicPeriod"/>
            </a:pPr>
            <a:endParaRPr lang="en-US" altLang="ja-JP" sz="1200" dirty="0" smtClean="0"/>
          </a:p>
          <a:p>
            <a:pPr marL="457200" indent="-457200">
              <a:buClr>
                <a:srgbClr val="324F15"/>
              </a:buClr>
              <a:buFont typeface="+mj-lt"/>
              <a:buAutoNum type="arabicPeriod"/>
            </a:pPr>
            <a:r>
              <a:rPr lang="en-US" altLang="ja-JP" sz="2800" b="1" dirty="0" smtClean="0"/>
              <a:t>Vocabulary </a:t>
            </a:r>
            <a:r>
              <a:rPr lang="en-US" altLang="ja-JP" sz="2800" b="1" dirty="0"/>
              <a:t>Database for Reading </a:t>
            </a:r>
            <a:r>
              <a:rPr lang="en-US" altLang="ja-JP" sz="2800" b="1" dirty="0" smtClean="0"/>
              <a:t>Japanese</a:t>
            </a:r>
          </a:p>
          <a:p>
            <a:pPr marL="457200" indent="-457200">
              <a:buClr>
                <a:srgbClr val="324F15"/>
              </a:buClr>
              <a:buFont typeface="+mj-lt"/>
              <a:buAutoNum type="arabicPeriod"/>
            </a:pPr>
            <a:r>
              <a:rPr lang="en-US" altLang="ja-JP" sz="2800" b="1" dirty="0" smtClean="0"/>
              <a:t>Tiers </a:t>
            </a:r>
            <a:r>
              <a:rPr lang="en-US" altLang="ja-JP" sz="2800" b="1" dirty="0"/>
              <a:t>of Japanese </a:t>
            </a:r>
            <a:r>
              <a:rPr lang="en-US" altLang="ja-JP" sz="2800" b="1" dirty="0" smtClean="0"/>
              <a:t>vocabulary</a:t>
            </a:r>
          </a:p>
          <a:p>
            <a:pPr marL="274320" lvl="1" indent="0">
              <a:buClr>
                <a:srgbClr val="324F15"/>
              </a:buClr>
              <a:buNone/>
            </a:pPr>
            <a:r>
              <a:rPr lang="en-US" altLang="ja-JP" b="1" dirty="0" smtClean="0"/>
              <a:t>(Basic words, academic words, limited-academic domain words, literary words)</a:t>
            </a:r>
          </a:p>
          <a:p>
            <a:pPr marL="457200" indent="-457200">
              <a:buClr>
                <a:srgbClr val="324F15"/>
              </a:buClr>
              <a:buFont typeface="+mj-lt"/>
              <a:buAutoNum type="arabicPeriod"/>
            </a:pPr>
            <a:r>
              <a:rPr lang="en-US" altLang="ja-JP" sz="2800" b="1" dirty="0" smtClean="0"/>
              <a:t>Text </a:t>
            </a:r>
            <a:r>
              <a:rPr lang="en-US" altLang="ja-JP" sz="2800" b="1" dirty="0"/>
              <a:t>coverage by </a:t>
            </a:r>
            <a:r>
              <a:rPr lang="en-US" altLang="ja-JP" sz="2800" b="1" dirty="0" smtClean="0"/>
              <a:t>word tier</a:t>
            </a:r>
          </a:p>
          <a:p>
            <a:pPr marL="457200" indent="-457200">
              <a:buClr>
                <a:srgbClr val="324F15"/>
              </a:buClr>
              <a:buFont typeface="+mj-lt"/>
              <a:buAutoNum type="arabicPeriod"/>
            </a:pPr>
            <a:r>
              <a:rPr lang="en-US" altLang="ja-JP" sz="2800" b="1" dirty="0" smtClean="0"/>
              <a:t>Proportions </a:t>
            </a:r>
            <a:r>
              <a:rPr lang="en-US" altLang="ja-JP" sz="2800" b="1" dirty="0"/>
              <a:t>of </a:t>
            </a:r>
            <a:r>
              <a:rPr lang="en-US" altLang="ja-JP" sz="2800" b="1" dirty="0" smtClean="0"/>
              <a:t>word origin </a:t>
            </a:r>
            <a:r>
              <a:rPr lang="en-US" altLang="ja-JP" sz="2800" b="1" dirty="0"/>
              <a:t>types </a:t>
            </a:r>
            <a:r>
              <a:rPr lang="en-US" altLang="ja-JP" sz="2800" b="1" dirty="0" smtClean="0"/>
              <a:t>by word tiers</a:t>
            </a:r>
          </a:p>
          <a:p>
            <a:pPr marL="457200" indent="-457200">
              <a:buClr>
                <a:srgbClr val="324F15"/>
              </a:buClr>
              <a:buFont typeface="+mj-lt"/>
              <a:buAutoNum type="arabicPeriod"/>
            </a:pPr>
            <a:r>
              <a:rPr lang="en-US" altLang="ja-JP" sz="2800" strike="sngStrike" dirty="0" smtClean="0"/>
              <a:t>Number </a:t>
            </a:r>
            <a:r>
              <a:rPr lang="en-US" altLang="ja-JP" sz="2800" strike="sngStrike" dirty="0"/>
              <a:t>of characters required to cover the word </a:t>
            </a:r>
            <a:r>
              <a:rPr lang="en-US" altLang="ja-JP" sz="2800" strike="sngStrike" dirty="0" smtClean="0"/>
              <a:t>tiers</a:t>
            </a:r>
          </a:p>
          <a:p>
            <a:pPr marL="457200" indent="-457200">
              <a:buClr>
                <a:srgbClr val="324F15"/>
              </a:buClr>
              <a:buFont typeface="+mj-lt"/>
              <a:buAutoNum type="arabicPeriod"/>
            </a:pPr>
            <a:endParaRPr lang="en-US" altLang="ja-JP" sz="1200" dirty="0" smtClean="0"/>
          </a:p>
          <a:p>
            <a:pPr marL="514350" indent="-514350">
              <a:buClr>
                <a:srgbClr val="324F15"/>
              </a:buClr>
              <a:buFont typeface="+mj-lt"/>
              <a:buAutoNum type="arabicPeriod" startAt="7"/>
            </a:pPr>
            <a:r>
              <a:rPr lang="en-US" altLang="ja-JP" sz="2800" dirty="0" smtClean="0"/>
              <a:t>Implications from the findings</a:t>
            </a:r>
          </a:p>
          <a:p>
            <a:pPr marL="514350" indent="-514350">
              <a:buClr>
                <a:srgbClr val="324F15"/>
              </a:buClr>
              <a:buFont typeface="+mj-lt"/>
              <a:buAutoNum type="arabicPeriod" startAt="7"/>
            </a:pPr>
            <a:r>
              <a:rPr lang="en-US" altLang="ja-JP" sz="2800" dirty="0" smtClean="0"/>
              <a:t>Conclusion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00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778098"/>
          </a:xfrm>
        </p:spPr>
        <p:txBody>
          <a:bodyPr>
            <a:normAutofit/>
          </a:bodyPr>
          <a:lstStyle/>
          <a:p>
            <a:r>
              <a:rPr lang="en-NZ" altLang="ja-JP" dirty="0"/>
              <a:t>POS of Japanese AW </a:t>
            </a:r>
            <a:r>
              <a:rPr lang="en-NZ" altLang="ja-JP" dirty="0" smtClean="0"/>
              <a:t>(2)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Affix: </a:t>
            </a:r>
            <a:r>
              <a:rPr lang="en-US" sz="2800" dirty="0" smtClean="0"/>
              <a:t>106 words (4.1 %)  </a:t>
            </a:r>
            <a:r>
              <a:rPr lang="en-US" dirty="0" smtClean="0"/>
              <a:t>e.g. -</a:t>
            </a:r>
            <a:r>
              <a:rPr lang="ja-JP" altLang="en-US" dirty="0" smtClean="0"/>
              <a:t>期 </a:t>
            </a:r>
            <a:r>
              <a:rPr lang="en-US" altLang="ja-JP" dirty="0" smtClean="0"/>
              <a:t>(period),</a:t>
            </a:r>
            <a:r>
              <a:rPr lang="ja-JP" altLang="en-US" dirty="0" smtClean="0"/>
              <a:t> </a:t>
            </a:r>
            <a:r>
              <a:rPr lang="en-US" dirty="0" smtClean="0"/>
              <a:t>-</a:t>
            </a:r>
            <a:r>
              <a:rPr lang="ja-JP" altLang="en-US" dirty="0" smtClean="0"/>
              <a:t>種 </a:t>
            </a:r>
            <a:r>
              <a:rPr lang="en-US" altLang="ja-JP" dirty="0" smtClean="0"/>
              <a:t>(type)</a:t>
            </a:r>
          </a:p>
          <a:p>
            <a:pPr>
              <a:buNone/>
            </a:pPr>
            <a:r>
              <a:rPr lang="en-US" altLang="ja-JP" sz="2800" dirty="0" smtClean="0"/>
              <a:t>	substantial in Japanese academic words</a:t>
            </a:r>
          </a:p>
          <a:p>
            <a:r>
              <a:rPr lang="en-US" altLang="ja-JP" sz="2800" dirty="0" smtClean="0"/>
              <a:t>Adverb: </a:t>
            </a:r>
            <a:r>
              <a:rPr lang="en-US" sz="2800" dirty="0" smtClean="0"/>
              <a:t>34 words (1.3 %) </a:t>
            </a:r>
            <a:r>
              <a:rPr lang="en-US" dirty="0" smtClean="0"/>
              <a:t>e.g. </a:t>
            </a:r>
            <a:r>
              <a:rPr lang="ja-JP" altLang="en-US" dirty="0" smtClean="0"/>
              <a:t>しばしば </a:t>
            </a:r>
            <a:r>
              <a:rPr lang="en-US" altLang="ja-JP" dirty="0" smtClean="0"/>
              <a:t>(frequently)</a:t>
            </a:r>
          </a:p>
          <a:p>
            <a:pPr marL="0" indent="0">
              <a:buNone/>
            </a:pPr>
            <a:endParaRPr lang="en-US" altLang="ja-JP" sz="2800" dirty="0" smtClean="0"/>
          </a:p>
          <a:p>
            <a:r>
              <a:rPr lang="en-US" altLang="ja-JP" sz="2800" dirty="0" smtClean="0"/>
              <a:t>Other (particle, auxiliary verb etc.): </a:t>
            </a:r>
            <a:r>
              <a:rPr lang="en-US" sz="2800" dirty="0" smtClean="0"/>
              <a:t>22 words (0.8 %)</a:t>
            </a:r>
          </a:p>
          <a:p>
            <a:pPr lvl="1">
              <a:buClr>
                <a:schemeClr val="accent3"/>
              </a:buClr>
            </a:pPr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Remarkably many archaic words</a:t>
            </a:r>
          </a:p>
          <a:p>
            <a:pPr lvl="1">
              <a:buClr>
                <a:schemeClr val="accent3"/>
              </a:buClr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e.g. </a:t>
            </a:r>
            <a:r>
              <a:rPr lang="ja-JP" altLang="en-US" dirty="0" smtClean="0"/>
              <a:t>のみ </a:t>
            </a:r>
            <a:r>
              <a:rPr lang="en-US" altLang="ja-JP" dirty="0" smtClean="0"/>
              <a:t>(only), </a:t>
            </a:r>
            <a:r>
              <a:rPr lang="ja-JP" altLang="en-US" dirty="0" smtClean="0"/>
              <a:t>つつ </a:t>
            </a:r>
            <a:r>
              <a:rPr lang="en-US" altLang="ja-JP" dirty="0" smtClean="0"/>
              <a:t>(while doing), </a:t>
            </a:r>
            <a:r>
              <a:rPr lang="ja-JP" altLang="en-US" dirty="0" smtClean="0"/>
              <a:t>べし </a:t>
            </a:r>
            <a:r>
              <a:rPr lang="en-US" altLang="ja-JP" dirty="0" smtClean="0"/>
              <a:t>(ought to), </a:t>
            </a:r>
            <a:r>
              <a:rPr lang="ja-JP" altLang="en-US" dirty="0" smtClean="0"/>
              <a:t>あらゆる </a:t>
            </a:r>
            <a:r>
              <a:rPr lang="en-US" altLang="ja-JP" dirty="0" smtClean="0"/>
              <a:t>(every)</a:t>
            </a:r>
          </a:p>
          <a:p>
            <a:pPr lvl="1">
              <a:buClr>
                <a:schemeClr val="accent3"/>
              </a:buClr>
              <a:buNone/>
            </a:pPr>
            <a:r>
              <a:rPr lang="en-US" altLang="ja-JP" dirty="0" smtClean="0"/>
              <a:t>		</a:t>
            </a:r>
            <a:r>
              <a:rPr lang="ja-JP" altLang="en-US" dirty="0" smtClean="0"/>
              <a:t>いかなる </a:t>
            </a:r>
            <a:r>
              <a:rPr lang="en-US" altLang="ja-JP" dirty="0" smtClean="0"/>
              <a:t>(any), </a:t>
            </a:r>
            <a:r>
              <a:rPr lang="ja-JP" altLang="en-US" dirty="0" smtClean="0"/>
              <a:t>我が </a:t>
            </a:r>
            <a:r>
              <a:rPr lang="en-US" altLang="ja-JP" dirty="0" smtClean="0"/>
              <a:t>(my), </a:t>
            </a:r>
            <a:r>
              <a:rPr lang="ja-JP" altLang="en-US" dirty="0" smtClean="0"/>
              <a:t>漠然 </a:t>
            </a:r>
            <a:r>
              <a:rPr lang="en-US" altLang="ja-JP" dirty="0" smtClean="0"/>
              <a:t>(vague)</a:t>
            </a:r>
          </a:p>
          <a:p>
            <a:pPr lvl="1">
              <a:buClr>
                <a:schemeClr val="accent3"/>
              </a:buClr>
            </a:pPr>
            <a:r>
              <a:rPr lang="ja-JP" altLang="en-US" sz="2800" dirty="0" err="1">
                <a:sym typeface="Wingdings" pitchFamily="2" charset="2"/>
              </a:rPr>
              <a:t>れる</a:t>
            </a:r>
            <a:r>
              <a:rPr lang="en-US" altLang="ja-JP" sz="2800" dirty="0">
                <a:sym typeface="Wingdings" pitchFamily="2" charset="2"/>
              </a:rPr>
              <a:t>/</a:t>
            </a:r>
            <a:r>
              <a:rPr lang="ja-JP" altLang="en-US" sz="2800" dirty="0" smtClean="0">
                <a:sym typeface="Wingdings" pitchFamily="2" charset="2"/>
              </a:rPr>
              <a:t>られる </a:t>
            </a:r>
            <a:r>
              <a:rPr lang="en-US" altLang="ja-JP" sz="2800" dirty="0" smtClean="0">
                <a:sym typeface="Wingdings" pitchFamily="2" charset="2"/>
              </a:rPr>
              <a:t>(</a:t>
            </a:r>
            <a:r>
              <a:rPr lang="en-US" altLang="ja-JP" sz="2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Passive</a:t>
            </a:r>
            <a:r>
              <a:rPr lang="en-US" altLang="ja-JP" sz="2800" dirty="0" smtClean="0">
                <a:sym typeface="Wingdings" pitchFamily="2" charset="2"/>
              </a:rPr>
              <a:t>/</a:t>
            </a:r>
            <a:r>
              <a:rPr lang="en-US" altLang="ja-JP" sz="2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Potential</a:t>
            </a:r>
            <a:r>
              <a:rPr lang="en-US" altLang="ja-JP" sz="2800" dirty="0" smtClean="0">
                <a:sym typeface="Wingdings" pitchFamily="2" charset="2"/>
              </a:rPr>
              <a:t>/</a:t>
            </a:r>
            <a:r>
              <a:rPr lang="en-US" altLang="ja-JP" sz="2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Spontaneous</a:t>
            </a:r>
            <a:r>
              <a:rPr lang="en-US" altLang="ja-JP" sz="2800" dirty="0" smtClean="0">
                <a:sym typeface="Wingdings" pitchFamily="2" charset="2"/>
              </a:rPr>
              <a:t>)</a:t>
            </a:r>
            <a:endParaRPr lang="en-US" altLang="ja-JP" sz="2800" dirty="0"/>
          </a:p>
          <a:p>
            <a:pPr lvl="1">
              <a:buClr>
                <a:schemeClr val="accent3"/>
              </a:buClr>
              <a:buNone/>
            </a:pPr>
            <a:r>
              <a:rPr lang="ja-JP" alt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  </a:t>
            </a:r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specific in academic texts</a:t>
            </a:r>
            <a:endParaRPr lang="en-NZ" altLang="en-US" sz="28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0906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942" y="476672"/>
            <a:ext cx="8964488" cy="792088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(3) -2 Limited-academic-domain words (LAD)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68760"/>
            <a:ext cx="8219256" cy="5400600"/>
          </a:xfrm>
        </p:spPr>
        <p:txBody>
          <a:bodyPr>
            <a:normAutofit lnSpcReduction="10000"/>
          </a:bodyPr>
          <a:lstStyle/>
          <a:p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Limited-academic-domain words </a:t>
            </a:r>
            <a:r>
              <a:rPr lang="en-US" altLang="ja-JP" sz="2800" dirty="0"/>
              <a:t>(LAD)</a:t>
            </a:r>
          </a:p>
          <a:p>
            <a:pPr lvl="1"/>
            <a:r>
              <a:rPr lang="en-US" altLang="ja-JP" sz="2400" dirty="0"/>
              <a:t>High </a:t>
            </a:r>
            <a:r>
              <a:rPr lang="en-US" altLang="ja-JP" sz="2400" dirty="0" smtClean="0"/>
              <a:t>specificity in 2 or 1 domain(s)</a:t>
            </a:r>
            <a:endParaRPr lang="en-US" altLang="ja-JP" sz="2400" dirty="0"/>
          </a:p>
          <a:p>
            <a:pPr lvl="1"/>
            <a:r>
              <a:rPr lang="en-US" altLang="ja-JP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2-domain </a:t>
            </a:r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 </a:t>
            </a:r>
            <a:r>
              <a:rPr lang="en-US" altLang="ja-JP" sz="2400" dirty="0"/>
              <a:t>(cut off point: LLR &gt; 1)</a:t>
            </a:r>
          </a:p>
          <a:p>
            <a:pPr lvl="1"/>
            <a:r>
              <a:rPr lang="en-US" altLang="ja-JP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1-domain words </a:t>
            </a:r>
            <a:r>
              <a:rPr lang="en-US" altLang="ja-JP" sz="2400" dirty="0"/>
              <a:t>(cut off point: LLR &gt; average value</a:t>
            </a:r>
            <a:r>
              <a:rPr lang="en-US" altLang="ja-JP" sz="2400" dirty="0" smtClean="0"/>
              <a:t>)</a:t>
            </a:r>
          </a:p>
          <a:p>
            <a:r>
              <a:rPr lang="en-US" altLang="ja-JP" sz="2800" dirty="0" smtClean="0"/>
              <a:t>Something between “academic” and “technical”</a:t>
            </a:r>
          </a:p>
          <a:p>
            <a:r>
              <a:rPr lang="en-US" altLang="ja-JP" sz="2800" dirty="0" smtClean="0"/>
              <a:t>The </a:t>
            </a:r>
            <a:r>
              <a:rPr lang="en-US" altLang="ja-JP" sz="2800" dirty="0"/>
              <a:t>“scams” from extracting </a:t>
            </a:r>
            <a:r>
              <a:rPr lang="en-US" altLang="ja-JP" sz="2800" dirty="0" smtClean="0"/>
              <a:t>AW?</a:t>
            </a:r>
            <a:endParaRPr lang="en-US" altLang="ja-JP" sz="2800" dirty="0"/>
          </a:p>
          <a:p>
            <a:r>
              <a:rPr lang="en-US" altLang="ja-JP" sz="2800" dirty="0"/>
              <a:t>Tiers of curriculum</a:t>
            </a:r>
            <a:r>
              <a:rPr lang="en-US" altLang="ja-JP" dirty="0"/>
              <a:t> </a:t>
            </a:r>
            <a:r>
              <a:rPr lang="en-US" altLang="ja-JP" dirty="0" smtClean="0"/>
              <a:t>   cf</a:t>
            </a:r>
            <a:r>
              <a:rPr lang="en-US" altLang="ja-JP" dirty="0"/>
              <a:t>. </a:t>
            </a:r>
            <a:r>
              <a:rPr lang="en-US" altLang="ja-JP" dirty="0" err="1"/>
              <a:t>Tajino</a:t>
            </a:r>
            <a:r>
              <a:rPr lang="en-US" altLang="ja-JP" dirty="0"/>
              <a:t> et al. (</a:t>
            </a:r>
            <a:r>
              <a:rPr lang="en-US" altLang="ja-JP" dirty="0" smtClean="0"/>
              <a:t>2007)</a:t>
            </a:r>
            <a:endParaRPr lang="en-US" altLang="ja-JP" dirty="0"/>
          </a:p>
          <a:p>
            <a:r>
              <a:rPr lang="en-US" altLang="ja-JP" sz="2800" dirty="0"/>
              <a:t>Words correspondent to the curriculum</a:t>
            </a:r>
          </a:p>
          <a:p>
            <a:pPr lvl="1"/>
            <a:r>
              <a:rPr lang="en-US" altLang="ja-JP" sz="2400" dirty="0"/>
              <a:t>Basic: all the learners</a:t>
            </a:r>
          </a:p>
          <a:p>
            <a:pPr lvl="1"/>
            <a:r>
              <a:rPr lang="en-US" altLang="ja-JP" sz="2400" dirty="0"/>
              <a:t>Academic words: prep. to first year</a:t>
            </a:r>
          </a:p>
          <a:p>
            <a:pPr lvl="1"/>
            <a:r>
              <a:rPr lang="en-US" altLang="ja-JP" sz="2400" u="sng" dirty="0"/>
              <a:t>L</a:t>
            </a:r>
            <a:r>
              <a:rPr lang="en-US" altLang="ja-JP" sz="2400" u="sng" dirty="0" smtClean="0"/>
              <a:t>imited-academic-domain </a:t>
            </a:r>
            <a:r>
              <a:rPr lang="en-US" altLang="ja-JP" sz="2400" u="sng" dirty="0"/>
              <a:t>words</a:t>
            </a:r>
            <a:r>
              <a:rPr lang="en-US" altLang="ja-JP" sz="2400" dirty="0"/>
              <a:t> (?): prep. to major</a:t>
            </a:r>
          </a:p>
          <a:p>
            <a:pPr lvl="1"/>
            <a:r>
              <a:rPr lang="en-US" altLang="ja-JP" sz="2400" dirty="0"/>
              <a:t>Technical words: major to postgrad. </a:t>
            </a:r>
            <a:endParaRPr lang="ja-JP" altLang="en-US" sz="2400" dirty="0"/>
          </a:p>
          <a:p>
            <a:pPr lvl="1"/>
            <a:endParaRPr lang="en-US" altLang="ja-JP" sz="26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0114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786" y="569913"/>
            <a:ext cx="6746499" cy="6171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49670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928992" cy="72008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(3) -2 Limited-academic-domain words (LAD)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124744"/>
            <a:ext cx="8136904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2 domain words</a:t>
            </a:r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13563"/>
            <a:ext cx="8373942" cy="48837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500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15008" y="476672"/>
            <a:ext cx="8928992" cy="72008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(3) -2 Limited-academic-domain words (LAD)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551" y="1124744"/>
            <a:ext cx="7934831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2 domain words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12" y="1598820"/>
            <a:ext cx="8823603" cy="4796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3721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928992" cy="72008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(3) -2 Limited-academic-domain words (LAD)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7845" y="1340768"/>
            <a:ext cx="8136904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2 domain words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03" y="1988840"/>
            <a:ext cx="8777136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931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ja-JP" dirty="0"/>
              <a:t>Examples of </a:t>
            </a:r>
            <a:r>
              <a:rPr lang="en-GB" altLang="ja-JP" dirty="0" smtClean="0"/>
              <a:t>2 domain words</a:t>
            </a:r>
            <a:r>
              <a:rPr lang="en-GB" altLang="ja-JP" dirty="0"/>
              <a:t>: </a:t>
            </a:r>
            <a:r>
              <a:rPr lang="en-US" altLang="ja-JP" sz="3600" dirty="0"/>
              <a:t>Words which are shared by only 2 main academic domains</a:t>
            </a:r>
            <a:endParaRPr kumimoji="1" lang="ja-JP" altLang="en-US" sz="3600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1590888"/>
            <a:ext cx="5238750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2571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928992" cy="72008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(3) -2 Limited-academic-domain words (LAD)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904" cy="511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2 domain words</a:t>
            </a:r>
          </a:p>
          <a:p>
            <a:r>
              <a:rPr kumimoji="1" lang="en-US" altLang="ja-JP" sz="2800" dirty="0" smtClean="0"/>
              <a:t>Semantic features</a:t>
            </a:r>
          </a:p>
          <a:p>
            <a:pPr lvl="1"/>
            <a:r>
              <a:rPr lang="en-US" altLang="ja-JP" sz="2400" dirty="0" smtClean="0"/>
              <a:t>More concrete and specific than academic words</a:t>
            </a:r>
          </a:p>
          <a:p>
            <a:pPr lvl="2"/>
            <a:r>
              <a:rPr lang="en-US" altLang="ja-JP" sz="2400" b="1" dirty="0" smtClean="0"/>
              <a:t>Ah &amp; </a:t>
            </a:r>
            <a:r>
              <a:rPr lang="en-US" altLang="ja-JP" sz="2400" b="1" dirty="0" err="1" smtClean="0"/>
              <a:t>Ss</a:t>
            </a:r>
            <a:r>
              <a:rPr lang="en-US" altLang="ja-JP" sz="2400" b="1" dirty="0" smtClean="0"/>
              <a:t>: </a:t>
            </a:r>
            <a:r>
              <a:rPr lang="en-US" altLang="ja-JP" sz="2400" dirty="0" smtClean="0"/>
              <a:t>Social, overlap in history and ethnology</a:t>
            </a:r>
          </a:p>
          <a:p>
            <a:pPr lvl="2"/>
            <a:r>
              <a:rPr lang="en-US" altLang="ja-JP" sz="2400" b="1" dirty="0" err="1"/>
              <a:t>Ss</a:t>
            </a:r>
            <a:r>
              <a:rPr lang="en-US" altLang="ja-JP" sz="2400" b="1" dirty="0"/>
              <a:t> &amp; </a:t>
            </a:r>
            <a:r>
              <a:rPr lang="en-US" altLang="ja-JP" sz="2400" b="1" dirty="0" err="1"/>
              <a:t>Tn</a:t>
            </a:r>
            <a:r>
              <a:rPr lang="en-US" altLang="ja-JP" sz="2400" b="1" dirty="0"/>
              <a:t>: </a:t>
            </a:r>
            <a:r>
              <a:rPr lang="en-US" altLang="ja-JP" sz="2400" dirty="0"/>
              <a:t>Industrial</a:t>
            </a:r>
          </a:p>
          <a:p>
            <a:pPr lvl="2"/>
            <a:r>
              <a:rPr lang="en-US" altLang="ja-JP" sz="2400" dirty="0" err="1"/>
              <a:t>Ss</a:t>
            </a:r>
            <a:r>
              <a:rPr lang="en-US" altLang="ja-JP" sz="2400" dirty="0"/>
              <a:t> &amp; </a:t>
            </a:r>
            <a:r>
              <a:rPr lang="en-US" altLang="ja-JP" sz="2400" dirty="0" err="1"/>
              <a:t>Bn</a:t>
            </a:r>
            <a:r>
              <a:rPr lang="en-US" altLang="ja-JP" sz="2400" dirty="0"/>
              <a:t>: Social security, medical and nursing service</a:t>
            </a:r>
          </a:p>
          <a:p>
            <a:pPr lvl="2"/>
            <a:r>
              <a:rPr lang="en-US" altLang="ja-JP" sz="2400" b="1" dirty="0" err="1" smtClean="0"/>
              <a:t>Tn</a:t>
            </a:r>
            <a:r>
              <a:rPr lang="en-US" altLang="ja-JP" sz="2400" b="1" dirty="0" smtClean="0"/>
              <a:t> &amp; </a:t>
            </a:r>
            <a:r>
              <a:rPr lang="en-US" altLang="ja-JP" sz="2400" b="1" dirty="0" err="1" smtClean="0"/>
              <a:t>Bn</a:t>
            </a:r>
            <a:r>
              <a:rPr lang="en-US" altLang="ja-JP" sz="2400" b="1" dirty="0" smtClean="0"/>
              <a:t>: </a:t>
            </a:r>
            <a:r>
              <a:rPr lang="en-US" altLang="ja-JP" sz="2400" dirty="0" smtClean="0"/>
              <a:t>Scientific</a:t>
            </a:r>
          </a:p>
          <a:p>
            <a:pPr marL="548640" lvl="2" indent="0">
              <a:buNone/>
            </a:pPr>
            <a:endParaRPr lang="en-US" altLang="ja-JP" sz="2400" dirty="0" smtClean="0"/>
          </a:p>
          <a:p>
            <a:pPr lvl="2"/>
            <a:r>
              <a:rPr lang="en-US" altLang="ja-JP" sz="2400" dirty="0" smtClean="0"/>
              <a:t>Ah &amp; </a:t>
            </a:r>
            <a:r>
              <a:rPr lang="en-US" altLang="ja-JP" sz="2400" dirty="0" err="1" smtClean="0"/>
              <a:t>Tn</a:t>
            </a:r>
            <a:r>
              <a:rPr lang="en-US" altLang="ja-JP" sz="2400" dirty="0" smtClean="0"/>
              <a:t>, Ah &amp; </a:t>
            </a:r>
            <a:r>
              <a:rPr lang="en-US" altLang="ja-JP" sz="2400" dirty="0" err="1" smtClean="0"/>
              <a:t>Bn</a:t>
            </a:r>
            <a:r>
              <a:rPr lang="en-US" altLang="ja-JP" sz="2400" dirty="0" smtClean="0"/>
              <a:t>: not clear</a:t>
            </a:r>
            <a:endParaRPr kumimoji="1" lang="en-US" altLang="ja-JP" sz="2400" dirty="0"/>
          </a:p>
          <a:p>
            <a:endParaRPr kumimoji="1" lang="en-US" altLang="ja-JP" dirty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972454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533400"/>
            <a:ext cx="8928992" cy="879376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4. (3) -2 Limited-academic-domain words (LAD)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1 domain words</a:t>
            </a:r>
          </a:p>
          <a:p>
            <a:r>
              <a:rPr lang="en-US" altLang="ja-JP" dirty="0" smtClean="0"/>
              <a:t>It is merely a trial</a:t>
            </a:r>
          </a:p>
          <a:p>
            <a:r>
              <a:rPr lang="en-US" altLang="ja-JP" dirty="0" smtClean="0"/>
              <a:t>The corpus is not the best for academic purpose, especially for natural sciences</a:t>
            </a:r>
          </a:p>
          <a:p>
            <a:r>
              <a:rPr lang="en-US" altLang="ja-JP" b="1" dirty="0" smtClean="0"/>
              <a:t>Extracting something common across domains is much easier </a:t>
            </a:r>
            <a:r>
              <a:rPr lang="en-US" altLang="ja-JP" dirty="0" smtClean="0"/>
              <a:t>while extracting words by only one target corpus will require more complete target corpus</a:t>
            </a:r>
          </a:p>
          <a:p>
            <a:r>
              <a:rPr lang="en-US" altLang="ja-JP" dirty="0" smtClean="0"/>
              <a:t>Therefore, AW (4 domain words and 3 domain words) will be more reliable than LAD (2 domain words and 1 domain words)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3703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533400"/>
            <a:ext cx="8928992" cy="879376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4. (3) -2 Limited-academic-domain words (LAD)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1 domain words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27" y="1844824"/>
            <a:ext cx="8237858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56913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Motive for this research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sz="2800" dirty="0"/>
              <a:t>How efficiently can we learn vocabulary?</a:t>
            </a:r>
            <a:endParaRPr lang="en-US" altLang="ja-JP" sz="2800" dirty="0" smtClean="0"/>
          </a:p>
          <a:p>
            <a:r>
              <a:rPr lang="en-US" altLang="ja-JP" sz="2800" dirty="0" smtClean="0"/>
              <a:t>Learning </a:t>
            </a:r>
            <a:r>
              <a:rPr lang="en-US" altLang="ja-JP" sz="2800" dirty="0"/>
              <a:t>burden is big!</a:t>
            </a:r>
          </a:p>
          <a:p>
            <a:r>
              <a:rPr lang="en-US" altLang="ja-JP" sz="2800" dirty="0"/>
              <a:t>M</a:t>
            </a:r>
            <a:r>
              <a:rPr lang="en-US" altLang="ja-JP" sz="2800" dirty="0" smtClean="0"/>
              <a:t>ore </a:t>
            </a:r>
            <a:r>
              <a:rPr lang="en-US" altLang="ja-JP" sz="2800" dirty="0"/>
              <a:t>effective choice of target </a:t>
            </a:r>
            <a:r>
              <a:rPr lang="en-US" altLang="ja-JP" sz="2800" dirty="0" smtClean="0"/>
              <a:t>words</a:t>
            </a:r>
          </a:p>
          <a:p>
            <a:r>
              <a:rPr lang="en-US" altLang="ja-JP" sz="2800" dirty="0" smtClean="0"/>
              <a:t>More efficient order for learning the words </a:t>
            </a:r>
            <a:endParaRPr lang="en-US" altLang="ja-JP" sz="2800" dirty="0"/>
          </a:p>
          <a:p>
            <a:pPr>
              <a:buFont typeface="Wingdings" pitchFamily="2" charset="2"/>
              <a:buChar char="v"/>
            </a:pPr>
            <a:r>
              <a:rPr lang="en-US" altLang="ja-JP" sz="2800" dirty="0"/>
              <a:t>Effective </a:t>
            </a:r>
            <a:r>
              <a:rPr lang="en-US" altLang="ja-JP" sz="2800" dirty="0" smtClean="0"/>
              <a:t>choice and efficient order: </a:t>
            </a:r>
            <a:r>
              <a:rPr lang="en-US" altLang="ja-JP" sz="2800" dirty="0"/>
              <a:t>to maximize </a:t>
            </a:r>
            <a:r>
              <a:rPr lang="en-US" altLang="ja-JP" sz="2800" b="1" u="sng" dirty="0"/>
              <a:t>the coverage of text</a:t>
            </a:r>
            <a:r>
              <a:rPr lang="en-US" altLang="ja-JP" sz="2800" dirty="0"/>
              <a:t> which the learner would encounter in his/her </a:t>
            </a:r>
            <a:r>
              <a:rPr lang="en-US" altLang="ja-JP" sz="2800" dirty="0" smtClean="0"/>
              <a:t>domain</a:t>
            </a:r>
          </a:p>
          <a:p>
            <a:pPr marL="0" indent="0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= Reading comprehension and lexical density</a:t>
            </a:r>
          </a:p>
          <a:p>
            <a:pPr marL="0" indent="0" algn="r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(Hu &amp; Nation, 2000; Komori et al., 2004)</a:t>
            </a:r>
            <a:endParaRPr lang="en-US" altLang="ja-JP" sz="2800" dirty="0"/>
          </a:p>
          <a:p>
            <a:pPr marL="0" indent="0">
              <a:buNone/>
            </a:pPr>
            <a:r>
              <a:rPr lang="en-US" altLang="ja-JP" sz="2800" dirty="0">
                <a:sym typeface="Wingdings" pitchFamily="2" charset="2"/>
              </a:rPr>
              <a:t></a:t>
            </a:r>
            <a:r>
              <a:rPr lang="en-US" altLang="ja-JP" sz="2800" dirty="0"/>
              <a:t> Q. </a:t>
            </a:r>
            <a:r>
              <a:rPr lang="en-US" altLang="ja-JP" sz="2800" b="1" dirty="0"/>
              <a:t>What words should learners learn first? </a:t>
            </a:r>
          </a:p>
          <a:p>
            <a:pPr marL="0" indent="0">
              <a:buNone/>
            </a:pPr>
            <a:r>
              <a:rPr lang="en-US" altLang="ja-JP" sz="2800" dirty="0"/>
              <a:t>   </a:t>
            </a:r>
            <a:r>
              <a:rPr lang="en-US" altLang="ja-JP" sz="2800" dirty="0" smtClean="0"/>
              <a:t>        </a:t>
            </a:r>
            <a:r>
              <a:rPr lang="en-US" altLang="ja-JP" sz="2800" b="1" dirty="0" smtClean="0"/>
              <a:t>And </a:t>
            </a:r>
            <a:r>
              <a:rPr lang="en-US" altLang="ja-JP" sz="2800" b="1" dirty="0"/>
              <a:t>second and next? </a:t>
            </a:r>
            <a:endParaRPr lang="ja-JP" altLang="en-US" sz="2800" b="1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3189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533400"/>
            <a:ext cx="8928992" cy="879376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4. (3) -2 Limited-academic-domain words (LAD)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40768"/>
            <a:ext cx="8219256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1 domain words</a:t>
            </a:r>
          </a:p>
          <a:p>
            <a:pPr marL="0" indent="0">
              <a:buNone/>
            </a:pPr>
            <a:endParaRPr kumimoji="1" lang="en-US" altLang="ja-JP" sz="2800" b="1" dirty="0" smtClean="0"/>
          </a:p>
          <a:p>
            <a:pPr marL="0" indent="0">
              <a:buNone/>
            </a:pPr>
            <a:endParaRPr lang="en-US" altLang="ja-JP" sz="2800" b="1" dirty="0"/>
          </a:p>
          <a:p>
            <a:pPr marL="0" indent="0">
              <a:buNone/>
            </a:pPr>
            <a:r>
              <a:rPr kumimoji="1" lang="en-US" altLang="ja-JP" sz="2800" b="1" dirty="0" smtClean="0"/>
              <a:t> </a:t>
            </a:r>
          </a:p>
          <a:p>
            <a:pPr marL="0" indent="0">
              <a:buNone/>
            </a:pPr>
            <a:endParaRPr lang="en-US" altLang="ja-JP" sz="2800" b="1" dirty="0" smtClean="0"/>
          </a:p>
          <a:p>
            <a:pPr marL="0" indent="0">
              <a:buNone/>
            </a:pPr>
            <a:endParaRPr lang="en-US" altLang="ja-JP" sz="2800" b="1" dirty="0"/>
          </a:p>
          <a:p>
            <a:pPr marL="0" indent="0">
              <a:buNone/>
            </a:pPr>
            <a:endParaRPr lang="en-US" altLang="ja-JP" sz="2800" b="1" dirty="0" smtClean="0"/>
          </a:p>
          <a:p>
            <a:pPr marL="0" indent="0">
              <a:buNone/>
            </a:pPr>
            <a:endParaRPr lang="en-US" altLang="ja-JP" sz="2800" b="1" dirty="0"/>
          </a:p>
          <a:p>
            <a:pPr marL="0" indent="0">
              <a:buNone/>
            </a:pPr>
            <a:endParaRPr kumimoji="1" lang="en-US" altLang="ja-JP" sz="2800" b="1" dirty="0" smtClean="0"/>
          </a:p>
          <a:p>
            <a:pPr marL="0" indent="0">
              <a:buNone/>
            </a:pPr>
            <a:endParaRPr lang="en-US" altLang="ja-JP" sz="2800" b="1" dirty="0"/>
          </a:p>
          <a:p>
            <a:pPr marL="0" indent="0">
              <a:buNone/>
            </a:pPr>
            <a:endParaRPr kumimoji="1" lang="en-US" altLang="ja-JP" sz="2800" b="1" dirty="0" smtClean="0"/>
          </a:p>
          <a:p>
            <a:pPr marL="0" indent="0">
              <a:buNone/>
            </a:pPr>
            <a:endParaRPr kumimoji="1" lang="en-US" altLang="ja-JP" sz="2800" b="1" dirty="0" smtClean="0"/>
          </a:p>
          <a:p>
            <a:r>
              <a:rPr kumimoji="1" lang="en-US" altLang="ja-JP" dirty="0" smtClean="0"/>
              <a:t>Semantic features are much clearer than 2 domain words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1691"/>
            <a:ext cx="7272808" cy="423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5826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533400"/>
            <a:ext cx="8928992" cy="879376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4. (3) -2 Limited-academic-domain words (LAD)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68304" y="1279553"/>
            <a:ext cx="8219256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1 domain words</a:t>
            </a:r>
          </a:p>
          <a:p>
            <a:pPr marL="0" indent="0">
              <a:buNone/>
            </a:pPr>
            <a:endParaRPr kumimoji="1" lang="en-US" altLang="ja-JP" sz="2800" b="1" dirty="0" smtClean="0"/>
          </a:p>
          <a:p>
            <a:pPr marL="0" indent="0">
              <a:buNone/>
            </a:pPr>
            <a:endParaRPr lang="en-US" altLang="ja-JP" sz="2800" b="1" dirty="0"/>
          </a:p>
          <a:p>
            <a:pPr marL="0" indent="0">
              <a:buNone/>
            </a:pPr>
            <a:r>
              <a:rPr kumimoji="1" lang="en-US" altLang="ja-JP" sz="2800" b="1" dirty="0" smtClean="0"/>
              <a:t> </a:t>
            </a:r>
          </a:p>
          <a:p>
            <a:pPr marL="0" indent="0">
              <a:buNone/>
            </a:pPr>
            <a:endParaRPr lang="en-US" altLang="ja-JP" sz="2800" b="1" dirty="0" smtClean="0"/>
          </a:p>
          <a:p>
            <a:pPr marL="0" indent="0">
              <a:buNone/>
            </a:pPr>
            <a:endParaRPr lang="en-US" altLang="ja-JP" sz="2800" b="1" dirty="0"/>
          </a:p>
          <a:p>
            <a:pPr marL="0" indent="0">
              <a:buNone/>
            </a:pPr>
            <a:endParaRPr lang="en-US" altLang="ja-JP" sz="2800" b="1" dirty="0" smtClean="0"/>
          </a:p>
          <a:p>
            <a:pPr marL="0" indent="0">
              <a:buNone/>
            </a:pPr>
            <a:endParaRPr lang="en-US" altLang="ja-JP" sz="2800" b="1" dirty="0"/>
          </a:p>
          <a:p>
            <a:pPr marL="0" indent="0">
              <a:buNone/>
            </a:pPr>
            <a:endParaRPr kumimoji="1" lang="en-US" altLang="ja-JP" sz="2800" b="1" dirty="0" smtClean="0"/>
          </a:p>
          <a:p>
            <a:pPr marL="0" indent="0">
              <a:buNone/>
            </a:pPr>
            <a:endParaRPr lang="en-US" altLang="ja-JP" sz="2800" b="1" dirty="0"/>
          </a:p>
          <a:p>
            <a:pPr marL="0" indent="0">
              <a:buNone/>
            </a:pPr>
            <a:endParaRPr kumimoji="1" lang="en-US" altLang="ja-JP" sz="2800" b="1" dirty="0" smtClean="0"/>
          </a:p>
          <a:p>
            <a:pPr marL="0" indent="0">
              <a:buNone/>
            </a:pPr>
            <a:endParaRPr kumimoji="1" lang="en-US" altLang="ja-JP" sz="2800" b="1" dirty="0" smtClean="0"/>
          </a:p>
          <a:p>
            <a:r>
              <a:rPr kumimoji="1" lang="en-US" altLang="ja-JP" b="1" dirty="0" smtClean="0"/>
              <a:t>Semantic features are much clearer </a:t>
            </a:r>
            <a:r>
              <a:rPr kumimoji="1" lang="en-US" altLang="ja-JP" dirty="0" smtClean="0"/>
              <a:t>than 2 domain words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856" y="1714197"/>
            <a:ext cx="7716560" cy="4213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7283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129" y="405225"/>
            <a:ext cx="6673763" cy="6281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8260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859216" cy="792088"/>
          </a:xfrm>
        </p:spPr>
        <p:txBody>
          <a:bodyPr>
            <a:normAutofit/>
          </a:bodyPr>
          <a:lstStyle/>
          <a:p>
            <a:r>
              <a:rPr lang="en-NZ" dirty="0" smtClean="0"/>
              <a:t>POS of Japanese LAD (1)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964488" cy="5472608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Common noun: 1605</a:t>
            </a:r>
            <a:r>
              <a:rPr lang="en-US" sz="2800" dirty="0" smtClean="0"/>
              <a:t> words (63.1 %</a:t>
            </a:r>
            <a:r>
              <a:rPr lang="en-US" altLang="ja-JP" sz="2800" dirty="0" smtClean="0"/>
              <a:t>)</a:t>
            </a:r>
            <a:r>
              <a:rPr lang="en-US" altLang="ja-JP" dirty="0" smtClean="0"/>
              <a:t> – more than AW (41.4%)</a:t>
            </a:r>
          </a:p>
          <a:p>
            <a:r>
              <a:rPr lang="en-US" altLang="ja-JP" dirty="0" smtClean="0"/>
              <a:t>Verbal noun</a:t>
            </a:r>
            <a:r>
              <a:rPr lang="en-US" altLang="ja-JP" sz="2600" dirty="0" smtClean="0"/>
              <a:t>: 633</a:t>
            </a:r>
            <a:r>
              <a:rPr lang="en-US" sz="2600" dirty="0" smtClean="0"/>
              <a:t> words (24.9 %) </a:t>
            </a:r>
            <a:r>
              <a:rPr lang="en-US" dirty="0" smtClean="0"/>
              <a:t>e.g. </a:t>
            </a:r>
            <a:r>
              <a:rPr lang="ja-JP" altLang="en-US" dirty="0" smtClean="0"/>
              <a:t>融資 </a:t>
            </a:r>
            <a:r>
              <a:rPr lang="en-US" altLang="ja-JP" dirty="0" smtClean="0"/>
              <a:t>(finance) cf. AW (34.0%)</a:t>
            </a:r>
          </a:p>
          <a:p>
            <a:pPr>
              <a:buNone/>
            </a:pPr>
            <a:r>
              <a:rPr lang="en-US" altLang="ja-JP" dirty="0" smtClean="0">
                <a:sym typeface="Wingdings" pitchFamily="2" charset="2"/>
              </a:rPr>
              <a:t>	 Adding other types of nouns together,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</a:t>
            </a:r>
            <a:r>
              <a:rPr lang="en-US" dirty="0" smtClean="0"/>
              <a:t>2104 words (</a:t>
            </a:r>
            <a:r>
              <a:rPr lang="en-US" alt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87.9 %</a:t>
            </a:r>
            <a:r>
              <a:rPr lang="en-US" altLang="ja-JP" dirty="0" smtClean="0"/>
              <a:t>) can be a </a:t>
            </a:r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noun </a:t>
            </a:r>
            <a:r>
              <a:rPr lang="en-US" altLang="ja-JP" dirty="0"/>
              <a:t>– </a:t>
            </a:r>
            <a:r>
              <a:rPr lang="en-US" altLang="ja-JP" b="1" dirty="0"/>
              <a:t>more than AW </a:t>
            </a:r>
            <a:r>
              <a:rPr lang="en-US" altLang="ja-JP" dirty="0"/>
              <a:t>(</a:t>
            </a:r>
            <a:r>
              <a:rPr lang="en-US" altLang="ja-JP" dirty="0" smtClean="0"/>
              <a:t>81.2%)</a:t>
            </a:r>
            <a:endParaRPr lang="en-US" altLang="ja-JP" dirty="0">
              <a:sym typeface="Wingdings" pitchFamily="2" charset="2"/>
            </a:endParaRPr>
          </a:p>
          <a:p>
            <a:r>
              <a:rPr lang="en-US" altLang="ja-JP" sz="2800" dirty="0" smtClean="0"/>
              <a:t>Verb (excl. verbal nouns): 81</a:t>
            </a:r>
            <a:r>
              <a:rPr lang="en-US" sz="2800" dirty="0" smtClean="0"/>
              <a:t> words (3.2 %) </a:t>
            </a:r>
            <a:r>
              <a:rPr lang="en-US" dirty="0"/>
              <a:t>cf. AW (8.7%)</a:t>
            </a:r>
            <a:endParaRPr lang="en-US" altLang="ja-JP" dirty="0"/>
          </a:p>
          <a:p>
            <a:pPr>
              <a:buNone/>
            </a:pPr>
            <a:r>
              <a:rPr lang="ja-JP" altLang="en-US" dirty="0" smtClean="0"/>
              <a:t>   </a:t>
            </a:r>
            <a:r>
              <a:rPr lang="en-US" altLang="ja-JP" dirty="0" smtClean="0"/>
              <a:t>e.g. </a:t>
            </a:r>
            <a:r>
              <a:rPr lang="ja-JP" altLang="en-US" dirty="0" smtClean="0"/>
              <a:t>訳す </a:t>
            </a:r>
            <a:r>
              <a:rPr lang="en-US" altLang="ja-JP" dirty="0" smtClean="0"/>
              <a:t>(translate) </a:t>
            </a:r>
            <a:r>
              <a:rPr lang="ja-JP" altLang="en-US" dirty="0" smtClean="0"/>
              <a:t>向き合う </a:t>
            </a:r>
            <a:r>
              <a:rPr lang="en-US" altLang="ja-JP" dirty="0" smtClean="0"/>
              <a:t>(face (v.))</a:t>
            </a:r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smtClean="0">
                <a:sym typeface="Wingdings" pitchFamily="2" charset="2"/>
              </a:rPr>
              <a:t> </a:t>
            </a:r>
            <a:r>
              <a:rPr lang="en-US" altLang="ja-JP" dirty="0">
                <a:sym typeface="Wingdings" pitchFamily="2" charset="2"/>
              </a:rPr>
              <a:t>A</a:t>
            </a:r>
            <a:r>
              <a:rPr lang="en-US" altLang="ja-JP" dirty="0" smtClean="0">
                <a:sym typeface="Wingdings" pitchFamily="2" charset="2"/>
              </a:rPr>
              <a:t>dding other types of verbs together,</a:t>
            </a:r>
          </a:p>
          <a:p>
            <a:pPr>
              <a:buNone/>
            </a:pPr>
            <a:r>
              <a:rPr lang="en-US" altLang="ja-JP" dirty="0">
                <a:sym typeface="Wingdings" pitchFamily="2" charset="2"/>
              </a:rPr>
              <a:t> </a:t>
            </a:r>
            <a:r>
              <a:rPr lang="en-US" altLang="ja-JP" dirty="0" smtClean="0">
                <a:sym typeface="Wingdings" pitchFamily="2" charset="2"/>
              </a:rPr>
              <a:t>       714 words (</a:t>
            </a:r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28.1%</a:t>
            </a:r>
            <a:r>
              <a:rPr lang="en-US" altLang="ja-JP" dirty="0" smtClean="0">
                <a:sym typeface="Wingdings" pitchFamily="2" charset="2"/>
              </a:rPr>
              <a:t>) can be a </a:t>
            </a:r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verb </a:t>
            </a:r>
            <a:r>
              <a:rPr lang="en-US" altLang="ja-JP" dirty="0"/>
              <a:t>– </a:t>
            </a:r>
            <a:r>
              <a:rPr lang="en-US" altLang="ja-JP" b="1" dirty="0" smtClean="0"/>
              <a:t>less </a:t>
            </a:r>
            <a:r>
              <a:rPr lang="en-US" altLang="ja-JP" b="1" dirty="0"/>
              <a:t>than </a:t>
            </a:r>
            <a:r>
              <a:rPr lang="en-US" altLang="ja-JP" b="1" dirty="0" smtClean="0">
                <a:sym typeface="Wingdings" pitchFamily="2" charset="2"/>
              </a:rPr>
              <a:t>AW </a:t>
            </a:r>
            <a:r>
              <a:rPr lang="en-US" altLang="ja-JP" dirty="0">
                <a:sym typeface="Wingdings" pitchFamily="2" charset="2"/>
              </a:rPr>
              <a:t>(42.7%)</a:t>
            </a:r>
          </a:p>
          <a:p>
            <a:r>
              <a:rPr lang="en-US" altLang="ja-JP" sz="2800" dirty="0" smtClean="0"/>
              <a:t>Adjectival noun: 88</a:t>
            </a:r>
            <a:r>
              <a:rPr lang="en-US" sz="2800" dirty="0" smtClean="0"/>
              <a:t> words (3.5 %)  </a:t>
            </a:r>
            <a:r>
              <a:rPr lang="en-US" dirty="0" smtClean="0"/>
              <a:t>cf</a:t>
            </a:r>
            <a:r>
              <a:rPr lang="en-US" dirty="0"/>
              <a:t>. AW (3.7%)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e.g. </a:t>
            </a:r>
            <a:r>
              <a:rPr lang="ja-JP" altLang="en-US" dirty="0" smtClean="0"/>
              <a:t>フル </a:t>
            </a:r>
            <a:r>
              <a:rPr lang="en-US" altLang="ja-JP" dirty="0" smtClean="0"/>
              <a:t>(full),</a:t>
            </a:r>
            <a:r>
              <a:rPr lang="ja-JP" altLang="en-US" dirty="0" smtClean="0"/>
              <a:t> 偉大 </a:t>
            </a:r>
            <a:r>
              <a:rPr lang="en-US" altLang="ja-JP" dirty="0" smtClean="0"/>
              <a:t>(great)</a:t>
            </a:r>
          </a:p>
          <a:p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Adjective</a:t>
            </a:r>
            <a:r>
              <a:rPr lang="ja-JP" altLang="en-US" dirty="0" smtClean="0"/>
              <a:t>：</a:t>
            </a:r>
            <a:r>
              <a:rPr lang="en-US" altLang="ja-JP" dirty="0" smtClean="0"/>
              <a:t>Only </a:t>
            </a:r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altLang="en-US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words </a:t>
            </a:r>
            <a:r>
              <a:rPr lang="en-US" altLang="ja-JP" dirty="0" smtClean="0"/>
              <a:t>(</a:t>
            </a:r>
            <a:r>
              <a:rPr lang="en-US" dirty="0" smtClean="0"/>
              <a:t>0.1 %) cf. AW (0.3%) e.g. </a:t>
            </a:r>
            <a:r>
              <a:rPr lang="ja-JP" altLang="en-US" dirty="0" smtClean="0"/>
              <a:t>硬い </a:t>
            </a:r>
            <a:r>
              <a:rPr lang="en-US" altLang="ja-JP" dirty="0" smtClean="0"/>
              <a:t>(stiff)</a:t>
            </a: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4504011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778098"/>
          </a:xfrm>
        </p:spPr>
        <p:txBody>
          <a:bodyPr>
            <a:normAutofit/>
          </a:bodyPr>
          <a:lstStyle/>
          <a:p>
            <a:r>
              <a:rPr lang="en-NZ" altLang="ja-JP" dirty="0"/>
              <a:t>POS of Japanese </a:t>
            </a:r>
            <a:r>
              <a:rPr lang="en-NZ" altLang="ja-JP" dirty="0" smtClean="0"/>
              <a:t>LAD (2)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Affix: </a:t>
            </a:r>
            <a:r>
              <a:rPr lang="en-US" sz="2800" dirty="0" smtClean="0"/>
              <a:t>109 words (4.3%)  </a:t>
            </a:r>
            <a:r>
              <a:rPr lang="en-US" dirty="0" smtClean="0"/>
              <a:t>cf</a:t>
            </a:r>
            <a:r>
              <a:rPr lang="en-US" dirty="0"/>
              <a:t>. AW </a:t>
            </a:r>
            <a:r>
              <a:rPr lang="en-US" dirty="0" smtClean="0"/>
              <a:t>(4.1%)  e.g</a:t>
            </a:r>
            <a:r>
              <a:rPr lang="en-US" dirty="0"/>
              <a:t>. </a:t>
            </a:r>
            <a:r>
              <a:rPr lang="en-US" dirty="0" smtClean="0"/>
              <a:t>–</a:t>
            </a:r>
            <a:r>
              <a:rPr lang="ja-JP" altLang="en-US" dirty="0" smtClean="0"/>
              <a:t>犯 </a:t>
            </a:r>
            <a:r>
              <a:rPr lang="en-US" altLang="ja-JP" dirty="0" smtClean="0"/>
              <a:t>(offense)</a:t>
            </a:r>
          </a:p>
          <a:p>
            <a:pPr>
              <a:buNone/>
            </a:pPr>
            <a:r>
              <a:rPr lang="en-US" altLang="ja-JP" sz="2800" dirty="0" smtClean="0"/>
              <a:t>	substantial in Japanese academic domain words</a:t>
            </a:r>
          </a:p>
          <a:p>
            <a:r>
              <a:rPr lang="en-US" altLang="ja-JP" sz="2800" dirty="0" smtClean="0"/>
              <a:t>Adverb: 15</a:t>
            </a:r>
            <a:r>
              <a:rPr lang="en-US" sz="2800" dirty="0" smtClean="0"/>
              <a:t> words (0.6 %) </a:t>
            </a:r>
            <a:r>
              <a:rPr lang="en-US" dirty="0" smtClean="0"/>
              <a:t>cf. AW (1.3%) e.g. </a:t>
            </a:r>
            <a:r>
              <a:rPr lang="ja-JP" altLang="en-US" dirty="0" smtClean="0"/>
              <a:t>現に </a:t>
            </a:r>
            <a:r>
              <a:rPr lang="en-US" altLang="ja-JP" dirty="0" smtClean="0"/>
              <a:t>(surely)</a:t>
            </a:r>
          </a:p>
          <a:p>
            <a:pPr marL="0" indent="0">
              <a:buNone/>
            </a:pPr>
            <a:endParaRPr lang="en-US" altLang="ja-JP" sz="1200" dirty="0" smtClean="0"/>
          </a:p>
          <a:p>
            <a:r>
              <a:rPr lang="en-US" altLang="ja-JP" sz="2800" dirty="0" smtClean="0"/>
              <a:t>Other (particle, auxiliary verb etc.): 9</a:t>
            </a:r>
            <a:r>
              <a:rPr lang="en-US" sz="2800" dirty="0" smtClean="0"/>
              <a:t> words (0.8 %)</a:t>
            </a:r>
            <a:endParaRPr lang="en-US" sz="1400" dirty="0"/>
          </a:p>
          <a:p>
            <a:pPr marL="0" indent="0" algn="r">
              <a:buNone/>
            </a:pPr>
            <a:r>
              <a:rPr lang="en-US" dirty="0" smtClean="0"/>
              <a:t>cf. AW (0.8%)</a:t>
            </a:r>
          </a:p>
          <a:p>
            <a:pPr lvl="1">
              <a:buClr>
                <a:schemeClr val="accent3"/>
              </a:buClr>
            </a:pPr>
            <a:r>
              <a:rPr lang="en-US" altLang="ja-JP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Remarkably many archaic words</a:t>
            </a:r>
            <a:r>
              <a:rPr lang="ja-JP" altLang="en-US" sz="2400" dirty="0">
                <a:sym typeface="Wingdings" pitchFamily="2" charset="2"/>
              </a:rPr>
              <a:t>　</a:t>
            </a:r>
            <a:r>
              <a:rPr lang="en-US" altLang="ja-JP" sz="2400" dirty="0"/>
              <a:t> –</a:t>
            </a:r>
            <a:r>
              <a:rPr lang="en-US" altLang="ja-JP" sz="2400" dirty="0" smtClean="0">
                <a:sym typeface="Wingdings" pitchFamily="2" charset="2"/>
              </a:rPr>
              <a:t> similar </a:t>
            </a:r>
            <a:r>
              <a:rPr lang="en-US" altLang="ja-JP" sz="2400" dirty="0">
                <a:sym typeface="Wingdings" pitchFamily="2" charset="2"/>
              </a:rPr>
              <a:t>to AW</a:t>
            </a:r>
          </a:p>
          <a:p>
            <a:pPr lvl="1">
              <a:buClr>
                <a:schemeClr val="accent3"/>
              </a:buClr>
              <a:buNone/>
            </a:pPr>
            <a:r>
              <a:rPr lang="ja-JP" altLang="en-US" sz="2400" dirty="0" smtClean="0"/>
              <a:t>　</a:t>
            </a:r>
            <a:r>
              <a:rPr lang="en-US" altLang="ja-JP" sz="2400" dirty="0" smtClean="0"/>
              <a:t>e.g. </a:t>
            </a:r>
            <a:r>
              <a:rPr lang="ja-JP" altLang="en-US" sz="2400" dirty="0" smtClean="0"/>
              <a:t>なり </a:t>
            </a:r>
            <a:r>
              <a:rPr lang="en-US" altLang="ja-JP" sz="2400" dirty="0" smtClean="0"/>
              <a:t>[affirmative aux.], </a:t>
            </a:r>
            <a:r>
              <a:rPr lang="ja-JP" altLang="en-US" sz="2400" dirty="0" smtClean="0"/>
              <a:t>とも </a:t>
            </a:r>
            <a:r>
              <a:rPr lang="en-US" altLang="ja-JP" sz="2400" dirty="0" smtClean="0"/>
              <a:t>(even though), </a:t>
            </a:r>
          </a:p>
          <a:p>
            <a:pPr lvl="1">
              <a:buClr>
                <a:schemeClr val="accent3"/>
              </a:buClr>
              <a:buNone/>
            </a:pPr>
            <a:r>
              <a:rPr lang="en-US" altLang="ja-JP" sz="2400" dirty="0"/>
              <a:t> </a:t>
            </a:r>
            <a:r>
              <a:rPr lang="en-US" altLang="ja-JP" sz="2400" dirty="0" smtClean="0"/>
              <a:t>          </a:t>
            </a:r>
            <a:r>
              <a:rPr lang="ja-JP" altLang="en-US" sz="2400" dirty="0" smtClean="0"/>
              <a:t>たり </a:t>
            </a:r>
            <a:r>
              <a:rPr lang="en-US" altLang="ja-JP" sz="2400" dirty="0"/>
              <a:t>[affirmative aux.], </a:t>
            </a:r>
            <a:r>
              <a:rPr lang="ja-JP" altLang="en-US" sz="2400" dirty="0" smtClean="0"/>
              <a:t>ごとし </a:t>
            </a:r>
            <a:r>
              <a:rPr lang="en-US" altLang="ja-JP" sz="2400" dirty="0" smtClean="0"/>
              <a:t>(as/like), </a:t>
            </a:r>
            <a:r>
              <a:rPr lang="ja-JP" altLang="en-US" sz="2400" dirty="0" smtClean="0"/>
              <a:t>単なる </a:t>
            </a:r>
            <a:r>
              <a:rPr lang="en-US" altLang="ja-JP" sz="2400" dirty="0" smtClean="0"/>
              <a:t>(mere), </a:t>
            </a:r>
          </a:p>
          <a:p>
            <a:pPr lvl="1">
              <a:buClr>
                <a:schemeClr val="accent3"/>
              </a:buClr>
              <a:buNone/>
            </a:pPr>
            <a:r>
              <a:rPr lang="en-US" altLang="ja-JP" sz="2400" dirty="0"/>
              <a:t> </a:t>
            </a:r>
            <a:r>
              <a:rPr lang="en-US" altLang="ja-JP" sz="2400" dirty="0" smtClean="0"/>
              <a:t>          </a:t>
            </a:r>
            <a:r>
              <a:rPr lang="ja-JP" altLang="en-US" sz="2400" dirty="0" smtClean="0"/>
              <a:t>しめる（＝しむ） </a:t>
            </a:r>
            <a:r>
              <a:rPr lang="en-US" altLang="ja-JP" sz="2400" dirty="0" smtClean="0"/>
              <a:t>[causative aux.], </a:t>
            </a:r>
            <a:r>
              <a:rPr lang="ja-JP" altLang="en-US" sz="2400" dirty="0" smtClean="0"/>
              <a:t>かかる </a:t>
            </a:r>
            <a:r>
              <a:rPr lang="en-US" altLang="ja-JP" sz="2400" dirty="0" smtClean="0"/>
              <a:t>(such)</a:t>
            </a:r>
          </a:p>
        </p:txBody>
      </p:sp>
    </p:spTree>
    <p:extLst>
      <p:ext uri="{BB962C8B-B14F-4D97-AF65-F5344CB8AC3E}">
        <p14:creationId xmlns:p14="http://schemas.microsoft.com/office/powerpoint/2010/main" val="1619017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776864" cy="122413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4. Tiers of Japanese vocabulary </a:t>
            </a:r>
            <a:br>
              <a:rPr kumimoji="1" lang="en-US" altLang="ja-JP" dirty="0" smtClean="0"/>
            </a:br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kumimoji="1" lang="en-US" altLang="ja-JP" dirty="0" smtClean="0"/>
              <a:t>(4) Literary words (LW)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ja-JP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Extracting </a:t>
            </a:r>
            <a:r>
              <a:rPr lang="en-US" altLang="ja-JP" sz="3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literary </a:t>
            </a:r>
            <a:r>
              <a:rPr lang="en-US" altLang="ja-JP" sz="33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words</a:t>
            </a:r>
            <a:r>
              <a:rPr lang="en-US" altLang="ja-JP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altLang="ja-JP" sz="2800" b="1" dirty="0" smtClean="0"/>
              <a:t>Words for reading literary works</a:t>
            </a:r>
            <a:endParaRPr lang="en-US" altLang="ja-JP" sz="2800" b="1" dirty="0"/>
          </a:p>
          <a:p>
            <a:r>
              <a:rPr lang="en-US" altLang="ja-JP" sz="2800" dirty="0" smtClean="0"/>
              <a:t>Log-likelihood </a:t>
            </a:r>
            <a:r>
              <a:rPr lang="en-US" altLang="ja-JP" sz="2800" dirty="0"/>
              <a:t>ratio (Keyness in </a:t>
            </a:r>
            <a:r>
              <a:rPr lang="en-US" altLang="ja-JP" sz="2800" dirty="0" err="1"/>
              <a:t>AntConc</a:t>
            </a:r>
            <a:r>
              <a:rPr lang="en-US" altLang="ja-JP" sz="2800" dirty="0"/>
              <a:t>)</a:t>
            </a:r>
          </a:p>
          <a:p>
            <a:r>
              <a:rPr lang="en-US" altLang="ja-JP" sz="2800" dirty="0"/>
              <a:t>Target corpus: </a:t>
            </a:r>
            <a:r>
              <a:rPr lang="en-US" altLang="ja-JP" sz="2800" b="1" dirty="0"/>
              <a:t>literary works </a:t>
            </a:r>
            <a:r>
              <a:rPr lang="en-US" altLang="ja-JP" sz="2800" dirty="0"/>
              <a:t>(identified by NDC and C-code) in BCCWJ 2009 (NINJAL, 2009) – </a:t>
            </a:r>
            <a:r>
              <a:rPr lang="en-US" altLang="ja-JP" sz="2800" b="1" dirty="0"/>
              <a:t>Over 8 million tokens</a:t>
            </a:r>
          </a:p>
          <a:p>
            <a:r>
              <a:rPr lang="en-US" altLang="ja-JP" sz="2800" u="sng" dirty="0"/>
              <a:t>4 different </a:t>
            </a:r>
            <a:r>
              <a:rPr lang="en-US" altLang="ja-JP" sz="2800" b="1" u="sng" dirty="0"/>
              <a:t>reference corpus</a:t>
            </a:r>
            <a:r>
              <a:rPr lang="en-US" altLang="ja-JP" sz="2800" dirty="0"/>
              <a:t>: Technical texts, general texts in arts and humanities, general texts in the other 3 academic domains, Internet forum texts (Yahoo </a:t>
            </a:r>
            <a:r>
              <a:rPr lang="en-US" altLang="ja-JP" sz="2800" dirty="0" err="1"/>
              <a:t>Chiebukuro</a:t>
            </a:r>
            <a:r>
              <a:rPr lang="en-US" altLang="ja-JP" sz="2800" dirty="0"/>
              <a:t>)</a:t>
            </a:r>
          </a:p>
          <a:p>
            <a:r>
              <a:rPr lang="en-US" altLang="ja-JP" sz="2800" dirty="0"/>
              <a:t>Extract keywords shared by the four results</a:t>
            </a:r>
          </a:p>
          <a:p>
            <a:pPr>
              <a:buNone/>
            </a:pPr>
            <a:r>
              <a:rPr lang="en-US" altLang="ja-JP" sz="2800" dirty="0"/>
              <a:t>    (Cutoff point: average value</a:t>
            </a:r>
            <a:r>
              <a:rPr lang="en-US" altLang="ja-JP" sz="2800" dirty="0" smtClean="0"/>
              <a:t>)</a:t>
            </a:r>
            <a:endParaRPr lang="en-US" altLang="ja-JP" sz="2800" dirty="0"/>
          </a:p>
          <a:p>
            <a:r>
              <a:rPr lang="en-US" altLang="ja-JP" sz="2800" dirty="0"/>
              <a:t>Eliminate the former JLPT Level 4 vocabulary (Top 700 words)</a:t>
            </a:r>
          </a:p>
          <a:p>
            <a:r>
              <a:rPr lang="en-US" altLang="ja-JP" sz="2800" dirty="0"/>
              <a:t>Eliminate the words ranked at 20001 or lower</a:t>
            </a:r>
          </a:p>
          <a:p>
            <a:r>
              <a:rPr lang="en-US" altLang="ja-JP" sz="2800" dirty="0"/>
              <a:t>Classify all the </a:t>
            </a:r>
            <a:r>
              <a:rPr lang="en-US" altLang="ja-JP" sz="2800" dirty="0" smtClean="0"/>
              <a:t>LW </a:t>
            </a:r>
            <a:r>
              <a:rPr lang="en-US" altLang="ja-JP" sz="2800" dirty="0"/>
              <a:t>by word ranking levels for International Students (U=Usage Coefficient)</a:t>
            </a:r>
          </a:p>
        </p:txBody>
      </p:sp>
    </p:spTree>
    <p:extLst>
      <p:ext uri="{BB962C8B-B14F-4D97-AF65-F5344CB8AC3E}">
        <p14:creationId xmlns:p14="http://schemas.microsoft.com/office/powerpoint/2010/main" val="2672653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401"/>
            <a:ext cx="8229600" cy="972323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4. </a:t>
            </a:r>
            <a:r>
              <a:rPr lang="en-US" altLang="ja-JP" dirty="0" smtClean="0"/>
              <a:t>(</a:t>
            </a:r>
            <a:r>
              <a:rPr lang="en-US" altLang="ja-JP" dirty="0"/>
              <a:t>4) Literary words (</a:t>
            </a:r>
            <a:r>
              <a:rPr lang="en-US" altLang="ja-JP" dirty="0" smtClean="0"/>
              <a:t>LW)</a:t>
            </a:r>
            <a:br>
              <a:rPr lang="en-US" altLang="ja-JP" dirty="0" smtClean="0"/>
            </a:br>
            <a:r>
              <a:rPr lang="en-US" altLang="ja-JP" dirty="0" smtClean="0"/>
              <a:t>     Distribution and examples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/>
          </a:bodyPr>
          <a:lstStyle/>
          <a:p>
            <a:endParaRPr lang="ja-JP" altLang="en-US" dirty="0" smtClean="0"/>
          </a:p>
          <a:p>
            <a:endParaRPr lang="en-N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087" y="1419224"/>
            <a:ext cx="6336704" cy="5222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0861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>
            <a:normAutofit/>
          </a:bodyPr>
          <a:lstStyle/>
          <a:p>
            <a:r>
              <a:rPr lang="en-US" altLang="ja-JP" dirty="0"/>
              <a:t>4. </a:t>
            </a:r>
            <a:r>
              <a:rPr lang="en-US" altLang="ja-JP" dirty="0" smtClean="0"/>
              <a:t>(</a:t>
            </a:r>
            <a:r>
              <a:rPr lang="en-US" altLang="ja-JP" dirty="0"/>
              <a:t>4) Literary words (</a:t>
            </a:r>
            <a:r>
              <a:rPr lang="en-US" altLang="ja-JP" dirty="0" smtClean="0"/>
              <a:t>LW)     POS of LW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ja-JP" altLang="en-US" dirty="0" smtClean="0"/>
          </a:p>
          <a:p>
            <a:endParaRPr lang="en-NZ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38004" y="1673352"/>
            <a:ext cx="3538736" cy="4635968"/>
          </a:xfrm>
        </p:spPr>
        <p:txBody>
          <a:bodyPr/>
          <a:lstStyle/>
          <a:p>
            <a:r>
              <a:rPr lang="en-US" altLang="ja-JP" b="1" dirty="0" smtClean="0"/>
              <a:t>More verbs</a:t>
            </a:r>
            <a:r>
              <a:rPr lang="en-US" altLang="ja-JP" dirty="0" smtClean="0"/>
              <a:t>,</a:t>
            </a:r>
            <a:r>
              <a:rPr lang="en-US" altLang="ja-JP" b="1" dirty="0" smtClean="0"/>
              <a:t> adverbs </a:t>
            </a:r>
            <a:r>
              <a:rPr lang="en-US" altLang="ja-JP" dirty="0" smtClean="0"/>
              <a:t>and </a:t>
            </a:r>
            <a:r>
              <a:rPr lang="en-US" altLang="ja-JP" b="1" dirty="0" smtClean="0"/>
              <a:t>interjections than AW </a:t>
            </a:r>
            <a:r>
              <a:rPr lang="en-US" altLang="ja-JP" dirty="0" smtClean="0"/>
              <a:t>and</a:t>
            </a:r>
            <a:r>
              <a:rPr lang="en-US" altLang="ja-JP" b="1" dirty="0" smtClean="0"/>
              <a:t> LAD</a:t>
            </a:r>
          </a:p>
          <a:p>
            <a:r>
              <a:rPr kumimoji="1" lang="en-US" altLang="ja-JP" dirty="0" smtClean="0"/>
              <a:t>Less verbal nouns and adjectival nouns</a:t>
            </a:r>
            <a:endParaRPr lang="en-US" altLang="ja-JP" dirty="0" smtClean="0"/>
          </a:p>
          <a:p>
            <a:r>
              <a:rPr kumimoji="1" lang="en-US" altLang="ja-JP" dirty="0" smtClean="0"/>
              <a:t>This inevitably means LW have less loan words but more Japanese-origin words.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68" y="1535489"/>
            <a:ext cx="4771288" cy="4845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4891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4. (4) Literary words (LW)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484784"/>
            <a:ext cx="8496944" cy="51845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sz="2800" b="1" dirty="0" smtClean="0"/>
              <a:t>Q. How many LW overlap with AW and LAD?</a:t>
            </a:r>
          </a:p>
          <a:p>
            <a:r>
              <a:rPr kumimoji="1" lang="en-US" altLang="ja-JP" b="1" dirty="0" smtClean="0"/>
              <a:t>Only 27 words </a:t>
            </a:r>
            <a:r>
              <a:rPr kumimoji="1" lang="en-US" altLang="ja-JP" dirty="0" smtClean="0"/>
              <a:t>(0.5% of academic domain words, 1.7% of LW) are overlapping</a:t>
            </a:r>
          </a:p>
          <a:p>
            <a:r>
              <a:rPr lang="en-US" altLang="ja-JP" dirty="0" smtClean="0"/>
              <a:t>Most of the overlapping words (24/27) overlap with 1 domain words (17 words overlap with words in biological natural science) </a:t>
            </a:r>
          </a:p>
          <a:p>
            <a:r>
              <a:rPr lang="en-US" altLang="ja-JP" dirty="0" smtClean="0"/>
              <a:t>Many physical words such as words for </a:t>
            </a:r>
            <a:r>
              <a:rPr lang="en-US" altLang="ja-JP" b="1" dirty="0" smtClean="0"/>
              <a:t>body parts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e.g. </a:t>
            </a:r>
            <a:r>
              <a:rPr lang="ja-JP" altLang="en-US" dirty="0" smtClean="0"/>
              <a:t>左手 </a:t>
            </a:r>
            <a:r>
              <a:rPr lang="en-US" altLang="ja-JP" dirty="0" smtClean="0"/>
              <a:t>(left hand), </a:t>
            </a:r>
            <a:r>
              <a:rPr lang="ja-JP" altLang="en-US" dirty="0" smtClean="0"/>
              <a:t>こぶし </a:t>
            </a:r>
            <a:r>
              <a:rPr lang="en-US" altLang="ja-JP" dirty="0" smtClean="0"/>
              <a:t>(fist), </a:t>
            </a:r>
            <a:r>
              <a:rPr lang="ja-JP" altLang="en-US" dirty="0" smtClean="0"/>
              <a:t>血 </a:t>
            </a:r>
            <a:r>
              <a:rPr lang="en-US" altLang="ja-JP" dirty="0" smtClean="0"/>
              <a:t>(blood),</a:t>
            </a:r>
            <a:r>
              <a:rPr lang="ja-JP" altLang="en-US" dirty="0" smtClean="0"/>
              <a:t>頭上 </a:t>
            </a:r>
            <a:r>
              <a:rPr lang="en-US" altLang="ja-JP" dirty="0" smtClean="0"/>
              <a:t>(overhead)</a:t>
            </a:r>
          </a:p>
          <a:p>
            <a:r>
              <a:rPr lang="en-US" altLang="ja-JP" dirty="0" smtClean="0"/>
              <a:t>No LW words overlap with 4 domain words</a:t>
            </a:r>
          </a:p>
          <a:p>
            <a:r>
              <a:rPr lang="en-US" altLang="ja-JP" dirty="0" smtClean="0"/>
              <a:t>Overlapping words are mainly at the intermediate level</a:t>
            </a:r>
          </a:p>
          <a:p>
            <a:r>
              <a:rPr lang="en-US" altLang="ja-JP" dirty="0" smtClean="0"/>
              <a:t>No overlapping words in or above 11K+</a:t>
            </a:r>
          </a:p>
          <a:p>
            <a:r>
              <a:rPr kumimoji="1" lang="en-US" altLang="ja-JP" dirty="0" smtClean="0"/>
              <a:t>Some examples of overlapping words:</a:t>
            </a:r>
            <a:r>
              <a:rPr lang="ja-JP" altLang="en-US" dirty="0" smtClean="0"/>
              <a:t>音 </a:t>
            </a:r>
            <a:r>
              <a:rPr lang="en-US" altLang="ja-JP" dirty="0" smtClean="0"/>
              <a:t>(sound), </a:t>
            </a:r>
            <a:r>
              <a:rPr lang="ja-JP" altLang="en-US" dirty="0" smtClean="0"/>
              <a:t>光 </a:t>
            </a:r>
            <a:r>
              <a:rPr lang="en-US" altLang="ja-JP" dirty="0" smtClean="0"/>
              <a:t>(light), 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</a:t>
            </a:r>
            <a:r>
              <a:rPr lang="ja-JP" altLang="en-US" dirty="0" smtClean="0"/>
              <a:t>棚 </a:t>
            </a:r>
            <a:r>
              <a:rPr lang="en-US" altLang="ja-JP" dirty="0" smtClean="0"/>
              <a:t>(shelf), </a:t>
            </a:r>
            <a:r>
              <a:rPr lang="ja-JP" altLang="en-US" dirty="0" smtClean="0"/>
              <a:t>組 </a:t>
            </a:r>
            <a:r>
              <a:rPr lang="en-US" altLang="ja-JP" dirty="0" smtClean="0"/>
              <a:t>(class), </a:t>
            </a:r>
            <a:r>
              <a:rPr lang="ja-JP" altLang="en-US" dirty="0" smtClean="0"/>
              <a:t>岩 </a:t>
            </a:r>
            <a:r>
              <a:rPr lang="en-US" altLang="ja-JP" dirty="0" smtClean="0"/>
              <a:t>(rock), </a:t>
            </a:r>
            <a:r>
              <a:rPr lang="ja-JP" altLang="en-US" dirty="0" smtClean="0"/>
              <a:t>ひざ </a:t>
            </a:r>
            <a:r>
              <a:rPr lang="en-US" altLang="ja-JP" dirty="0" smtClean="0"/>
              <a:t>(knee), </a:t>
            </a:r>
            <a:r>
              <a:rPr lang="ja-JP" altLang="en-US" dirty="0" smtClean="0"/>
              <a:t>興奮 </a:t>
            </a:r>
            <a:r>
              <a:rPr lang="en-US" altLang="ja-JP" dirty="0" smtClean="0"/>
              <a:t>(excite/-</a:t>
            </a:r>
            <a:r>
              <a:rPr lang="en-US" altLang="ja-JP" dirty="0" err="1" smtClean="0"/>
              <a:t>ment</a:t>
            </a:r>
            <a:r>
              <a:rPr lang="en-US" altLang="ja-JP" dirty="0" smtClean="0"/>
              <a:t>),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</a:t>
            </a:r>
            <a:r>
              <a:rPr lang="ja-JP" altLang="en-US" dirty="0" smtClean="0"/>
              <a:t>全身 </a:t>
            </a:r>
            <a:r>
              <a:rPr lang="en-US" altLang="ja-JP" dirty="0" smtClean="0"/>
              <a:t>(whole body), </a:t>
            </a:r>
            <a:r>
              <a:rPr lang="ja-JP" altLang="en-US" dirty="0" smtClean="0"/>
              <a:t>帝 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emperer</a:t>
            </a:r>
            <a:r>
              <a:rPr lang="en-US" altLang="ja-JP" dirty="0" smtClean="0"/>
              <a:t>), </a:t>
            </a:r>
            <a:r>
              <a:rPr lang="ja-JP" altLang="en-US" dirty="0" smtClean="0"/>
              <a:t>ネズミ </a:t>
            </a:r>
            <a:r>
              <a:rPr lang="en-US" altLang="ja-JP" dirty="0" smtClean="0"/>
              <a:t>(mouse), </a:t>
            </a:r>
            <a:r>
              <a:rPr lang="ja-JP" altLang="en-US" dirty="0" smtClean="0"/>
              <a:t>帆 </a:t>
            </a:r>
            <a:r>
              <a:rPr lang="en-US" altLang="ja-JP" dirty="0" smtClean="0"/>
              <a:t>(sail)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010576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368510"/>
            <a:ext cx="8229600" cy="990600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Word tiers: In what order should students learn them?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2"/>
          </p:nvPr>
        </p:nvSpPr>
        <p:spPr>
          <a:xfrm>
            <a:off x="457200" y="1556792"/>
            <a:ext cx="3970784" cy="4968552"/>
          </a:xfrm>
        </p:spPr>
        <p:txBody>
          <a:bodyPr>
            <a:normAutofit fontScale="85000" lnSpcReduction="20000"/>
          </a:bodyPr>
          <a:lstStyle/>
          <a:p>
            <a:r>
              <a:rPr kumimoji="1" lang="en-US" altLang="ja-JP" sz="3200" dirty="0" smtClean="0"/>
              <a:t>Basic</a:t>
            </a:r>
          </a:p>
          <a:p>
            <a:pPr lvl="1"/>
            <a:r>
              <a:rPr lang="en-US" altLang="ja-JP" sz="3200" dirty="0"/>
              <a:t>General</a:t>
            </a:r>
          </a:p>
          <a:p>
            <a:pPr lvl="1"/>
            <a:r>
              <a:rPr lang="en-US" altLang="ja-JP" sz="3200" dirty="0" smtClean="0"/>
              <a:t>AW/LAD</a:t>
            </a:r>
          </a:p>
          <a:p>
            <a:pPr lvl="1"/>
            <a:r>
              <a:rPr lang="en-US" altLang="ja-JP" sz="3200" dirty="0" smtClean="0"/>
              <a:t>LW</a:t>
            </a:r>
          </a:p>
          <a:p>
            <a:r>
              <a:rPr lang="en-US" altLang="ja-JP" sz="3200" dirty="0" smtClean="0"/>
              <a:t>Intermediate</a:t>
            </a:r>
            <a:endParaRPr kumimoji="1" lang="en-US" altLang="ja-JP" sz="3200" dirty="0" smtClean="0"/>
          </a:p>
          <a:p>
            <a:pPr lvl="1"/>
            <a:r>
              <a:rPr lang="en-US" altLang="ja-JP" sz="3200" dirty="0"/>
              <a:t>General</a:t>
            </a:r>
          </a:p>
          <a:p>
            <a:pPr lvl="1"/>
            <a:r>
              <a:rPr lang="en-US" altLang="ja-JP" sz="3200" dirty="0"/>
              <a:t>AW/LAD</a:t>
            </a:r>
          </a:p>
          <a:p>
            <a:pPr lvl="1"/>
            <a:r>
              <a:rPr lang="en-US" altLang="ja-JP" sz="3200" dirty="0"/>
              <a:t>LW</a:t>
            </a:r>
          </a:p>
          <a:p>
            <a:r>
              <a:rPr lang="en-US" altLang="ja-JP" sz="3200" dirty="0" smtClean="0"/>
              <a:t>Advanced</a:t>
            </a:r>
            <a:endParaRPr lang="en-US" altLang="ja-JP" sz="3200" dirty="0"/>
          </a:p>
          <a:p>
            <a:pPr lvl="1"/>
            <a:r>
              <a:rPr lang="en-US" altLang="ja-JP" sz="3200" dirty="0"/>
              <a:t>General</a:t>
            </a:r>
          </a:p>
          <a:p>
            <a:pPr lvl="1"/>
            <a:r>
              <a:rPr lang="en-US" altLang="ja-JP" sz="3200" dirty="0"/>
              <a:t>AW/LAD</a:t>
            </a:r>
          </a:p>
          <a:p>
            <a:pPr lvl="1"/>
            <a:r>
              <a:rPr lang="en-US" altLang="ja-JP" sz="3200" dirty="0"/>
              <a:t>LW</a:t>
            </a:r>
          </a:p>
          <a:p>
            <a:pPr lvl="1"/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1484784"/>
            <a:ext cx="4041775" cy="5373216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sz="3200" dirty="0" smtClean="0"/>
              <a:t>Highly Advanced</a:t>
            </a:r>
          </a:p>
          <a:p>
            <a:pPr lvl="1"/>
            <a:r>
              <a:rPr lang="en-US" altLang="ja-JP" sz="3200" dirty="0"/>
              <a:t>General</a:t>
            </a:r>
          </a:p>
          <a:p>
            <a:pPr lvl="1"/>
            <a:r>
              <a:rPr lang="en-US" altLang="ja-JP" sz="3200" dirty="0"/>
              <a:t>AW/LAD</a:t>
            </a:r>
          </a:p>
          <a:p>
            <a:pPr lvl="1"/>
            <a:r>
              <a:rPr lang="en-US" altLang="ja-JP" sz="3200" dirty="0"/>
              <a:t>LW</a:t>
            </a:r>
          </a:p>
          <a:p>
            <a:r>
              <a:rPr lang="en-US" altLang="ja-JP" sz="3200" dirty="0" smtClean="0"/>
              <a:t>Super-Advanced</a:t>
            </a:r>
          </a:p>
          <a:p>
            <a:pPr lvl="1"/>
            <a:r>
              <a:rPr lang="en-US" altLang="ja-JP" sz="3200" dirty="0"/>
              <a:t>General</a:t>
            </a:r>
          </a:p>
          <a:p>
            <a:pPr lvl="1"/>
            <a:r>
              <a:rPr lang="en-US" altLang="ja-JP" sz="3200" dirty="0"/>
              <a:t>AW/LAD</a:t>
            </a:r>
          </a:p>
          <a:p>
            <a:pPr lvl="1"/>
            <a:r>
              <a:rPr lang="en-US" altLang="ja-JP" sz="3200" dirty="0"/>
              <a:t>LW</a:t>
            </a:r>
          </a:p>
          <a:p>
            <a:endParaRPr lang="en-US" altLang="ja-JP" sz="3200" dirty="0" smtClean="0"/>
          </a:p>
          <a:p>
            <a:r>
              <a:rPr lang="en-US" altLang="ja-JP" sz="3200" dirty="0" smtClean="0"/>
              <a:t>Assumed known words</a:t>
            </a:r>
          </a:p>
          <a:p>
            <a:pPr lvl="1"/>
            <a:r>
              <a:rPr lang="en-US" altLang="ja-JP" sz="2600" dirty="0" smtClean="0"/>
              <a:t>Proper names</a:t>
            </a:r>
          </a:p>
          <a:p>
            <a:pPr lvl="1"/>
            <a:r>
              <a:rPr lang="en-US" altLang="ja-JP" sz="2600" dirty="0" smtClean="0"/>
              <a:t>Fillers, Signs</a:t>
            </a:r>
          </a:p>
          <a:p>
            <a:pPr lvl="1"/>
            <a:r>
              <a:rPr lang="en-US" altLang="ja-JP" sz="2600" dirty="0" smtClean="0"/>
              <a:t>(Transparent compounds *)</a:t>
            </a:r>
          </a:p>
          <a:p>
            <a:r>
              <a:rPr kumimoji="1" lang="en-US" altLang="ja-JP" sz="3200" dirty="0" smtClean="0"/>
              <a:t>Others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83810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38138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Studies on EA</a:t>
            </a:r>
            <a:r>
              <a:rPr lang="en-US" altLang="ja-JP" sz="3600" dirty="0" smtClean="0"/>
              <a:t>P vocabulary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31048"/>
            <a:ext cx="8003232" cy="4752528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Basic: General Service List (West, 1953)</a:t>
            </a:r>
          </a:p>
          <a:p>
            <a:r>
              <a:rPr kumimoji="1" lang="en-US" altLang="ja-JP" sz="2800" dirty="0" smtClean="0"/>
              <a:t>Academic: AWL (</a:t>
            </a:r>
            <a:r>
              <a:rPr kumimoji="1" lang="en-US" altLang="ja-JP" sz="2800" dirty="0" err="1" smtClean="0"/>
              <a:t>Coxhead</a:t>
            </a:r>
            <a:r>
              <a:rPr lang="en-US" altLang="ja-JP" sz="2800" dirty="0" smtClean="0"/>
              <a:t>, 2000)</a:t>
            </a:r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　　　　　 </a:t>
            </a:r>
            <a:r>
              <a:rPr lang="en-US" altLang="ja-JP" sz="2800" dirty="0" smtClean="0"/>
              <a:t>UWL </a:t>
            </a:r>
            <a:r>
              <a:rPr lang="en-NZ" altLang="ja-JP" sz="2800" dirty="0" smtClean="0"/>
              <a:t>(</a:t>
            </a:r>
            <a:r>
              <a:rPr lang="en-NZ" altLang="ja-JP" sz="2800" dirty="0" err="1"/>
              <a:t>Xue</a:t>
            </a:r>
            <a:r>
              <a:rPr lang="en-NZ" altLang="ja-JP" sz="2800" dirty="0"/>
              <a:t> &amp; Nation, 1984</a:t>
            </a:r>
            <a:r>
              <a:rPr lang="en-NZ" altLang="ja-JP" sz="2800" dirty="0" smtClean="0"/>
              <a:t>)</a:t>
            </a:r>
            <a:endParaRPr lang="en-US" altLang="ja-JP" sz="2800" dirty="0" smtClean="0"/>
          </a:p>
          <a:p>
            <a:r>
              <a:rPr lang="en-US" altLang="ja-JP" sz="2800" dirty="0" smtClean="0"/>
              <a:t>EGAP-A/S, EGAP-HM/SS etc. </a:t>
            </a:r>
          </a:p>
          <a:p>
            <a:pPr marL="0" indent="0" algn="r">
              <a:buNone/>
            </a:pPr>
            <a:r>
              <a:rPr lang="en-NZ" altLang="ja-JP" sz="2800" dirty="0" smtClean="0"/>
              <a:t>(</a:t>
            </a:r>
            <a:r>
              <a:rPr lang="en-NZ" altLang="ja-JP" sz="2800" dirty="0" err="1"/>
              <a:t>Tajino</a:t>
            </a:r>
            <a:r>
              <a:rPr lang="en-NZ" altLang="ja-JP" sz="2800" dirty="0"/>
              <a:t>, </a:t>
            </a:r>
            <a:r>
              <a:rPr lang="en-NZ" altLang="ja-JP" sz="2800" dirty="0" err="1"/>
              <a:t>Dalsky</a:t>
            </a:r>
            <a:r>
              <a:rPr lang="en-NZ" altLang="ja-JP" sz="2800" dirty="0"/>
              <a:t>, &amp; Sasao, 2009</a:t>
            </a:r>
            <a:r>
              <a:rPr lang="en-NZ" altLang="ja-JP" sz="2800" dirty="0" smtClean="0"/>
              <a:t>)</a:t>
            </a:r>
            <a:endParaRPr lang="en-US" altLang="ja-JP" sz="2800" dirty="0" smtClean="0"/>
          </a:p>
          <a:p>
            <a:r>
              <a:rPr lang="en-US" altLang="ja-JP" sz="2800" dirty="0" smtClean="0"/>
              <a:t>Science-specific Word List (</a:t>
            </a:r>
            <a:r>
              <a:rPr lang="en-US" altLang="ja-JP" sz="2800" dirty="0" err="1" smtClean="0"/>
              <a:t>Coxhead</a:t>
            </a:r>
            <a:r>
              <a:rPr lang="en-US" altLang="ja-JP" sz="2800" dirty="0" smtClean="0"/>
              <a:t> &amp; Hirsh, 2007)</a:t>
            </a:r>
          </a:p>
          <a:p>
            <a:r>
              <a:rPr kumimoji="1" lang="en-US" altLang="ja-JP" sz="2800" dirty="0" smtClean="0"/>
              <a:t>Technical:  e.g. Chung (2003)</a:t>
            </a:r>
          </a:p>
          <a:p>
            <a:r>
              <a:rPr lang="en-US" altLang="ja-JP" sz="2800" dirty="0" smtClean="0"/>
              <a:t>Literary vocabulary?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92056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5. Text coverage by word tier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dirty="0" smtClean="0">
                <a:hlinkClick r:id="rId3" action="ppaction://hlinkfile"/>
              </a:rPr>
              <a:t>The word tier </a:t>
            </a:r>
            <a:r>
              <a:rPr kumimoji="1" lang="en-NZ" altLang="ja-JP" sz="2800" dirty="0" smtClean="0">
                <a:hlinkClick r:id="rId3" action="ppaction://hlinkfile"/>
              </a:rPr>
              <a:t>analyser</a:t>
            </a:r>
            <a:r>
              <a:rPr kumimoji="1" lang="en-NZ" altLang="ja-JP" sz="2800" dirty="0" smtClean="0"/>
              <a:t>: An Excel sheet where word profiling of a text can be checked automatically by cutting and pasting the result of </a:t>
            </a:r>
            <a:r>
              <a:rPr kumimoji="1" lang="en-NZ" altLang="ja-JP" sz="2800" dirty="0" err="1" smtClean="0"/>
              <a:t>AntWordProfiler</a:t>
            </a:r>
            <a:r>
              <a:rPr kumimoji="1" lang="en-NZ" altLang="ja-JP" sz="2800" dirty="0" smtClean="0"/>
              <a:t> with the word tier base word list. </a:t>
            </a:r>
          </a:p>
          <a:p>
            <a:r>
              <a:rPr lang="en-US" altLang="ja-JP" sz="2800" dirty="0">
                <a:hlinkClick r:id="rId4" action="ppaction://hlinkfile"/>
              </a:rPr>
              <a:t>Text covering </a:t>
            </a:r>
            <a:r>
              <a:rPr lang="en-US" altLang="ja-JP" sz="2800" dirty="0" smtClean="0">
                <a:hlinkClick r:id="rId4" action="ppaction://hlinkfile"/>
              </a:rPr>
              <a:t>efficiency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High efficiency in vocabulary learning </a:t>
            </a:r>
          </a:p>
          <a:p>
            <a:pPr marL="0" indent="0">
              <a:buNone/>
            </a:pPr>
            <a:r>
              <a:rPr lang="en-US" altLang="ja-JP" sz="2800" dirty="0"/>
              <a:t> </a:t>
            </a:r>
            <a:r>
              <a:rPr lang="en-US" altLang="ja-JP" sz="2800" dirty="0" smtClean="0"/>
              <a:t> = Fewer unique lexemes cover more texts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(Reciprocal </a:t>
            </a:r>
            <a:r>
              <a:rPr lang="en-US" altLang="ja-JP" dirty="0"/>
              <a:t>Type/Token </a:t>
            </a:r>
            <a:r>
              <a:rPr lang="en-US" altLang="ja-JP" dirty="0" smtClean="0"/>
              <a:t>Ratio = Token/Type Ratio?)</a:t>
            </a:r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*Comparison should be made between equally-sized texts)</a:t>
            </a:r>
          </a:p>
          <a:p>
            <a:endParaRPr kumimoji="1" lang="en-US" altLang="ja-JP" dirty="0"/>
          </a:p>
          <a:p>
            <a:endParaRPr kumimoji="1" lang="en-NZ" altLang="ja-JP" dirty="0"/>
          </a:p>
        </p:txBody>
      </p:sp>
    </p:spTree>
    <p:extLst>
      <p:ext uri="{BB962C8B-B14F-4D97-AF65-F5344CB8AC3E}">
        <p14:creationId xmlns:p14="http://schemas.microsoft.com/office/powerpoint/2010/main" val="346780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Coverage of Japanese </a:t>
            </a:r>
            <a:r>
              <a:rPr lang="en-US" altLang="ja-JP" dirty="0" smtClean="0"/>
              <a:t>texts </a:t>
            </a:r>
            <a:r>
              <a:rPr lang="en-US" altLang="ja-JP" dirty="0"/>
              <a:t>by </a:t>
            </a:r>
            <a:r>
              <a:rPr lang="en-US" altLang="ja-JP" dirty="0" smtClean="0"/>
              <a:t>word tier</a:t>
            </a:r>
            <a:endParaRPr kumimoji="1" lang="ja-JP" altLang="en-US" dirty="0"/>
          </a:p>
        </p:txBody>
      </p:sp>
      <p:pic>
        <p:nvPicPr>
          <p:cNvPr id="1030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81762"/>
            <a:ext cx="8510982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544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3536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Findings from the text coverage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616624"/>
          </a:xfrm>
        </p:spPr>
        <p:txBody>
          <a:bodyPr>
            <a:normAutofit fontScale="92500"/>
          </a:bodyPr>
          <a:lstStyle/>
          <a:p>
            <a:r>
              <a:rPr lang="en-NZ" altLang="ja-JP" sz="2600" b="1" dirty="0" smtClean="0"/>
              <a:t>Conversation</a:t>
            </a:r>
            <a:r>
              <a:rPr lang="en-NZ" altLang="ja-JP" sz="2600" dirty="0" smtClean="0"/>
              <a:t> and </a:t>
            </a:r>
            <a:r>
              <a:rPr lang="en-NZ" altLang="ja-JP" sz="2600" b="1" dirty="0" smtClean="0"/>
              <a:t>Non-academic texts</a:t>
            </a:r>
            <a:r>
              <a:rPr lang="en-NZ" altLang="ja-JP" sz="2600" dirty="0" smtClean="0"/>
              <a:t>: more </a:t>
            </a:r>
            <a:r>
              <a:rPr lang="en-NZ" altLang="ja-JP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words</a:t>
            </a:r>
            <a:r>
              <a:rPr lang="en-NZ" altLang="ja-JP" sz="2600" dirty="0" smtClean="0"/>
              <a:t> and </a:t>
            </a:r>
            <a:r>
              <a:rPr lang="en-NZ" altLang="ja-JP" sz="2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LW</a:t>
            </a:r>
          </a:p>
          <a:p>
            <a:r>
              <a:rPr lang="en-NZ" altLang="ja-JP" sz="2600" b="1" dirty="0" smtClean="0"/>
              <a:t>Wikipedia</a:t>
            </a:r>
            <a:r>
              <a:rPr lang="en-NZ" altLang="ja-JP" sz="2600" dirty="0" smtClean="0"/>
              <a:t>: more </a:t>
            </a:r>
            <a:r>
              <a:rPr lang="en-NZ" altLang="ja-JP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 nouns </a:t>
            </a:r>
            <a:r>
              <a:rPr lang="en-NZ" altLang="ja-JP" sz="2600" dirty="0" smtClean="0"/>
              <a:t>and </a:t>
            </a:r>
            <a:r>
              <a:rPr lang="en-NZ" altLang="ja-JP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low frequency words</a:t>
            </a:r>
          </a:p>
          <a:p>
            <a:r>
              <a:rPr lang="en-NZ" altLang="ja-JP" sz="2600" b="1" dirty="0" smtClean="0"/>
              <a:t>Academic </a:t>
            </a:r>
            <a:r>
              <a:rPr lang="en-NZ" altLang="ja-JP" sz="2600" b="1" dirty="0"/>
              <a:t>items of </a:t>
            </a:r>
            <a:r>
              <a:rPr lang="en-NZ" altLang="ja-JP" sz="2600" b="1" dirty="0" smtClean="0"/>
              <a:t>Wikipedia</a:t>
            </a:r>
            <a:r>
              <a:rPr lang="en-NZ" altLang="ja-JP" sz="2600" dirty="0" smtClean="0"/>
              <a:t>: 15-20</a:t>
            </a:r>
            <a:r>
              <a:rPr lang="en-NZ" altLang="ja-JP" sz="2600" dirty="0"/>
              <a:t>% of </a:t>
            </a:r>
            <a:r>
              <a:rPr lang="en-NZ" altLang="ja-JP" sz="2600" dirty="0" smtClean="0"/>
              <a:t>the texts of are estimated to be covered by JAWL 1 (559 types) – encyclopaedic nature of </a:t>
            </a:r>
            <a:r>
              <a:rPr lang="en-NZ" altLang="ja-JP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</a:t>
            </a:r>
            <a:r>
              <a:rPr lang="en-NZ" altLang="ja-JP" sz="2600" dirty="0" smtClean="0"/>
              <a:t>? </a:t>
            </a:r>
            <a:r>
              <a:rPr lang="en-NZ" altLang="ja-JP" sz="2600" dirty="0" smtClean="0">
                <a:sym typeface="Wingdings" pitchFamily="2" charset="2"/>
              </a:rPr>
              <a:t> can be a good resource for learning </a:t>
            </a:r>
            <a:r>
              <a:rPr lang="en-NZ" altLang="ja-JP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AW</a:t>
            </a:r>
            <a:endParaRPr lang="en-NZ" altLang="ja-JP" sz="2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NZ" altLang="ja-JP" sz="2600" b="1" dirty="0" smtClean="0"/>
              <a:t>Newspapers</a:t>
            </a:r>
            <a:r>
              <a:rPr lang="en-NZ" altLang="ja-JP" sz="2600" dirty="0" smtClean="0"/>
              <a:t>: similar to academic texts, but contains more </a:t>
            </a:r>
            <a:r>
              <a:rPr lang="en-NZ" altLang="ja-JP" sz="26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2600" dirty="0" smtClean="0"/>
              <a:t> and </a:t>
            </a:r>
            <a:r>
              <a:rPr lang="en-NZ" altLang="ja-JP" sz="2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</a:t>
            </a:r>
            <a:r>
              <a:rPr lang="en-NZ" altLang="ja-JP" sz="2600" dirty="0" smtClean="0"/>
              <a:t> at the advanced level</a:t>
            </a:r>
          </a:p>
          <a:p>
            <a:pPr marL="0" indent="0">
              <a:buNone/>
            </a:pPr>
            <a:r>
              <a:rPr lang="en-NZ" altLang="ja-JP" sz="2600" dirty="0">
                <a:sym typeface="Wingdings" pitchFamily="2" charset="2"/>
              </a:rPr>
              <a:t> </a:t>
            </a:r>
            <a:r>
              <a:rPr lang="en-NZ" altLang="ja-JP" sz="2600" dirty="0" smtClean="0">
                <a:sym typeface="Wingdings" pitchFamily="2" charset="2"/>
              </a:rPr>
              <a:t>   </a:t>
            </a:r>
            <a:r>
              <a:rPr lang="en-NZ" altLang="ja-JP" sz="2600" dirty="0">
                <a:sym typeface="Wingdings" pitchFamily="2" charset="2"/>
              </a:rPr>
              <a:t>can be a good resource for learning </a:t>
            </a:r>
            <a:r>
              <a:rPr lang="en-NZ" altLang="ja-JP" sz="2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AW</a:t>
            </a:r>
            <a:r>
              <a:rPr lang="en-NZ" altLang="ja-JP" sz="2600" dirty="0">
                <a:sym typeface="Wingdings" pitchFamily="2" charset="2"/>
              </a:rPr>
              <a:t> </a:t>
            </a:r>
            <a:r>
              <a:rPr lang="en-NZ" altLang="ja-JP" sz="2600" dirty="0" smtClean="0">
                <a:sym typeface="Wingdings" pitchFamily="2" charset="2"/>
              </a:rPr>
              <a:t>(esp. in social sci.)</a:t>
            </a:r>
            <a:endParaRPr lang="en-NZ" altLang="ja-JP" sz="2600" dirty="0"/>
          </a:p>
          <a:p>
            <a:r>
              <a:rPr lang="en-NZ" altLang="ja-JP" sz="2600" b="1" dirty="0" smtClean="0"/>
              <a:t>Academic texts</a:t>
            </a:r>
            <a:r>
              <a:rPr lang="en-NZ" altLang="ja-JP" sz="2600" dirty="0" smtClean="0"/>
              <a:t>: more </a:t>
            </a:r>
            <a:r>
              <a:rPr lang="en-NZ" altLang="ja-JP" sz="2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</a:t>
            </a:r>
            <a:r>
              <a:rPr lang="en-NZ" altLang="ja-JP" sz="2600" dirty="0" smtClean="0"/>
              <a:t> and </a:t>
            </a:r>
            <a:r>
              <a:rPr lang="en-NZ" altLang="ja-JP" sz="26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2600" dirty="0" smtClean="0"/>
              <a:t> but less </a:t>
            </a:r>
            <a:r>
              <a:rPr lang="en-NZ" altLang="ja-JP" sz="2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LW </a:t>
            </a:r>
            <a:r>
              <a:rPr lang="en-NZ" altLang="ja-JP" sz="2600" dirty="0" smtClean="0"/>
              <a:t>in any academic domain</a:t>
            </a:r>
          </a:p>
          <a:p>
            <a:r>
              <a:rPr lang="en-NZ" altLang="ja-JP" sz="2600" b="1" dirty="0" smtClean="0"/>
              <a:t>Academic texts in natural sciences</a:t>
            </a:r>
            <a:r>
              <a:rPr lang="en-NZ" altLang="ja-JP" sz="2600" dirty="0" smtClean="0"/>
              <a:t>: more academic domain words at lower frequency levels </a:t>
            </a:r>
            <a:r>
              <a:rPr lang="en-NZ" altLang="ja-JP" sz="2600" dirty="0"/>
              <a:t>(</a:t>
            </a:r>
            <a:r>
              <a:rPr lang="en-NZ" altLang="ja-JP" sz="2600" dirty="0" smtClean="0"/>
              <a:t>technical vocabulary) than Ah. and Ss. texts – similar to</a:t>
            </a:r>
            <a:r>
              <a:rPr lang="en-NZ" altLang="ja-JP" dirty="0" smtClean="0"/>
              <a:t> </a:t>
            </a:r>
            <a:r>
              <a:rPr lang="en-NZ" altLang="ja-JP" dirty="0"/>
              <a:t>Coxhead, Stevens, &amp; Tinkle (2010</a:t>
            </a:r>
            <a:r>
              <a:rPr lang="en-NZ" altLang="ja-JP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6839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75074"/>
            <a:ext cx="7704856" cy="1143000"/>
          </a:xfrm>
        </p:spPr>
        <p:txBody>
          <a:bodyPr>
            <a:normAutofit fontScale="90000"/>
          </a:bodyPr>
          <a:lstStyle/>
          <a:p>
            <a:pPr marL="449263" indent="-449263"/>
            <a:r>
              <a:rPr kumimoji="1" lang="en-US" altLang="ja-JP" dirty="0" smtClean="0"/>
              <a:t>6. Proportion of word origin types by </a:t>
            </a:r>
            <a:r>
              <a:rPr lang="en-US" altLang="ja-JP" dirty="0" smtClean="0"/>
              <a:t>word tier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64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dirty="0" smtClean="0"/>
              <a:t>Proportion of Unique Lexemes by </a:t>
            </a:r>
            <a:r>
              <a:rPr lang="en-US" altLang="ja-JP" sz="2800" dirty="0"/>
              <a:t>Word </a:t>
            </a:r>
            <a:r>
              <a:rPr lang="en-US" altLang="ja-JP" sz="2800" dirty="0" smtClean="0"/>
              <a:t>Origin and </a:t>
            </a:r>
            <a:r>
              <a:rPr lang="en-US" altLang="ja-JP" sz="2800" dirty="0"/>
              <a:t>Word Tier in 01K-20K </a:t>
            </a:r>
            <a:r>
              <a:rPr lang="en-US" altLang="ja-JP" sz="2000" dirty="0"/>
              <a:t>(*) (Matsushita, 2011) </a:t>
            </a:r>
            <a:endParaRPr kumimoji="1" lang="ja-JP" altLang="en-US" sz="2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08920"/>
            <a:ext cx="8730733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588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96144"/>
          </a:xfrm>
        </p:spPr>
        <p:txBody>
          <a:bodyPr>
            <a:normAutofit/>
          </a:bodyPr>
          <a:lstStyle/>
          <a:p>
            <a:r>
              <a:rPr lang="en-US" altLang="ja-JP" sz="3600" dirty="0" smtClean="0"/>
              <a:t>Findings from the proportion </a:t>
            </a:r>
            <a:r>
              <a:rPr lang="en-US" altLang="ja-JP" sz="3600" dirty="0"/>
              <a:t>of w</a:t>
            </a:r>
            <a:r>
              <a:rPr lang="en-US" altLang="ja-JP" sz="3600" dirty="0" smtClean="0"/>
              <a:t>ord </a:t>
            </a:r>
            <a:r>
              <a:rPr lang="en-US" altLang="ja-JP" sz="3600" dirty="0"/>
              <a:t>o</a:t>
            </a:r>
            <a:r>
              <a:rPr lang="en-US" altLang="ja-JP" sz="3600" dirty="0" smtClean="0"/>
              <a:t>rigin </a:t>
            </a:r>
            <a:r>
              <a:rPr lang="en-US" altLang="ja-JP" sz="3600" dirty="0"/>
              <a:t>t</a:t>
            </a:r>
            <a:r>
              <a:rPr lang="en-US" altLang="ja-JP" sz="3600" dirty="0" smtClean="0"/>
              <a:t>ypes </a:t>
            </a:r>
            <a:r>
              <a:rPr lang="en-US" altLang="ja-JP" sz="3600" dirty="0"/>
              <a:t>by </a:t>
            </a:r>
            <a:r>
              <a:rPr lang="en-US" altLang="ja-JP" sz="3600" dirty="0" smtClean="0"/>
              <a:t>word tier</a:t>
            </a:r>
            <a:endParaRPr lang="en-NZ" sz="320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>
            <a:normAutofit lnSpcReduction="10000"/>
          </a:bodyPr>
          <a:lstStyle/>
          <a:p>
            <a:r>
              <a:rPr lang="en-NZ" altLang="ja-JP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LW</a:t>
            </a:r>
            <a:r>
              <a:rPr lang="en-NZ" altLang="ja-JP" sz="2800" dirty="0" smtClean="0"/>
              <a:t>: </a:t>
            </a:r>
            <a:r>
              <a:rPr lang="en-NZ" altLang="ja-JP" sz="2800" b="1" dirty="0" smtClean="0"/>
              <a:t>Japanese</a:t>
            </a:r>
            <a:r>
              <a:rPr lang="en-NZ" altLang="ja-JP" sz="2800" dirty="0" smtClean="0"/>
              <a:t> origin words are significantly dominant</a:t>
            </a:r>
          </a:p>
          <a:p>
            <a:r>
              <a:rPr lang="en-NZ" altLang="ja-JP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</a:t>
            </a:r>
            <a:r>
              <a:rPr lang="en-NZ" altLang="ja-JP" sz="2800" dirty="0" smtClean="0"/>
              <a:t> and </a:t>
            </a:r>
            <a:r>
              <a:rPr lang="en-NZ" altLang="ja-JP" sz="28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2800" dirty="0" smtClean="0"/>
              <a:t>: </a:t>
            </a:r>
            <a:r>
              <a:rPr lang="en-NZ" altLang="ja-JP" sz="2800" b="1" dirty="0" smtClean="0"/>
              <a:t>Chinese</a:t>
            </a:r>
            <a:r>
              <a:rPr lang="en-NZ" altLang="ja-JP" sz="2800" dirty="0" smtClean="0"/>
              <a:t> origin words are </a:t>
            </a:r>
            <a:r>
              <a:rPr lang="en-NZ" altLang="ja-JP" sz="2800" dirty="0"/>
              <a:t>significantly dominant</a:t>
            </a:r>
          </a:p>
          <a:p>
            <a:r>
              <a:rPr lang="en-NZ" altLang="ja-JP" sz="28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2800" dirty="0" smtClean="0"/>
              <a:t>: more </a:t>
            </a:r>
            <a:r>
              <a:rPr lang="en-NZ" altLang="ja-JP" sz="2800" b="1" dirty="0" smtClean="0"/>
              <a:t>Western</a:t>
            </a:r>
            <a:r>
              <a:rPr lang="en-NZ" altLang="ja-JP" sz="2800" dirty="0" smtClean="0"/>
              <a:t> origin words (</a:t>
            </a:r>
            <a:r>
              <a:rPr lang="en-NZ" altLang="ja-JP" sz="2800" dirty="0" err="1" smtClean="0"/>
              <a:t>Gairaigo</a:t>
            </a:r>
            <a:r>
              <a:rPr lang="en-NZ" altLang="ja-JP" sz="2800" dirty="0" smtClean="0"/>
              <a:t>)</a:t>
            </a:r>
          </a:p>
          <a:p>
            <a:pPr marL="630238" indent="-630238">
              <a:buNone/>
            </a:pPr>
            <a:r>
              <a:rPr lang="en-NZ" altLang="ja-JP" sz="2800" b="1" dirty="0" smtClean="0"/>
              <a:t>  </a:t>
            </a:r>
            <a:r>
              <a:rPr lang="en-NZ" altLang="ja-JP" sz="2800" b="1" dirty="0" smtClean="0">
                <a:sym typeface="Wingdings" pitchFamily="2" charset="2"/>
              </a:rPr>
              <a:t> </a:t>
            </a:r>
            <a:r>
              <a:rPr lang="en-NZ" altLang="ja-JP" sz="2800" b="1" dirty="0" smtClean="0"/>
              <a:t>Western</a:t>
            </a:r>
            <a:r>
              <a:rPr lang="en-NZ" altLang="ja-JP" sz="2800" dirty="0" smtClean="0"/>
              <a:t> origin words tend to appear more at lower frequency levels in academic domain words</a:t>
            </a:r>
          </a:p>
          <a:p>
            <a:r>
              <a:rPr lang="en-NZ" altLang="ja-JP" sz="2800" dirty="0"/>
              <a:t>O</a:t>
            </a:r>
            <a:r>
              <a:rPr lang="en-NZ" altLang="ja-JP" sz="2800" dirty="0" smtClean="0"/>
              <a:t>rigins of academic and literary words are considerably clearly separated: </a:t>
            </a:r>
          </a:p>
          <a:p>
            <a:pPr lvl="1"/>
            <a:r>
              <a:rPr lang="en-NZ" altLang="ja-JP" sz="2400" dirty="0" smtClean="0"/>
              <a:t>Academic – </a:t>
            </a:r>
            <a:r>
              <a:rPr lang="en-NZ" altLang="ja-JP" sz="2400" b="1" dirty="0" smtClean="0"/>
              <a:t>Chinese</a:t>
            </a:r>
            <a:r>
              <a:rPr lang="en-NZ" altLang="ja-JP" sz="2400" dirty="0" smtClean="0"/>
              <a:t> origin</a:t>
            </a:r>
          </a:p>
          <a:p>
            <a:pPr lvl="1"/>
            <a:r>
              <a:rPr lang="en-NZ" altLang="ja-JP" sz="2400" dirty="0" smtClean="0"/>
              <a:t>Literary – </a:t>
            </a:r>
            <a:r>
              <a:rPr lang="en-NZ" altLang="ja-JP" sz="2400" b="1" dirty="0" smtClean="0"/>
              <a:t>Japanese</a:t>
            </a:r>
            <a:r>
              <a:rPr lang="en-NZ" altLang="ja-JP" sz="2400" dirty="0" smtClean="0"/>
              <a:t> origin</a:t>
            </a:r>
          </a:p>
          <a:p>
            <a:endParaRPr lang="en-NZ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491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/>
          <a:lstStyle/>
          <a:p>
            <a:r>
              <a:rPr lang="en-US" altLang="ja-JP" dirty="0"/>
              <a:t>7</a:t>
            </a:r>
            <a:r>
              <a:rPr kumimoji="1" lang="en-US" altLang="ja-JP" dirty="0" smtClean="0"/>
              <a:t>. </a:t>
            </a:r>
            <a:r>
              <a:rPr lang="en-US" altLang="ja-JP" dirty="0" smtClean="0"/>
              <a:t>Implications from the findings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040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dirty="0" smtClean="0"/>
              <a:t>Q. </a:t>
            </a:r>
            <a:r>
              <a:rPr lang="en-US" altLang="ja-JP" b="1" dirty="0" smtClean="0"/>
              <a:t>Word Tiers: In </a:t>
            </a:r>
            <a:r>
              <a:rPr lang="en-US" altLang="ja-JP" b="1" dirty="0"/>
              <a:t>what order should students learn them? </a:t>
            </a:r>
            <a:endParaRPr kumimoji="1" lang="ja-JP" altLang="en-US" b="1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457200" y="1700808"/>
            <a:ext cx="3970784" cy="4968552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200" dirty="0" smtClean="0"/>
              <a:t>Basic</a:t>
            </a:r>
          </a:p>
          <a:p>
            <a:pPr lvl="1"/>
            <a:r>
              <a:rPr lang="en-US" altLang="ja-JP" sz="3200" dirty="0" smtClean="0"/>
              <a:t>Academic</a:t>
            </a:r>
          </a:p>
          <a:p>
            <a:pPr lvl="1"/>
            <a:r>
              <a:rPr lang="en-US" altLang="ja-JP" sz="3200" dirty="0" smtClean="0"/>
              <a:t>LAD</a:t>
            </a:r>
          </a:p>
          <a:p>
            <a:pPr lvl="1"/>
            <a:r>
              <a:rPr lang="en-US" altLang="ja-JP" sz="3200" dirty="0" smtClean="0"/>
              <a:t>General</a:t>
            </a:r>
          </a:p>
          <a:p>
            <a:r>
              <a:rPr lang="en-US" altLang="ja-JP" sz="3200" dirty="0" smtClean="0"/>
              <a:t>Intermediate</a:t>
            </a:r>
          </a:p>
          <a:p>
            <a:pPr lvl="1"/>
            <a:r>
              <a:rPr lang="en-US" altLang="ja-JP" sz="3200" dirty="0" smtClean="0"/>
              <a:t>Academic</a:t>
            </a:r>
          </a:p>
          <a:p>
            <a:pPr lvl="1"/>
            <a:r>
              <a:rPr lang="en-US" altLang="ja-JP" sz="3200" dirty="0" smtClean="0"/>
              <a:t>LAD</a:t>
            </a:r>
          </a:p>
          <a:p>
            <a:pPr lvl="1"/>
            <a:r>
              <a:rPr lang="en-US" altLang="ja-JP" sz="3200" dirty="0" smtClean="0"/>
              <a:t>General</a:t>
            </a:r>
          </a:p>
          <a:p>
            <a:r>
              <a:rPr lang="en-US" altLang="ja-JP" sz="3200" dirty="0" smtClean="0"/>
              <a:t>Advanced</a:t>
            </a:r>
          </a:p>
          <a:p>
            <a:pPr lvl="1"/>
            <a:r>
              <a:rPr lang="en-US" altLang="ja-JP" sz="3200" dirty="0" smtClean="0"/>
              <a:t>Academic</a:t>
            </a:r>
          </a:p>
          <a:p>
            <a:pPr lvl="1"/>
            <a:r>
              <a:rPr lang="en-US" altLang="ja-JP" sz="3200" dirty="0" smtClean="0"/>
              <a:t>LAD</a:t>
            </a:r>
          </a:p>
          <a:p>
            <a:pPr lvl="1"/>
            <a:r>
              <a:rPr lang="en-US" altLang="ja-JP" sz="3200" dirty="0" smtClean="0"/>
              <a:t>General</a:t>
            </a:r>
          </a:p>
          <a:p>
            <a:pPr lvl="1"/>
            <a:endParaRPr lang="en-US" altLang="ja-JP" dirty="0" smtClean="0"/>
          </a:p>
          <a:p>
            <a:pPr lvl="1" indent="0">
              <a:buFont typeface="Arial" pitchFamily="34" charset="0"/>
              <a:buNone/>
            </a:pPr>
            <a:endParaRPr lang="en-US" altLang="ja-JP" dirty="0" smtClean="0"/>
          </a:p>
        </p:txBody>
      </p:sp>
      <p:sp>
        <p:nvSpPr>
          <p:cNvPr id="5" name="コンテンツ プレースホルダー 5"/>
          <p:cNvSpPr txBox="1">
            <a:spLocks/>
          </p:cNvSpPr>
          <p:nvPr/>
        </p:nvSpPr>
        <p:spPr>
          <a:xfrm>
            <a:off x="4645025" y="1556792"/>
            <a:ext cx="4041775" cy="530120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kumimoji="1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200" dirty="0" smtClean="0"/>
              <a:t>Highly Advanced</a:t>
            </a:r>
          </a:p>
          <a:p>
            <a:pPr lvl="1"/>
            <a:r>
              <a:rPr lang="en-US" altLang="ja-JP" sz="3200" dirty="0" smtClean="0"/>
              <a:t>Academic</a:t>
            </a:r>
          </a:p>
          <a:p>
            <a:pPr lvl="1"/>
            <a:r>
              <a:rPr lang="en-US" altLang="ja-JP" sz="3200" dirty="0" smtClean="0"/>
              <a:t>LAD</a:t>
            </a:r>
          </a:p>
          <a:p>
            <a:pPr lvl="1"/>
            <a:r>
              <a:rPr lang="en-US" altLang="ja-JP" sz="3200" dirty="0" smtClean="0"/>
              <a:t>General</a:t>
            </a:r>
          </a:p>
          <a:p>
            <a:r>
              <a:rPr lang="en-US" altLang="ja-JP" sz="3200" dirty="0" smtClean="0"/>
              <a:t>Super-Advanced</a:t>
            </a:r>
          </a:p>
          <a:p>
            <a:pPr lvl="1"/>
            <a:r>
              <a:rPr lang="en-US" altLang="ja-JP" sz="3200" dirty="0" smtClean="0"/>
              <a:t>Academic</a:t>
            </a:r>
          </a:p>
          <a:p>
            <a:pPr lvl="1"/>
            <a:r>
              <a:rPr lang="en-US" altLang="ja-JP" sz="3200" dirty="0" smtClean="0"/>
              <a:t>LAD</a:t>
            </a:r>
          </a:p>
          <a:p>
            <a:pPr lvl="1"/>
            <a:r>
              <a:rPr lang="en-US" altLang="ja-JP" sz="3200" dirty="0" smtClean="0"/>
              <a:t>General</a:t>
            </a:r>
          </a:p>
          <a:p>
            <a:endParaRPr lang="en-US" altLang="ja-JP" sz="2000" dirty="0" smtClean="0"/>
          </a:p>
          <a:p>
            <a:r>
              <a:rPr lang="en-US" altLang="ja-JP" sz="3200" dirty="0" smtClean="0"/>
              <a:t>Assumed known words</a:t>
            </a:r>
          </a:p>
          <a:p>
            <a:pPr lvl="1"/>
            <a:r>
              <a:rPr lang="en-US" altLang="ja-JP" sz="2600" dirty="0" smtClean="0"/>
              <a:t>Proper names</a:t>
            </a:r>
          </a:p>
          <a:p>
            <a:pPr lvl="1"/>
            <a:r>
              <a:rPr lang="en-US" altLang="ja-JP" sz="2600" dirty="0" smtClean="0"/>
              <a:t>Fillers</a:t>
            </a:r>
          </a:p>
          <a:p>
            <a:pPr lvl="1"/>
            <a:r>
              <a:rPr lang="en-US" altLang="ja-JP" sz="2600" dirty="0" smtClean="0"/>
              <a:t>Signs</a:t>
            </a:r>
          </a:p>
          <a:p>
            <a:pPr lvl="1"/>
            <a:r>
              <a:rPr lang="en-US" altLang="ja-JP" sz="2600" dirty="0" smtClean="0"/>
              <a:t>(Transparent compounds *)</a:t>
            </a:r>
          </a:p>
          <a:p>
            <a:r>
              <a:rPr lang="en-US" altLang="ja-JP" sz="3200" dirty="0" smtClean="0"/>
              <a:t>Others</a:t>
            </a:r>
            <a:endParaRPr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7555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/>
          <a:lstStyle/>
          <a:p>
            <a:r>
              <a:rPr lang="en-US" altLang="ja-JP" dirty="0" smtClean="0"/>
              <a:t>Implications for teaching and research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412776"/>
            <a:ext cx="8568952" cy="5064224"/>
          </a:xfrm>
        </p:spPr>
        <p:txBody>
          <a:bodyPr>
            <a:normAutofit/>
          </a:bodyPr>
          <a:lstStyle/>
          <a:p>
            <a:r>
              <a:rPr lang="en-NZ" altLang="ja-JP" sz="2800" dirty="0" smtClean="0"/>
              <a:t>A </a:t>
            </a:r>
            <a:r>
              <a:rPr lang="en-NZ" altLang="ja-JP" sz="2800" b="1" dirty="0" smtClean="0"/>
              <a:t>vocabulary conscious curriculum </a:t>
            </a:r>
            <a:r>
              <a:rPr lang="en-NZ" altLang="ja-JP" sz="2800" dirty="0" smtClean="0"/>
              <a:t>should be designed and incorporated in Japanese programs depending on the learners’ </a:t>
            </a:r>
            <a:r>
              <a:rPr lang="en-NZ" altLang="ja-JP" sz="2800" b="1" dirty="0" smtClean="0"/>
              <a:t>needs</a:t>
            </a:r>
            <a:r>
              <a:rPr lang="en-NZ" altLang="ja-JP" sz="2800" dirty="0" smtClean="0"/>
              <a:t> and </a:t>
            </a:r>
            <a:r>
              <a:rPr lang="en-NZ" altLang="ja-JP" sz="2800" b="1" dirty="0" smtClean="0"/>
              <a:t>language backgrounds</a:t>
            </a:r>
          </a:p>
          <a:p>
            <a:r>
              <a:rPr lang="en-NZ" altLang="ja-JP" sz="2800" dirty="0" smtClean="0"/>
              <a:t>The </a:t>
            </a:r>
            <a:r>
              <a:rPr lang="en-NZ" altLang="ja-JP" sz="2800" b="1" dirty="0" smtClean="0"/>
              <a:t>gap</a:t>
            </a:r>
            <a:r>
              <a:rPr lang="en-NZ" altLang="ja-JP" sz="2800" dirty="0" smtClean="0"/>
              <a:t> between Chinese-background learners (</a:t>
            </a:r>
            <a:r>
              <a:rPr lang="en-NZ" altLang="ja-JP" sz="2800" b="1" dirty="0" smtClean="0"/>
              <a:t>CBLs</a:t>
            </a:r>
            <a:r>
              <a:rPr lang="en-NZ" altLang="ja-JP" sz="2800" dirty="0" smtClean="0"/>
              <a:t>) and </a:t>
            </a:r>
            <a:r>
              <a:rPr lang="en-NZ" altLang="ja-JP" sz="2800" b="1" dirty="0" smtClean="0"/>
              <a:t>non-CBLs</a:t>
            </a:r>
            <a:r>
              <a:rPr lang="en-NZ" altLang="ja-JP" sz="2800" dirty="0" smtClean="0"/>
              <a:t> will be </a:t>
            </a:r>
            <a:r>
              <a:rPr lang="en-NZ" altLang="ja-JP" sz="2800" b="1" dirty="0" smtClean="0"/>
              <a:t>less in basic conversation and reading literary works </a:t>
            </a:r>
            <a:r>
              <a:rPr lang="en-NZ" altLang="ja-JP" sz="2800" dirty="0" smtClean="0"/>
              <a:t>than in reading academic texts</a:t>
            </a:r>
          </a:p>
          <a:p>
            <a:r>
              <a:rPr lang="en-NZ" altLang="ja-JP" sz="2800" dirty="0" smtClean="0"/>
              <a:t>Good curriculum for learning </a:t>
            </a:r>
            <a:r>
              <a:rPr lang="en-NZ" altLang="ja-JP" sz="2800" b="1" dirty="0" smtClean="0"/>
              <a:t>academic domain words</a:t>
            </a:r>
            <a:r>
              <a:rPr lang="en-NZ" altLang="ja-JP" sz="2800" dirty="0" smtClean="0"/>
              <a:t> is particularly desired for </a:t>
            </a:r>
            <a:r>
              <a:rPr lang="en-NZ" altLang="ja-JP" sz="2800" b="1" dirty="0" smtClean="0"/>
              <a:t>non-CBLs</a:t>
            </a:r>
            <a:r>
              <a:rPr lang="en-NZ" altLang="ja-JP" sz="2800" dirty="0" smtClean="0"/>
              <a:t> of academic Japanese</a:t>
            </a:r>
          </a:p>
          <a:p>
            <a:r>
              <a:rPr kumimoji="1" lang="en-NZ" altLang="ja-JP" sz="2800" dirty="0" smtClean="0"/>
              <a:t>Autonomous mode for learning vocabulary will be necessary particularly when the learners’ needs and language backgrounds </a:t>
            </a:r>
            <a:r>
              <a:rPr lang="en-NZ" altLang="ja-JP" sz="2800" dirty="0" smtClean="0"/>
              <a:t>are various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3995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8</a:t>
            </a:r>
            <a:r>
              <a:rPr kumimoji="1" lang="en-US" altLang="ja-JP" dirty="0" smtClean="0"/>
              <a:t>. 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992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b="1" dirty="0" smtClean="0"/>
              <a:t>Limitations of the word lists</a:t>
            </a:r>
            <a:endParaRPr lang="en-US" altLang="ja-JP" sz="2800" b="1" dirty="0"/>
          </a:p>
          <a:p>
            <a:r>
              <a:rPr lang="en-US" altLang="ja-JP" dirty="0"/>
              <a:t>Less valid in narrower domain words (2D/1D words) and less reliable in higher frequency levels </a:t>
            </a:r>
            <a:r>
              <a:rPr lang="en-US" altLang="ja-JP" dirty="0">
                <a:sym typeface="Wingdings" pitchFamily="2" charset="2"/>
              </a:rPr>
              <a:t> Need refining by more complete academic corpus</a:t>
            </a:r>
            <a:endParaRPr lang="en-US" altLang="ja-JP" dirty="0"/>
          </a:p>
          <a:p>
            <a:r>
              <a:rPr lang="en-US" altLang="ja-JP" dirty="0" smtClean="0"/>
              <a:t>Multi-word units not extracted</a:t>
            </a:r>
          </a:p>
          <a:p>
            <a:r>
              <a:rPr lang="en-US" altLang="ja-JP" dirty="0" smtClean="0"/>
              <a:t>Not </a:t>
            </a:r>
            <a:r>
              <a:rPr lang="en-US" altLang="ja-JP" dirty="0"/>
              <a:t>sensitive to different usages in different </a:t>
            </a:r>
            <a:r>
              <a:rPr lang="en-US" altLang="ja-JP" dirty="0" smtClean="0"/>
              <a:t>domains (polysemy)</a:t>
            </a:r>
            <a:endParaRPr lang="en-US" altLang="ja-JP" dirty="0"/>
          </a:p>
          <a:p>
            <a:pPr marL="0" indent="0">
              <a:buNone/>
            </a:pPr>
            <a:endParaRPr lang="en-US" altLang="ja-JP" sz="2800" b="1" dirty="0" smtClean="0"/>
          </a:p>
          <a:p>
            <a:pPr marL="0" indent="0">
              <a:buNone/>
            </a:pPr>
            <a:r>
              <a:rPr lang="en-US" altLang="ja-JP" sz="2800" b="1" dirty="0" smtClean="0"/>
              <a:t>Remaining </a:t>
            </a:r>
            <a:r>
              <a:rPr lang="en-US" altLang="ja-JP" sz="2800" b="1" dirty="0"/>
              <a:t>issues</a:t>
            </a:r>
          </a:p>
          <a:p>
            <a:r>
              <a:rPr lang="en-US" altLang="ja-JP" dirty="0"/>
              <a:t>Many transparent compounds in Japanese</a:t>
            </a:r>
          </a:p>
          <a:p>
            <a:pPr>
              <a:buFont typeface="Wingdings"/>
              <a:buChar char="à"/>
            </a:pPr>
            <a:r>
              <a:rPr lang="en-US" altLang="ja-JP" dirty="0">
                <a:sym typeface="Wingdings" pitchFamily="2" charset="2"/>
              </a:rPr>
              <a:t>What is Kanji tier? How is it related to word tier</a:t>
            </a:r>
            <a:r>
              <a:rPr lang="en-US" altLang="ja-JP" dirty="0" smtClean="0">
                <a:sym typeface="Wingdings" pitchFamily="2" charset="2"/>
              </a:rPr>
              <a:t>?</a:t>
            </a:r>
            <a:endParaRPr lang="en-US" altLang="ja-JP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2056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/>
          <a:lstStyle/>
          <a:p>
            <a:r>
              <a:rPr kumimoji="1" lang="en-US" altLang="ja-JP" dirty="0" smtClean="0"/>
              <a:t>Download sites for VDRJ/JAWL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2800" b="1" i="1" dirty="0" smtClean="0"/>
              <a:t>Matsushita </a:t>
            </a:r>
            <a:r>
              <a:rPr lang="en-US" altLang="ja-JP" sz="2800" b="1" i="1" dirty="0"/>
              <a:t>Laboratory for Language </a:t>
            </a:r>
            <a:r>
              <a:rPr lang="en-US" altLang="ja-JP" sz="2800" b="1" i="1" dirty="0" smtClean="0"/>
              <a:t>Learning</a:t>
            </a:r>
            <a:endParaRPr lang="en-US" altLang="ja-JP" sz="2800" b="1" dirty="0"/>
          </a:p>
          <a:p>
            <a:pPr marL="0" indent="0">
              <a:buNone/>
            </a:pPr>
            <a:r>
              <a:rPr lang="en-US" altLang="ja-JP" sz="2800" dirty="0" smtClean="0">
                <a:hlinkClick r:id="rId2"/>
              </a:rPr>
              <a:t>http</a:t>
            </a:r>
            <a:r>
              <a:rPr lang="en-US" altLang="ja-JP" sz="2800" dirty="0">
                <a:hlinkClick r:id="rId2"/>
              </a:rPr>
              <a:t>://www.wa.commufa.jp/~</a:t>
            </a:r>
            <a:r>
              <a:rPr lang="en-US" altLang="ja-JP" sz="2800" dirty="0" smtClean="0">
                <a:hlinkClick r:id="rId2"/>
              </a:rPr>
              <a:t>tatsum/English%20top_Tatsu.html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en-US" altLang="ja-JP" sz="2800" dirty="0" smtClean="0"/>
              <a:t>(Interface: English)</a:t>
            </a:r>
          </a:p>
          <a:p>
            <a:pPr marL="0" indent="0">
              <a:buNone/>
            </a:pPr>
            <a:r>
              <a:rPr lang="en-US" altLang="ja-JP" sz="2800" dirty="0"/>
              <a:t>Google it with </a:t>
            </a:r>
            <a:r>
              <a:rPr lang="en-US" altLang="ja-JP" sz="2800" dirty="0" smtClean="0"/>
              <a:t>“</a:t>
            </a:r>
            <a:r>
              <a:rPr lang="en-US" altLang="ja-JP" sz="2800" dirty="0" err="1" smtClean="0"/>
              <a:t>matsushita</a:t>
            </a:r>
            <a:r>
              <a:rPr lang="en-US" altLang="ja-JP" sz="2800" dirty="0" smtClean="0"/>
              <a:t>”</a:t>
            </a:r>
            <a:r>
              <a:rPr lang="ja-JP" altLang="en-US" sz="2800" dirty="0" smtClean="0"/>
              <a:t> </a:t>
            </a:r>
            <a:r>
              <a:rPr lang="en-US" altLang="ja-JP" sz="2800" dirty="0"/>
              <a:t>and </a:t>
            </a:r>
            <a:r>
              <a:rPr lang="en-US" altLang="ja-JP" sz="2800" dirty="0" smtClean="0"/>
              <a:t>“language”</a:t>
            </a:r>
            <a:endParaRPr lang="en-US" altLang="ja-JP" sz="2800" dirty="0"/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r>
              <a:rPr lang="ja-JP" altLang="en-US" sz="2800" b="1" dirty="0" smtClean="0"/>
              <a:t>松下言語学習ラボ</a:t>
            </a:r>
            <a:endParaRPr lang="en-US" altLang="ja-JP" sz="2800" b="1" dirty="0" smtClean="0">
              <a:hlinkClick r:id="rId3"/>
            </a:endParaRPr>
          </a:p>
          <a:p>
            <a:pPr marL="0" indent="0">
              <a:buNone/>
            </a:pPr>
            <a:r>
              <a:rPr lang="en-US" altLang="ja-JP" sz="2800" dirty="0" smtClean="0">
                <a:hlinkClick r:id="rId3"/>
              </a:rPr>
              <a:t>http</a:t>
            </a:r>
            <a:r>
              <a:rPr lang="en-US" altLang="ja-JP" sz="2800" dirty="0">
                <a:hlinkClick r:id="rId3"/>
              </a:rPr>
              <a:t>://www.wa.commufa.jp/~</a:t>
            </a:r>
            <a:r>
              <a:rPr lang="en-US" altLang="ja-JP" sz="2800" dirty="0" smtClean="0">
                <a:hlinkClick r:id="rId3"/>
              </a:rPr>
              <a:t>tatsum/index.html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en-US" altLang="ja-JP" sz="2800" dirty="0"/>
              <a:t>(Interface: </a:t>
            </a:r>
            <a:r>
              <a:rPr lang="en-US" altLang="ja-JP" sz="2800" dirty="0" smtClean="0"/>
              <a:t>Japanese)</a:t>
            </a:r>
          </a:p>
          <a:p>
            <a:pPr marL="0" indent="0">
              <a:buNone/>
            </a:pPr>
            <a:r>
              <a:rPr lang="en-US" altLang="ja-JP" sz="2800" dirty="0" smtClean="0"/>
              <a:t>Google it with “</a:t>
            </a:r>
            <a:r>
              <a:rPr lang="ja-JP" altLang="en-US" sz="2800" dirty="0" smtClean="0"/>
              <a:t>松下</a:t>
            </a:r>
            <a:r>
              <a:rPr lang="en-US" altLang="ja-JP" sz="2800" dirty="0" smtClean="0"/>
              <a:t>”</a:t>
            </a:r>
            <a:r>
              <a:rPr lang="ja-JP" altLang="en-US" sz="2800" dirty="0"/>
              <a:t> </a:t>
            </a:r>
            <a:r>
              <a:rPr lang="en-US" altLang="ja-JP" sz="2800" dirty="0" smtClean="0"/>
              <a:t>and “</a:t>
            </a:r>
            <a:r>
              <a:rPr lang="ja-JP" altLang="en-US" sz="2800" dirty="0" smtClean="0"/>
              <a:t>言語</a:t>
            </a:r>
            <a:r>
              <a:rPr lang="en-US" altLang="ja-JP" sz="2800" dirty="0" smtClean="0"/>
              <a:t>”</a:t>
            </a:r>
            <a:endParaRPr lang="en-US" altLang="ja-JP" sz="2800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469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48072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Main findings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 fontScale="25000" lnSpcReduction="20000"/>
          </a:bodyPr>
          <a:lstStyle/>
          <a:p>
            <a:r>
              <a:rPr lang="en-NZ" altLang="ja-JP" sz="9600" b="1" dirty="0" smtClean="0"/>
              <a:t>VDRJ </a:t>
            </a:r>
            <a:r>
              <a:rPr lang="en-NZ" altLang="ja-JP" sz="9600" dirty="0"/>
              <a:t>is </a:t>
            </a:r>
            <a:r>
              <a:rPr lang="en-NZ" altLang="ja-JP" sz="9600" dirty="0" smtClean="0"/>
              <a:t>useful for designing curriculum (material, tests etc.)</a:t>
            </a:r>
            <a:endParaRPr lang="en-NZ" altLang="ja-JP" sz="9600" dirty="0"/>
          </a:p>
          <a:p>
            <a:r>
              <a:rPr lang="en-NZ" altLang="ja-JP" sz="9600" dirty="0" smtClean="0"/>
              <a:t>The more domains a words is shared as</a:t>
            </a:r>
            <a:r>
              <a:rPr lang="en-NZ" altLang="ja-JP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AW</a:t>
            </a:r>
            <a:r>
              <a:rPr lang="en-NZ" altLang="ja-JP" sz="9600" dirty="0"/>
              <a:t> </a:t>
            </a:r>
            <a:r>
              <a:rPr lang="en-NZ" altLang="ja-JP" sz="9600" dirty="0" smtClean="0"/>
              <a:t>or </a:t>
            </a:r>
            <a:r>
              <a:rPr lang="en-NZ" altLang="ja-JP" sz="96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9600" dirty="0" smtClean="0"/>
              <a:t> by, the more abstract the meaning of the word is. </a:t>
            </a:r>
            <a:endParaRPr lang="en-NZ" altLang="ja-JP" sz="9600" dirty="0"/>
          </a:p>
          <a:p>
            <a:r>
              <a:rPr lang="en-NZ" altLang="ja-JP" sz="9600" b="1" dirty="0" smtClean="0"/>
              <a:t>Conversation </a:t>
            </a:r>
            <a:r>
              <a:rPr lang="en-NZ" altLang="ja-JP" sz="9600" dirty="0" smtClean="0"/>
              <a:t>and </a:t>
            </a:r>
            <a:r>
              <a:rPr lang="en-NZ" altLang="ja-JP" sz="9600" b="1" dirty="0" smtClean="0"/>
              <a:t>non-academic </a:t>
            </a:r>
            <a:r>
              <a:rPr lang="en-NZ" altLang="ja-JP" sz="9600" b="1" dirty="0"/>
              <a:t>texts</a:t>
            </a:r>
            <a:r>
              <a:rPr lang="en-NZ" altLang="ja-JP" sz="9600" dirty="0"/>
              <a:t> </a:t>
            </a:r>
            <a:r>
              <a:rPr lang="en-NZ" altLang="ja-JP" sz="9600" dirty="0" smtClean="0"/>
              <a:t>contain more </a:t>
            </a:r>
            <a:r>
              <a:rPr lang="en-NZ" altLang="ja-JP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words</a:t>
            </a:r>
            <a:r>
              <a:rPr lang="en-NZ" altLang="ja-JP" sz="9600" dirty="0" smtClean="0"/>
              <a:t> and </a:t>
            </a:r>
            <a:r>
              <a:rPr lang="en-NZ" altLang="ja-JP" sz="9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LW</a:t>
            </a:r>
            <a:endParaRPr lang="en-NZ" altLang="ja-JP" sz="9600" dirty="0"/>
          </a:p>
          <a:p>
            <a:r>
              <a:rPr lang="en-NZ" altLang="ja-JP" sz="9600" b="1" dirty="0"/>
              <a:t>Academic texts</a:t>
            </a:r>
            <a:r>
              <a:rPr lang="en-NZ" altLang="ja-JP" sz="9600" dirty="0"/>
              <a:t>: more </a:t>
            </a:r>
            <a:r>
              <a:rPr lang="en-NZ" altLang="ja-JP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</a:t>
            </a:r>
            <a:r>
              <a:rPr lang="en-NZ" altLang="ja-JP" sz="9600" dirty="0"/>
              <a:t> and </a:t>
            </a:r>
            <a:r>
              <a:rPr lang="en-NZ" altLang="ja-JP" sz="9600" dirty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9600" dirty="0"/>
              <a:t> but less LW in any academic domain</a:t>
            </a:r>
          </a:p>
          <a:p>
            <a:r>
              <a:rPr lang="en-NZ" altLang="ja-JP" sz="9600" b="1" dirty="0" smtClean="0"/>
              <a:t>Wikipedia</a:t>
            </a:r>
            <a:r>
              <a:rPr lang="en-NZ" altLang="ja-JP" sz="9600" dirty="0"/>
              <a:t>: </a:t>
            </a:r>
            <a:r>
              <a:rPr lang="en-NZ" altLang="ja-JP" sz="9600" dirty="0" smtClean="0"/>
              <a:t>more </a:t>
            </a:r>
            <a:r>
              <a:rPr lang="en-NZ" altLang="ja-JP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 nouns </a:t>
            </a:r>
            <a:r>
              <a:rPr lang="en-NZ" altLang="ja-JP" sz="9600" dirty="0"/>
              <a:t>and </a:t>
            </a:r>
            <a:r>
              <a:rPr lang="en-NZ" altLang="ja-JP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low frequency words</a:t>
            </a:r>
          </a:p>
          <a:p>
            <a:r>
              <a:rPr lang="en-NZ" altLang="ja-JP" sz="9600" b="1" dirty="0" smtClean="0"/>
              <a:t>Newspapers</a:t>
            </a:r>
            <a:r>
              <a:rPr lang="en-NZ" altLang="ja-JP" sz="9600" dirty="0"/>
              <a:t> and </a:t>
            </a:r>
            <a:r>
              <a:rPr lang="en-NZ" altLang="ja-JP" sz="9600" b="1" dirty="0" smtClean="0"/>
              <a:t>academic </a:t>
            </a:r>
            <a:r>
              <a:rPr lang="en-NZ" altLang="ja-JP" sz="9600" b="1" dirty="0"/>
              <a:t>items of </a:t>
            </a:r>
            <a:r>
              <a:rPr lang="en-NZ" altLang="ja-JP" sz="9600" b="1" dirty="0" smtClean="0"/>
              <a:t>Wikipedia</a:t>
            </a:r>
            <a:r>
              <a:rPr lang="en-NZ" altLang="ja-JP" sz="9600" dirty="0" smtClean="0"/>
              <a:t> </a:t>
            </a:r>
            <a:r>
              <a:rPr lang="en-NZ" altLang="ja-JP" sz="9600" dirty="0" smtClean="0">
                <a:sym typeface="Wingdings" pitchFamily="2" charset="2"/>
              </a:rPr>
              <a:t>can </a:t>
            </a:r>
            <a:r>
              <a:rPr lang="en-NZ" altLang="ja-JP" sz="9600" dirty="0">
                <a:sym typeface="Wingdings" pitchFamily="2" charset="2"/>
              </a:rPr>
              <a:t>be a good resource for learning </a:t>
            </a:r>
            <a:r>
              <a:rPr lang="en-NZ" altLang="ja-JP" sz="9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AW  </a:t>
            </a:r>
            <a:r>
              <a:rPr lang="en-NZ" altLang="ja-JP" sz="9600" dirty="0" smtClean="0">
                <a:sym typeface="Wingdings" pitchFamily="2" charset="2"/>
              </a:rPr>
              <a:t>and </a:t>
            </a:r>
            <a:r>
              <a:rPr lang="en-NZ" altLang="ja-JP" sz="96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LAD.</a:t>
            </a:r>
            <a:endParaRPr lang="en-NZ" altLang="ja-JP" sz="9600" dirty="0"/>
          </a:p>
          <a:p>
            <a:r>
              <a:rPr lang="en-NZ" altLang="ja-JP" sz="9600" b="1" dirty="0" smtClean="0"/>
              <a:t>Natural science texts</a:t>
            </a:r>
            <a:r>
              <a:rPr lang="en-NZ" altLang="ja-JP" sz="9600" dirty="0" smtClean="0"/>
              <a:t> contain more </a:t>
            </a:r>
            <a:r>
              <a:rPr lang="en-NZ" altLang="ja-JP" sz="9600" dirty="0"/>
              <a:t>academic domain words at lower frequency levels </a:t>
            </a:r>
            <a:r>
              <a:rPr lang="en-NZ" altLang="ja-JP" sz="9600" dirty="0" smtClean="0"/>
              <a:t>than arts </a:t>
            </a:r>
            <a:r>
              <a:rPr lang="en-NZ" altLang="ja-JP" sz="9600" dirty="0"/>
              <a:t>and </a:t>
            </a:r>
            <a:r>
              <a:rPr lang="en-NZ" altLang="ja-JP" sz="9600" dirty="0" smtClean="0"/>
              <a:t>social science </a:t>
            </a:r>
            <a:r>
              <a:rPr lang="en-NZ" altLang="ja-JP" sz="9600" dirty="0"/>
              <a:t>texts </a:t>
            </a:r>
            <a:endParaRPr lang="en-NZ" altLang="ja-JP" sz="9600" dirty="0" smtClean="0"/>
          </a:p>
          <a:p>
            <a:r>
              <a:rPr lang="en-NZ" altLang="ja-JP" sz="9600" dirty="0"/>
              <a:t>Origins of academic and literary words are considerably clearly </a:t>
            </a:r>
            <a:r>
              <a:rPr lang="en-NZ" altLang="ja-JP" sz="9600" dirty="0" smtClean="0"/>
              <a:t>separated</a:t>
            </a:r>
            <a:r>
              <a:rPr lang="en-NZ" altLang="ja-JP" sz="9600" dirty="0"/>
              <a:t>;</a:t>
            </a:r>
            <a:r>
              <a:rPr lang="en-NZ" altLang="ja-JP" sz="9600" dirty="0" smtClean="0"/>
              <a:t> 3/4  </a:t>
            </a:r>
            <a:r>
              <a:rPr lang="en-NZ" altLang="ja-JP" sz="9600" dirty="0"/>
              <a:t>of </a:t>
            </a:r>
            <a:r>
              <a:rPr lang="en-NZ" altLang="ja-JP" sz="9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LW</a:t>
            </a:r>
            <a:r>
              <a:rPr lang="en-NZ" altLang="ja-JP" sz="9600" dirty="0" smtClean="0"/>
              <a:t> originate in  </a:t>
            </a:r>
            <a:r>
              <a:rPr lang="en-NZ" altLang="ja-JP" sz="9600" b="1" dirty="0" smtClean="0"/>
              <a:t>Japanese</a:t>
            </a:r>
            <a:r>
              <a:rPr lang="en-NZ" altLang="ja-JP" sz="9600" dirty="0" smtClean="0"/>
              <a:t>  while 3/4 of </a:t>
            </a:r>
            <a:r>
              <a:rPr lang="en-NZ" altLang="ja-JP" sz="9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</a:t>
            </a:r>
            <a:r>
              <a:rPr lang="en-NZ" altLang="ja-JP" sz="9600" dirty="0" smtClean="0"/>
              <a:t> </a:t>
            </a:r>
            <a:r>
              <a:rPr lang="en-NZ" altLang="ja-JP" sz="9600" dirty="0"/>
              <a:t>and </a:t>
            </a:r>
            <a:r>
              <a:rPr lang="en-NZ" altLang="ja-JP" sz="96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9600" dirty="0"/>
              <a:t> </a:t>
            </a:r>
            <a:r>
              <a:rPr lang="en-NZ" altLang="ja-JP" sz="9600" dirty="0" smtClean="0"/>
              <a:t>originate in </a:t>
            </a:r>
            <a:r>
              <a:rPr lang="en-NZ" altLang="ja-JP" sz="9600" b="1" dirty="0" smtClean="0"/>
              <a:t>Chinese</a:t>
            </a:r>
            <a:endParaRPr lang="en-NZ" altLang="ja-JP" sz="9600" dirty="0"/>
          </a:p>
          <a:p>
            <a:r>
              <a:rPr lang="en-NZ" altLang="ja-JP" sz="9600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</a:t>
            </a:r>
            <a:r>
              <a:rPr lang="en-NZ" altLang="ja-JP" sz="9600" dirty="0" smtClean="0"/>
              <a:t> contains more </a:t>
            </a:r>
            <a:r>
              <a:rPr lang="en-NZ" altLang="ja-JP" sz="9600" b="1" dirty="0"/>
              <a:t>Western</a:t>
            </a:r>
            <a:r>
              <a:rPr lang="en-NZ" altLang="ja-JP" sz="9600" dirty="0"/>
              <a:t> origin words (</a:t>
            </a:r>
            <a:r>
              <a:rPr lang="en-NZ" altLang="ja-JP" sz="9600" dirty="0" err="1"/>
              <a:t>Gairaigo</a:t>
            </a:r>
            <a:r>
              <a:rPr lang="en-NZ" altLang="ja-JP" sz="9600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028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Studies on JA</a:t>
            </a:r>
            <a:r>
              <a:rPr lang="en-US" altLang="ja-JP" sz="3600" dirty="0" smtClean="0"/>
              <a:t>P vocabulary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124744"/>
            <a:ext cx="8280920" cy="5544616"/>
          </a:xfrm>
        </p:spPr>
        <p:txBody>
          <a:bodyPr>
            <a:normAutofit/>
          </a:bodyPr>
          <a:lstStyle/>
          <a:p>
            <a:r>
              <a:rPr lang="en-US" altLang="ja-JP" sz="3000" dirty="0" smtClean="0"/>
              <a:t>Basic: The former JLPT list, </a:t>
            </a:r>
            <a:r>
              <a:rPr lang="en-US" altLang="ja-JP" sz="3000" dirty="0" err="1" smtClean="0"/>
              <a:t>Tamamura</a:t>
            </a:r>
            <a:r>
              <a:rPr lang="en-US" altLang="ja-JP" sz="3000" dirty="0" smtClean="0"/>
              <a:t> (1987) etc. </a:t>
            </a:r>
          </a:p>
          <a:p>
            <a:r>
              <a:rPr kumimoji="1" lang="en-US" altLang="ja-JP" sz="3000" dirty="0" smtClean="0"/>
              <a:t>Academic</a:t>
            </a:r>
            <a:r>
              <a:rPr lang="en-US" altLang="ja-JP" sz="3000" dirty="0" smtClean="0"/>
              <a:t>: Butler (2010), Matsushita (2011)</a:t>
            </a:r>
          </a:p>
          <a:p>
            <a:r>
              <a:rPr kumimoji="1" lang="en-US" altLang="ja-JP" sz="3000" dirty="0" smtClean="0"/>
              <a:t>?</a:t>
            </a:r>
          </a:p>
          <a:p>
            <a:r>
              <a:rPr kumimoji="1" lang="en-US" altLang="ja-JP" sz="3000" dirty="0" smtClean="0"/>
              <a:t>Technical: Komiya (1995), Oka (1992) etc.</a:t>
            </a:r>
            <a:endParaRPr kumimoji="1" lang="en-US" altLang="ja-JP" sz="3000" dirty="0" smtClean="0">
              <a:solidFill>
                <a:srgbClr val="FF0000"/>
              </a:solidFill>
            </a:endParaRPr>
          </a:p>
          <a:p>
            <a:r>
              <a:rPr lang="en-US" altLang="ja-JP" sz="3000" dirty="0" smtClean="0"/>
              <a:t>Others</a:t>
            </a:r>
          </a:p>
          <a:p>
            <a:pPr lvl="1"/>
            <a:r>
              <a:rPr lang="en-US" altLang="ja-JP" sz="2600" dirty="0" smtClean="0"/>
              <a:t>No list for words between academic and technical words</a:t>
            </a:r>
          </a:p>
          <a:p>
            <a:pPr lvl="1"/>
            <a:r>
              <a:rPr kumimoji="1" lang="en-US" altLang="ja-JP" sz="2600" dirty="0" smtClean="0"/>
              <a:t>Literary vocabulary?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23846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67600" cy="56207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References 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08720"/>
            <a:ext cx="8363272" cy="5832648"/>
          </a:xfrm>
        </p:spPr>
        <p:txBody>
          <a:bodyPr>
            <a:normAutofit fontScale="47500" lnSpcReduction="20000"/>
          </a:bodyPr>
          <a:lstStyle/>
          <a:p>
            <a:r>
              <a:rPr lang="en-US" altLang="ja-JP" sz="5100" dirty="0"/>
              <a:t>Anthony, L. (2007). </a:t>
            </a:r>
            <a:r>
              <a:rPr lang="en-US" altLang="ja-JP" sz="5100" dirty="0" err="1"/>
              <a:t>AntConc</a:t>
            </a:r>
            <a:r>
              <a:rPr lang="en-US" altLang="ja-JP" sz="5100" dirty="0"/>
              <a:t> Version 3.2.1 (text analysis tool) </a:t>
            </a:r>
            <a:r>
              <a:rPr lang="en-US" altLang="ja-JP" sz="5100" dirty="0">
                <a:hlinkClick r:id="rId2"/>
              </a:rPr>
              <a:t>http://www.antlab.sci.waseda.ac.jp/software.html</a:t>
            </a:r>
            <a:r>
              <a:rPr lang="en-US" altLang="ja-JP" sz="5100" dirty="0"/>
              <a:t> </a:t>
            </a:r>
          </a:p>
          <a:p>
            <a:pPr>
              <a:buNone/>
            </a:pPr>
            <a:r>
              <a:rPr lang="en-US" altLang="ja-JP" sz="5100" dirty="0"/>
              <a:t>	 (Version 1.0 first published in 2002)</a:t>
            </a:r>
            <a:endParaRPr lang="en-NZ" altLang="ja-JP" sz="5100" dirty="0"/>
          </a:p>
          <a:p>
            <a:r>
              <a:rPr lang="en-US" altLang="ja-JP" sz="5100" dirty="0"/>
              <a:t>Anthony, L. (2009). </a:t>
            </a:r>
            <a:r>
              <a:rPr lang="en-US" altLang="ja-JP" sz="5100" dirty="0" err="1"/>
              <a:t>AntWordProfiler</a:t>
            </a:r>
            <a:r>
              <a:rPr lang="en-US" altLang="ja-JP" sz="5100" dirty="0"/>
              <a:t> Version 1.2 w (word profiler) </a:t>
            </a:r>
            <a:r>
              <a:rPr lang="en-US" altLang="ja-JP" sz="5100" dirty="0">
                <a:hlinkClick r:id="rId2"/>
              </a:rPr>
              <a:t>http://www.antlab.sci.waseda.ac.jp/software.html</a:t>
            </a:r>
            <a:r>
              <a:rPr lang="en-US" altLang="ja-JP" sz="5100" dirty="0"/>
              <a:t> </a:t>
            </a:r>
          </a:p>
          <a:p>
            <a:pPr>
              <a:buNone/>
            </a:pPr>
            <a:r>
              <a:rPr lang="en-US" altLang="ja-JP" sz="5100" dirty="0"/>
              <a:t>	(Version 1.0 first published in 2008)</a:t>
            </a:r>
            <a:endParaRPr lang="en-NZ" altLang="ja-JP" sz="5100" dirty="0"/>
          </a:p>
          <a:p>
            <a:pPr>
              <a:lnSpc>
                <a:spcPct val="120000"/>
              </a:lnSpc>
            </a:pPr>
            <a:r>
              <a:rPr lang="en-US" altLang="ja-JP" sz="5100" dirty="0" smtClean="0"/>
              <a:t>Beck</a:t>
            </a:r>
            <a:r>
              <a:rPr lang="en-US" altLang="ja-JP" sz="5100" dirty="0"/>
              <a:t>, I. L., </a:t>
            </a:r>
            <a:r>
              <a:rPr lang="en-US" altLang="ja-JP" sz="5100" dirty="0" err="1"/>
              <a:t>McKeown</a:t>
            </a:r>
            <a:r>
              <a:rPr lang="en-US" altLang="ja-JP" sz="5100" dirty="0"/>
              <a:t>, M. G., &amp; </a:t>
            </a:r>
            <a:r>
              <a:rPr lang="en-US" altLang="ja-JP" sz="5100" dirty="0" err="1"/>
              <a:t>Kucan</a:t>
            </a:r>
            <a:r>
              <a:rPr lang="en-US" altLang="ja-JP" sz="5100" dirty="0"/>
              <a:t>, L. (2002). </a:t>
            </a:r>
            <a:r>
              <a:rPr lang="en-US" altLang="ja-JP" sz="5100" i="1" dirty="0"/>
              <a:t>Bringing Words to Life: Robust Vocabulary Instruction</a:t>
            </a:r>
            <a:r>
              <a:rPr lang="en-US" altLang="ja-JP" sz="5100" dirty="0"/>
              <a:t>. Solving problems in the teaching of literacy. New York: Guilford Press.</a:t>
            </a:r>
            <a:endParaRPr lang="ja-JP" altLang="ja-JP" sz="5100" dirty="0"/>
          </a:p>
          <a:p>
            <a:pPr>
              <a:lnSpc>
                <a:spcPct val="120000"/>
              </a:lnSpc>
            </a:pPr>
            <a:r>
              <a:rPr lang="en-US" altLang="ja-JP" sz="5100" dirty="0" smtClean="0"/>
              <a:t>Butler</a:t>
            </a:r>
            <a:r>
              <a:rPr lang="en-US" altLang="ja-JP" sz="5100" dirty="0"/>
              <a:t>, Y. G. </a:t>
            </a:r>
            <a:r>
              <a:rPr lang="ja-JP" altLang="ja-JP" sz="5100" dirty="0"/>
              <a:t>（バトラー後藤裕子）</a:t>
            </a:r>
            <a:r>
              <a:rPr lang="en-US" altLang="ja-JP" sz="5100" dirty="0"/>
              <a:t>. (2010). </a:t>
            </a:r>
            <a:r>
              <a:rPr lang="ja-JP" altLang="ja-JP" sz="5100" dirty="0"/>
              <a:t>小中学生のための日本語学習語リスト（試案</a:t>
            </a:r>
            <a:r>
              <a:rPr lang="ja-JP" altLang="ja-JP" sz="5100" dirty="0" smtClean="0"/>
              <a:t>）</a:t>
            </a:r>
            <a:r>
              <a:rPr lang="en-US" altLang="ja-JP" sz="5100" dirty="0"/>
              <a:t>(</a:t>
            </a:r>
            <a:r>
              <a:rPr lang="en-US" altLang="ja-JP" sz="5100" dirty="0" smtClean="0"/>
              <a:t>A </a:t>
            </a:r>
            <a:r>
              <a:rPr lang="en-US" altLang="ja-JP" sz="5100" dirty="0"/>
              <a:t>list of Japanese academic vocabulary for elementary and junior high school students in </a:t>
            </a:r>
            <a:r>
              <a:rPr lang="en-US" altLang="ja-JP" sz="5100" dirty="0" smtClean="0"/>
              <a:t>Japan). </a:t>
            </a:r>
            <a:r>
              <a:rPr lang="ja-JP" altLang="ja-JP" sz="5100" i="1" dirty="0"/>
              <a:t>母語・継承語・バイリンガル教育</a:t>
            </a:r>
            <a:r>
              <a:rPr lang="en-US" altLang="ja-JP" sz="5100" i="1" dirty="0"/>
              <a:t>(MHB)</a:t>
            </a:r>
            <a:r>
              <a:rPr lang="ja-JP" altLang="ja-JP" sz="5100" i="1" dirty="0"/>
              <a:t>研究</a:t>
            </a:r>
            <a:r>
              <a:rPr lang="en-US" altLang="ja-JP" sz="5100" i="1" dirty="0"/>
              <a:t> </a:t>
            </a:r>
            <a:r>
              <a:rPr lang="en-US" altLang="ja-JP" sz="5100" i="1" dirty="0" smtClean="0"/>
              <a:t>(Studies </a:t>
            </a:r>
            <a:r>
              <a:rPr lang="en-US" altLang="ja-JP" sz="5100" i="1" dirty="0"/>
              <a:t>in Mother Tongue, Heritage Language, and Bilingual </a:t>
            </a:r>
            <a:r>
              <a:rPr lang="en-US" altLang="ja-JP" sz="5100" i="1" dirty="0" smtClean="0"/>
              <a:t>Education)</a:t>
            </a:r>
            <a:r>
              <a:rPr lang="en-US" altLang="ja-JP" sz="5100" dirty="0" smtClean="0"/>
              <a:t>, 6, </a:t>
            </a:r>
            <a:r>
              <a:rPr lang="en-US" altLang="ja-JP" sz="5100" dirty="0"/>
              <a:t>42-58</a:t>
            </a:r>
            <a:r>
              <a:rPr lang="en-US" altLang="ja-JP" sz="5100" dirty="0" smtClean="0"/>
              <a:t>.</a:t>
            </a:r>
            <a:endParaRPr lang="en-NZ" altLang="ja-JP" sz="5100" dirty="0" smtClean="0"/>
          </a:p>
          <a:p>
            <a:pPr>
              <a:lnSpc>
                <a:spcPct val="120000"/>
              </a:lnSpc>
            </a:pPr>
            <a:endParaRPr lang="ja-JP" altLang="ja-JP" sz="4400" dirty="0"/>
          </a:p>
          <a:p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32254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56207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References 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08720"/>
            <a:ext cx="8435280" cy="5832648"/>
          </a:xfrm>
        </p:spPr>
        <p:txBody>
          <a:bodyPr>
            <a:noAutofit/>
          </a:bodyPr>
          <a:lstStyle/>
          <a:p>
            <a:r>
              <a:rPr lang="en-US" altLang="ja-JP" sz="2400" dirty="0" smtClean="0"/>
              <a:t>Chung, T. M. (2003). </a:t>
            </a:r>
            <a:r>
              <a:rPr lang="en-US" altLang="ja-JP" sz="2400" i="1" dirty="0" smtClean="0"/>
              <a:t>Identifying technical terms</a:t>
            </a:r>
            <a:r>
              <a:rPr lang="en-US" altLang="ja-JP" sz="2400" dirty="0" smtClean="0"/>
              <a:t>. Unpublished PhD dissertation, Victoria University of Wellington.</a:t>
            </a:r>
            <a:endParaRPr lang="ja-JP" altLang="ja-JP" sz="2400" dirty="0" smtClean="0"/>
          </a:p>
          <a:p>
            <a:r>
              <a:rPr lang="en-US" altLang="ja-JP" sz="2400" dirty="0" smtClean="0"/>
              <a:t>Corson, D. J. (1995). Using English Words. Dordrecht: Kluwer Academic Publishers.</a:t>
            </a:r>
          </a:p>
          <a:p>
            <a:r>
              <a:rPr lang="en-US" altLang="ja-JP" sz="2400" dirty="0" smtClean="0"/>
              <a:t>Corson, D. J. (1997). The learning and use of academic English words. Language Learning, 47(4), 671-718.</a:t>
            </a:r>
            <a:endParaRPr lang="ja-JP" altLang="ja-JP" sz="2400" dirty="0" smtClean="0"/>
          </a:p>
          <a:p>
            <a:r>
              <a:rPr lang="en-NZ" altLang="ja-JP" sz="2400" dirty="0" err="1" smtClean="0"/>
              <a:t>Coxhead</a:t>
            </a:r>
            <a:r>
              <a:rPr lang="en-NZ" altLang="ja-JP" sz="2400" dirty="0" smtClean="0"/>
              <a:t>, A. (2000). A new academic word list. </a:t>
            </a:r>
            <a:r>
              <a:rPr lang="en-NZ" altLang="ja-JP" sz="2400" i="1" dirty="0" smtClean="0"/>
              <a:t>TESOL Quarterly</a:t>
            </a:r>
            <a:r>
              <a:rPr lang="en-NZ" altLang="ja-JP" sz="2400" dirty="0" smtClean="0"/>
              <a:t>, </a:t>
            </a:r>
            <a:r>
              <a:rPr lang="en-NZ" altLang="ja-JP" sz="2400" i="1" dirty="0" smtClean="0"/>
              <a:t>34</a:t>
            </a:r>
            <a:r>
              <a:rPr lang="en-NZ" altLang="ja-JP" sz="2400" dirty="0" smtClean="0"/>
              <a:t>(2), 213-238.</a:t>
            </a:r>
            <a:endParaRPr lang="ja-JP" altLang="ja-JP" sz="2400" dirty="0" smtClean="0"/>
          </a:p>
          <a:p>
            <a:r>
              <a:rPr lang="en-NZ" altLang="ja-JP" sz="2400" dirty="0" err="1" smtClean="0"/>
              <a:t>Coxhead</a:t>
            </a:r>
            <a:r>
              <a:rPr lang="en-NZ" altLang="ja-JP" sz="2400" dirty="0" smtClean="0"/>
              <a:t>, A., &amp; Hirsh, D. (2007). A pilot science-specific word list. </a:t>
            </a:r>
            <a:r>
              <a:rPr lang="en-NZ" altLang="ja-JP" sz="2400" i="1" dirty="0" smtClean="0"/>
              <a:t>Revue </a:t>
            </a:r>
            <a:r>
              <a:rPr lang="en-NZ" altLang="ja-JP" sz="2400" i="1" dirty="0" err="1" smtClean="0"/>
              <a:t>Francaise</a:t>
            </a:r>
            <a:r>
              <a:rPr lang="en-NZ" altLang="ja-JP" sz="2400" i="1" dirty="0" smtClean="0"/>
              <a:t> de </a:t>
            </a:r>
            <a:r>
              <a:rPr lang="en-NZ" altLang="ja-JP" sz="2400" i="1" dirty="0" err="1" smtClean="0"/>
              <a:t>Linguistique</a:t>
            </a:r>
            <a:r>
              <a:rPr lang="en-NZ" altLang="ja-JP" sz="2400" i="1" dirty="0" smtClean="0"/>
              <a:t> </a:t>
            </a:r>
            <a:r>
              <a:rPr lang="en-NZ" altLang="ja-JP" sz="2400" i="1" dirty="0" err="1" smtClean="0"/>
              <a:t>Appliquee</a:t>
            </a:r>
            <a:r>
              <a:rPr lang="en-NZ" altLang="ja-JP" sz="2400" dirty="0" smtClean="0"/>
              <a:t>, </a:t>
            </a:r>
            <a:r>
              <a:rPr lang="en-NZ" altLang="ja-JP" sz="2400" i="1" dirty="0" smtClean="0"/>
              <a:t>12</a:t>
            </a:r>
            <a:r>
              <a:rPr lang="en-NZ" altLang="ja-JP" sz="2400" dirty="0" smtClean="0"/>
              <a:t>(2), 65-78.</a:t>
            </a:r>
          </a:p>
          <a:p>
            <a:r>
              <a:rPr lang="en-NZ" altLang="ja-JP" sz="2400" dirty="0" err="1" smtClean="0"/>
              <a:t>Coxhead</a:t>
            </a:r>
            <a:r>
              <a:rPr lang="en-NZ" altLang="ja-JP" sz="2400" dirty="0" smtClean="0"/>
              <a:t>, A., Stevens, L., &amp; Tinkle, J. (2010). Why might secondary science textbooks be difficult to read? </a:t>
            </a:r>
            <a:r>
              <a:rPr lang="en-NZ" altLang="ja-JP" sz="2400" i="1" dirty="0" smtClean="0"/>
              <a:t>New Zealand Studies in Applied Linguistics</a:t>
            </a:r>
            <a:r>
              <a:rPr lang="en-NZ" altLang="ja-JP" sz="2400" dirty="0" smtClean="0"/>
              <a:t>, </a:t>
            </a:r>
            <a:r>
              <a:rPr lang="en-NZ" altLang="ja-JP" sz="2400" i="1" dirty="0" smtClean="0"/>
              <a:t>16</a:t>
            </a:r>
            <a:r>
              <a:rPr lang="en-NZ" altLang="ja-JP" sz="2400" dirty="0" smtClean="0"/>
              <a:t>(2), 37-52. </a:t>
            </a:r>
          </a:p>
        </p:txBody>
      </p:sp>
    </p:spTree>
    <p:extLst>
      <p:ext uri="{BB962C8B-B14F-4D97-AF65-F5344CB8AC3E}">
        <p14:creationId xmlns:p14="http://schemas.microsoft.com/office/powerpoint/2010/main" val="772640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56207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References (3)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08720"/>
            <a:ext cx="8075240" cy="5832648"/>
          </a:xfrm>
        </p:spPr>
        <p:txBody>
          <a:bodyPr>
            <a:noAutofit/>
          </a:bodyPr>
          <a:lstStyle/>
          <a:p>
            <a:r>
              <a:rPr lang="en-US" altLang="ja-JP" sz="2400" dirty="0" smtClean="0"/>
              <a:t>Dunning, T. (1993). Accurate methods for the statistics of surprise and coincidence. </a:t>
            </a:r>
            <a:r>
              <a:rPr lang="en-US" altLang="ja-JP" sz="2400" i="1" dirty="0" smtClean="0"/>
              <a:t>Computational Linguistics</a:t>
            </a:r>
            <a:r>
              <a:rPr lang="en-US" altLang="ja-JP" sz="2400" dirty="0" smtClean="0"/>
              <a:t>, 19, 61–74.</a:t>
            </a:r>
            <a:endParaRPr lang="en-NZ" altLang="ja-JP" sz="2400" dirty="0" smtClean="0"/>
          </a:p>
          <a:p>
            <a:r>
              <a:rPr lang="en-US" altLang="ja-JP" sz="2400" dirty="0" smtClean="0"/>
              <a:t>Eldridge, J. (2008). No, there isn’t an academic vocabulary but ... </a:t>
            </a:r>
            <a:r>
              <a:rPr lang="en-US" altLang="ja-JP" sz="2400" i="1" dirty="0" smtClean="0"/>
              <a:t>TESOL Quarterly</a:t>
            </a:r>
            <a:r>
              <a:rPr lang="en-US" altLang="ja-JP" sz="2400" dirty="0" smtClean="0"/>
              <a:t>, 109-113.</a:t>
            </a:r>
            <a:endParaRPr lang="ja-JP" altLang="ja-JP" sz="2400" dirty="0" smtClean="0"/>
          </a:p>
          <a:p>
            <a:pPr>
              <a:lnSpc>
                <a:spcPct val="120000"/>
              </a:lnSpc>
            </a:pPr>
            <a:r>
              <a:rPr lang="en-US" altLang="ja-JP" sz="2400" dirty="0" smtClean="0"/>
              <a:t>Hyland, K., &amp; </a:t>
            </a:r>
            <a:r>
              <a:rPr lang="en-US" altLang="ja-JP" sz="2400" dirty="0" err="1" smtClean="0"/>
              <a:t>Tse</a:t>
            </a:r>
            <a:r>
              <a:rPr lang="en-US" altLang="ja-JP" sz="2400" dirty="0" smtClean="0"/>
              <a:t>, P. (2007). Is there an “Academic Vocabulary”? </a:t>
            </a:r>
            <a:r>
              <a:rPr lang="en-US" altLang="ja-JP" sz="2400" i="1" dirty="0" smtClean="0"/>
              <a:t>TESOL Quarterly</a:t>
            </a:r>
            <a:r>
              <a:rPr lang="en-US" altLang="ja-JP" sz="2400" dirty="0" smtClean="0"/>
              <a:t>, 41(2), 235-253.</a:t>
            </a:r>
          </a:p>
          <a:p>
            <a:pPr>
              <a:lnSpc>
                <a:spcPct val="120000"/>
              </a:lnSpc>
            </a:pPr>
            <a:r>
              <a:rPr lang="en-US" altLang="ja-JP" sz="2400" dirty="0" smtClean="0"/>
              <a:t>Hu, M. H. &amp; Nation, P. (2000). Vocabulary density and reading comprehension. </a:t>
            </a:r>
            <a:r>
              <a:rPr lang="en-US" altLang="ja-JP" sz="2400" i="1" dirty="0" smtClean="0"/>
              <a:t>Reading in a Foreign Language</a:t>
            </a:r>
            <a:r>
              <a:rPr lang="en-US" altLang="ja-JP" sz="2400" dirty="0" smtClean="0"/>
              <a:t>, 13(1), 403-430.</a:t>
            </a:r>
          </a:p>
          <a:p>
            <a:pPr>
              <a:lnSpc>
                <a:spcPct val="120000"/>
              </a:lnSpc>
            </a:pPr>
            <a:r>
              <a:rPr lang="en-US" altLang="ja-JP" sz="2400" dirty="0" err="1"/>
              <a:t>Juilland</a:t>
            </a:r>
            <a:r>
              <a:rPr lang="en-US" altLang="ja-JP" sz="2400" dirty="0"/>
              <a:t>, A., &amp; Chang-Rodrigues, E. (1964). </a:t>
            </a:r>
            <a:r>
              <a:rPr lang="en-US" altLang="ja-JP" sz="2400" i="1" dirty="0"/>
              <a:t>Frequency Dictionary of Spanish Words</a:t>
            </a:r>
            <a:r>
              <a:rPr lang="en-US" altLang="ja-JP" sz="2400" dirty="0"/>
              <a:t>. London: Mouton &amp; Co</a:t>
            </a:r>
            <a:r>
              <a:rPr lang="en-US" altLang="ja-JP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1984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56207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References (4)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08720"/>
            <a:ext cx="8291264" cy="5832648"/>
          </a:xfrm>
        </p:spPr>
        <p:txBody>
          <a:bodyPr>
            <a:noAutofit/>
          </a:bodyPr>
          <a:lstStyle/>
          <a:p>
            <a:r>
              <a:rPr lang="en-US" altLang="ja-JP" sz="2400" dirty="0" smtClean="0"/>
              <a:t>Komiya, C. </a:t>
            </a:r>
            <a:r>
              <a:rPr lang="ja-JP" altLang="en-US" sz="2400" dirty="0" smtClean="0"/>
              <a:t>（小宮千鶴子）</a:t>
            </a:r>
            <a:r>
              <a:rPr lang="en-US" altLang="ja-JP" sz="2400" dirty="0" smtClean="0"/>
              <a:t>. (1995). </a:t>
            </a:r>
            <a:r>
              <a:rPr lang="ja-JP" altLang="ja-JP" sz="2400" dirty="0" smtClean="0"/>
              <a:t>専門日本語教育の専門語　－経済の基本的な専門語の特定を目指して－</a:t>
            </a:r>
            <a:r>
              <a:rPr lang="en-US" altLang="ja-JP" sz="2400" dirty="0" smtClean="0"/>
              <a:t> [Technical terms for teaching technical Japanese: Aiming at identifying basic technical terms for economics]. </a:t>
            </a:r>
            <a:r>
              <a:rPr lang="ja-JP" altLang="ja-JP" sz="2400" i="1" dirty="0" smtClean="0"/>
              <a:t>日本語教育</a:t>
            </a:r>
            <a:r>
              <a:rPr lang="en-US" altLang="ja-JP" sz="2400" i="1" dirty="0" smtClean="0"/>
              <a:t> [Teaching Japanese as a Foreign Language]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/>
              <a:t>86</a:t>
            </a:r>
            <a:r>
              <a:rPr lang="en-US" altLang="ja-JP" sz="2400" dirty="0" smtClean="0"/>
              <a:t>, 81-92.</a:t>
            </a:r>
            <a:endParaRPr lang="ja-JP" altLang="ja-JP" sz="2400" dirty="0" smtClean="0"/>
          </a:p>
          <a:p>
            <a:r>
              <a:rPr lang="en-US" altLang="ja-JP" sz="2400" dirty="0" smtClean="0"/>
              <a:t>Komori, K. </a:t>
            </a:r>
            <a:r>
              <a:rPr lang="ja-JP" altLang="ja-JP" sz="2400" dirty="0" smtClean="0"/>
              <a:t>（小森和子）</a:t>
            </a:r>
            <a:r>
              <a:rPr lang="en-US" altLang="ja-JP" sz="2400" dirty="0" smtClean="0"/>
              <a:t>, Mikuni, J. </a:t>
            </a:r>
            <a:r>
              <a:rPr lang="ja-JP" altLang="ja-JP" sz="2400" dirty="0" smtClean="0"/>
              <a:t>（三國純子）</a:t>
            </a:r>
            <a:r>
              <a:rPr lang="en-US" altLang="ja-JP" sz="2400" dirty="0" smtClean="0"/>
              <a:t>, &amp; Kondo, A. </a:t>
            </a:r>
            <a:r>
              <a:rPr lang="ja-JP" altLang="ja-JP" sz="2400" dirty="0" smtClean="0"/>
              <a:t>（近藤安月子）</a:t>
            </a:r>
            <a:r>
              <a:rPr lang="en-US" altLang="ja-JP" sz="2400" dirty="0" smtClean="0"/>
              <a:t>. (2004). </a:t>
            </a:r>
            <a:r>
              <a:rPr lang="ja-JP" altLang="ja-JP" sz="2400" dirty="0" smtClean="0"/>
              <a:t>文章理解を促進する語彙知識の量的側面　</a:t>
            </a:r>
            <a:r>
              <a:rPr lang="en-US" altLang="ja-JP" sz="2400" dirty="0" smtClean="0"/>
              <a:t>―</a:t>
            </a:r>
            <a:r>
              <a:rPr lang="ja-JP" altLang="ja-JP" sz="2400" dirty="0" smtClean="0"/>
              <a:t>既知語率の閾値探索の試み</a:t>
            </a:r>
            <a:r>
              <a:rPr lang="en-US" altLang="ja-JP" sz="2400" dirty="0" smtClean="0"/>
              <a:t>― (What percentage of known words in a text facilitates reading comprehension: a case study for exploration of the threshold of known words coverage). </a:t>
            </a:r>
            <a:r>
              <a:rPr lang="ja-JP" altLang="ja-JP" sz="2400" i="1" dirty="0" smtClean="0"/>
              <a:t>日本語教育</a:t>
            </a:r>
            <a:r>
              <a:rPr lang="en-US" altLang="ja-JP" sz="2400" i="1" dirty="0" smtClean="0"/>
              <a:t> [Teaching Japanese as a Foreign Language]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/>
              <a:t>125</a:t>
            </a:r>
            <a:r>
              <a:rPr lang="en-US" altLang="ja-JP" sz="2400" dirty="0" smtClean="0"/>
              <a:t>, 83-92.</a:t>
            </a:r>
            <a:endParaRPr lang="ja-JP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1263542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56207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References (5)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5904656"/>
          </a:xfrm>
        </p:spPr>
        <p:txBody>
          <a:bodyPr>
            <a:noAutofit/>
          </a:bodyPr>
          <a:lstStyle/>
          <a:p>
            <a:r>
              <a:rPr lang="en-US" altLang="ja-JP" sz="2400" dirty="0" smtClean="0"/>
              <a:t>Matsushita, T</a:t>
            </a:r>
            <a:r>
              <a:rPr lang="en-US" altLang="ja-JP" sz="2400" dirty="0" smtClean="0"/>
              <a:t>.</a:t>
            </a:r>
            <a:r>
              <a:rPr lang="ja-JP" altLang="ja-JP" sz="2400" dirty="0"/>
              <a:t> （松下達彦</a:t>
            </a:r>
            <a:r>
              <a:rPr lang="ja-JP" altLang="ja-JP" sz="2400" dirty="0" smtClean="0"/>
              <a:t>）</a:t>
            </a:r>
            <a:r>
              <a:rPr lang="en-US" altLang="ja-JP" sz="2400" dirty="0" smtClean="0"/>
              <a:t>.</a:t>
            </a:r>
            <a:r>
              <a:rPr lang="en-US" altLang="ja-JP" sz="2400" dirty="0" smtClean="0"/>
              <a:t> </a:t>
            </a:r>
            <a:r>
              <a:rPr lang="en-US" altLang="ja-JP" sz="2400" dirty="0" smtClean="0"/>
              <a:t>(2010) What words are essential to read Japanese? Making word lists from a large corpus of books and internet forum sites [</a:t>
            </a:r>
            <a:r>
              <a:rPr lang="ja-JP" altLang="ja-JP" sz="2400" dirty="0" smtClean="0"/>
              <a:t>日本語を読むために必要な語彙とは？ －書籍とインターネットの大規模コーパスに基づく語彙リストの作成－</a:t>
            </a:r>
            <a:r>
              <a:rPr lang="en-US" altLang="ja-JP" sz="2400" dirty="0" smtClean="0"/>
              <a:t>]. </a:t>
            </a:r>
            <a:r>
              <a:rPr lang="en-US" altLang="ja-JP" sz="2400" i="1" dirty="0" smtClean="0"/>
              <a:t>Proceedings for the Conference of the Society for Teaching Japanese as a Foreign Language, Spring 2010 </a:t>
            </a:r>
            <a:r>
              <a:rPr lang="en-US" altLang="ja-JP" sz="2400" dirty="0" smtClean="0"/>
              <a:t>[</a:t>
            </a:r>
            <a:r>
              <a:rPr lang="en-US" altLang="ja-JP" sz="2400" i="1" dirty="0" smtClean="0"/>
              <a:t>2010</a:t>
            </a:r>
            <a:r>
              <a:rPr lang="ja-JP" altLang="ja-JP" sz="2400" i="1" dirty="0" smtClean="0"/>
              <a:t>年度日本語教育学会春季大会予稿集</a:t>
            </a:r>
            <a:r>
              <a:rPr lang="en-US" altLang="ja-JP" sz="2400" dirty="0" smtClean="0"/>
              <a:t>], 335-336.</a:t>
            </a:r>
            <a:endParaRPr lang="ja-JP" altLang="ja-JP" sz="2400" dirty="0" smtClean="0"/>
          </a:p>
          <a:p>
            <a:r>
              <a:rPr lang="en-US" altLang="ja-JP" sz="2400" dirty="0" smtClean="0"/>
              <a:t>Matsushita, T. </a:t>
            </a:r>
            <a:r>
              <a:rPr lang="ja-JP" altLang="ja-JP" sz="2400" dirty="0" smtClean="0"/>
              <a:t>（松下達彦）</a:t>
            </a:r>
            <a:r>
              <a:rPr lang="en-US" altLang="ja-JP" sz="2400" dirty="0" smtClean="0"/>
              <a:t>. (2011). </a:t>
            </a:r>
            <a:r>
              <a:rPr lang="ja-JP" altLang="ja-JP" sz="2400" i="1" dirty="0" smtClean="0"/>
              <a:t>日本語を読むための語彙データベース</a:t>
            </a:r>
            <a:r>
              <a:rPr lang="en-US" altLang="ja-JP" sz="2400" i="1" dirty="0" smtClean="0"/>
              <a:t> (The Database for Reading Japanese)</a:t>
            </a:r>
            <a:r>
              <a:rPr lang="en-US" altLang="ja-JP" sz="2400" dirty="0" smtClean="0"/>
              <a:t>. Downloaded from </a:t>
            </a:r>
            <a:r>
              <a:rPr lang="en-US" altLang="ja-JP" sz="2400" dirty="0" smtClean="0">
                <a:hlinkClick r:id="rId3"/>
              </a:rPr>
              <a:t>http://www.geocities.jp/tatsum2003/</a:t>
            </a:r>
            <a:r>
              <a:rPr lang="en-US" altLang="ja-JP" sz="2400" dirty="0" smtClean="0"/>
              <a:t>, 22 May 2011</a:t>
            </a:r>
            <a:endParaRPr lang="en-NZ" altLang="ja-JP" sz="2400" dirty="0" smtClean="0"/>
          </a:p>
          <a:p>
            <a:r>
              <a:rPr lang="en-US" altLang="ja-JP" sz="2400" dirty="0" smtClean="0"/>
              <a:t>Nation, I. S. P. (2004). A study of the most frequent word families in the British National Corpus. P. </a:t>
            </a:r>
            <a:r>
              <a:rPr lang="en-US" altLang="ja-JP" sz="2400" dirty="0" err="1" smtClean="0"/>
              <a:t>Bogaards</a:t>
            </a:r>
            <a:r>
              <a:rPr lang="en-US" altLang="ja-JP" sz="2400" dirty="0" smtClean="0"/>
              <a:t> &amp; B. </a:t>
            </a:r>
            <a:r>
              <a:rPr lang="en-US" altLang="ja-JP" sz="2400" dirty="0" err="1" smtClean="0"/>
              <a:t>Laufer</a:t>
            </a:r>
            <a:r>
              <a:rPr lang="en-US" altLang="ja-JP" sz="2400" dirty="0" smtClean="0"/>
              <a:t> (Eds.), </a:t>
            </a:r>
            <a:r>
              <a:rPr lang="en-US" altLang="ja-JP" sz="2400" i="1" dirty="0" smtClean="0"/>
              <a:t>Vocabulary in a Second Language: Selection, Acquisition, and Testing</a:t>
            </a:r>
            <a:r>
              <a:rPr lang="en-US" altLang="ja-JP" sz="2400" dirty="0" smtClean="0"/>
              <a:t> (p 3-13). Amsterdam: John </a:t>
            </a:r>
            <a:r>
              <a:rPr lang="en-US" altLang="ja-JP" sz="2400" dirty="0" err="1" smtClean="0"/>
              <a:t>Benjamins</a:t>
            </a:r>
            <a:r>
              <a:rPr lang="en-US" altLang="ja-JP" sz="2400" dirty="0" smtClean="0"/>
              <a:t>.</a:t>
            </a:r>
            <a:endParaRPr lang="ja-JP" altLang="ja-JP" sz="2400" dirty="0" smtClean="0"/>
          </a:p>
        </p:txBody>
      </p:sp>
    </p:spTree>
    <p:extLst>
      <p:ext uri="{BB962C8B-B14F-4D97-AF65-F5344CB8AC3E}">
        <p14:creationId xmlns:p14="http://schemas.microsoft.com/office/powerpoint/2010/main" val="479229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56207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References (6)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08720"/>
            <a:ext cx="8291264" cy="583264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ja-JP" sz="2400" dirty="0" smtClean="0"/>
              <a:t>Nation, I. S. P. (2011). Making and using word lists. I. S. P. Nation &amp; Stuart Webb (Eds.), </a:t>
            </a:r>
            <a:r>
              <a:rPr lang="en-US" altLang="ja-JP" sz="2400" i="1" dirty="0" smtClean="0"/>
              <a:t>Researching and </a:t>
            </a:r>
            <a:r>
              <a:rPr lang="en-US" altLang="ja-JP" sz="2400" i="1" dirty="0" err="1" smtClean="0"/>
              <a:t>analysing</a:t>
            </a:r>
            <a:r>
              <a:rPr lang="en-US" altLang="ja-JP" sz="2400" i="1" dirty="0" smtClean="0"/>
              <a:t> vocabulary</a:t>
            </a:r>
            <a:r>
              <a:rPr lang="en-US" altLang="ja-JP" sz="2400" dirty="0" smtClean="0"/>
              <a:t>. Boston: </a:t>
            </a:r>
            <a:r>
              <a:rPr lang="en-US" altLang="ja-JP" sz="2400" dirty="0" err="1" smtClean="0"/>
              <a:t>Heinle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Cengage</a:t>
            </a:r>
            <a:r>
              <a:rPr lang="en-US" altLang="ja-JP" sz="2400" dirty="0" smtClean="0"/>
              <a:t> Learning.</a:t>
            </a:r>
            <a:endParaRPr lang="ja-JP" altLang="ja-JP" sz="2400" dirty="0" smtClean="0"/>
          </a:p>
          <a:p>
            <a:pPr>
              <a:lnSpc>
                <a:spcPct val="120000"/>
              </a:lnSpc>
            </a:pPr>
            <a:r>
              <a:rPr lang="en-US" altLang="ja-JP" sz="2400" dirty="0" smtClean="0"/>
              <a:t>Oka, M. </a:t>
            </a:r>
            <a:r>
              <a:rPr lang="ja-JP" altLang="ja-JP" sz="2400" dirty="0" smtClean="0"/>
              <a:t>（岡 益巳）</a:t>
            </a:r>
            <a:r>
              <a:rPr lang="en-US" altLang="ja-JP" sz="2400" dirty="0" smtClean="0"/>
              <a:t>. (1992). </a:t>
            </a:r>
            <a:r>
              <a:rPr lang="ja-JP" altLang="ja-JP" sz="2400" dirty="0" smtClean="0"/>
              <a:t>非漢字圏の留学生のための日本経済基本用語表</a:t>
            </a:r>
            <a:r>
              <a:rPr lang="en-US" altLang="ja-JP" sz="2400" dirty="0" smtClean="0"/>
              <a:t> [Basic terms of the Japanese economy for non-Kanji background students]. </a:t>
            </a:r>
            <a:r>
              <a:rPr lang="ja-JP" altLang="ja-JP" sz="2400" i="1" dirty="0" smtClean="0"/>
              <a:t>岡山大学経済学会雑誌</a:t>
            </a:r>
            <a:r>
              <a:rPr lang="en-US" altLang="ja-JP" sz="2400" i="1" dirty="0" smtClean="0"/>
              <a:t> (Okayama Economic Review)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/>
              <a:t>23</a:t>
            </a:r>
            <a:r>
              <a:rPr lang="en-US" altLang="ja-JP" sz="2400" dirty="0" smtClean="0"/>
              <a:t>(4), 191-229.</a:t>
            </a:r>
            <a:endParaRPr lang="ja-JP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41380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56207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References (7)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08720"/>
            <a:ext cx="8291264" cy="583264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ja-JP" sz="2400" dirty="0" err="1" smtClean="0"/>
              <a:t>Tajino</a:t>
            </a:r>
            <a:r>
              <a:rPr lang="en-US" altLang="ja-JP" sz="2400" dirty="0" smtClean="0"/>
              <a:t>, A., Terauchi, H., Sasao, Y., &amp; </a:t>
            </a:r>
            <a:r>
              <a:rPr lang="en-US" altLang="ja-JP" sz="2400" dirty="0" err="1" smtClean="0"/>
              <a:t>Maswana</a:t>
            </a:r>
            <a:r>
              <a:rPr lang="en-US" altLang="ja-JP" sz="2400" dirty="0" smtClean="0"/>
              <a:t>, S. (</a:t>
            </a:r>
            <a:r>
              <a:rPr lang="ja-JP" altLang="ja-JP" sz="2400" dirty="0" smtClean="0"/>
              <a:t>田地野 彰・寺内 一・笹尾洋介・マスワナ紗矢子</a:t>
            </a:r>
            <a:r>
              <a:rPr lang="en-US" altLang="ja-JP" sz="2400" dirty="0" smtClean="0"/>
              <a:t>). (2007). </a:t>
            </a:r>
            <a:r>
              <a:rPr lang="ja-JP" altLang="ja-JP" sz="2400" dirty="0" smtClean="0"/>
              <a:t>総合研究大学における英語学術語彙リスト開発の意義　－</a:t>
            </a:r>
            <a:r>
              <a:rPr lang="en-US" altLang="ja-JP" sz="2400" dirty="0" smtClean="0"/>
              <a:t>EAP</a:t>
            </a:r>
            <a:r>
              <a:rPr lang="ja-JP" altLang="ja-JP" sz="2400" dirty="0" smtClean="0"/>
              <a:t>カリキュラム開発の観点から－</a:t>
            </a:r>
            <a:r>
              <a:rPr lang="en-US" altLang="ja-JP" sz="2400" dirty="0" smtClean="0"/>
              <a:t> (The development of academic words lists at a multi-disciplinary university in Japan: A fundamental step in EAP curriculum design). </a:t>
            </a:r>
            <a:r>
              <a:rPr lang="ja-JP" altLang="ja-JP" sz="2400" i="1" dirty="0" smtClean="0"/>
              <a:t>京都大学高等教育研究</a:t>
            </a:r>
            <a:r>
              <a:rPr lang="en-US" altLang="ja-JP" sz="2400" i="1" dirty="0" smtClean="0"/>
              <a:t> (Kyoto University Researches in Higher Education)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/>
              <a:t>13</a:t>
            </a:r>
            <a:r>
              <a:rPr lang="en-US" altLang="ja-JP" sz="2400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en-NZ" altLang="ja-JP" sz="2400" dirty="0" err="1" smtClean="0"/>
              <a:t>Tajino</a:t>
            </a:r>
            <a:r>
              <a:rPr lang="en-NZ" altLang="ja-JP" sz="2400" dirty="0" smtClean="0"/>
              <a:t>, A., </a:t>
            </a:r>
            <a:r>
              <a:rPr lang="en-NZ" altLang="ja-JP" sz="2400" dirty="0" err="1" smtClean="0"/>
              <a:t>Dalsky</a:t>
            </a:r>
            <a:r>
              <a:rPr lang="en-NZ" altLang="ja-JP" sz="2400" dirty="0" smtClean="0"/>
              <a:t>, D., &amp; Sasao, Y. (2009). Academic vocabulary reconsidered: An EAP curriculum-design perspective. </a:t>
            </a:r>
            <a:r>
              <a:rPr lang="en-NZ" altLang="ja-JP" sz="2400" i="1" dirty="0" smtClean="0"/>
              <a:t>Journal of Teaching English as a Foreign Language and Literature</a:t>
            </a:r>
            <a:r>
              <a:rPr lang="en-NZ" altLang="ja-JP" sz="2400" dirty="0" smtClean="0"/>
              <a:t>, </a:t>
            </a:r>
            <a:r>
              <a:rPr lang="en-NZ" altLang="ja-JP" sz="2400" i="1" dirty="0" smtClean="0"/>
              <a:t>1</a:t>
            </a:r>
            <a:r>
              <a:rPr lang="en-NZ" altLang="ja-JP" sz="2400" dirty="0" smtClean="0"/>
              <a:t>(4), 3-21.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90481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562074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References (8)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08720"/>
            <a:ext cx="8291264" cy="5832648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altLang="ja-JP" sz="2400" dirty="0" err="1" smtClean="0"/>
              <a:t>Tamamura</a:t>
            </a:r>
            <a:r>
              <a:rPr lang="en-US" altLang="ja-JP" sz="2400" dirty="0" smtClean="0"/>
              <a:t>, F. </a:t>
            </a:r>
            <a:r>
              <a:rPr lang="ja-JP" altLang="ja-JP" sz="2400" dirty="0" smtClean="0"/>
              <a:t>（玉村文郎）</a:t>
            </a:r>
            <a:r>
              <a:rPr lang="en-US" altLang="ja-JP" sz="2400" dirty="0" smtClean="0"/>
              <a:t>. (1987). </a:t>
            </a:r>
            <a:r>
              <a:rPr lang="ja-JP" altLang="ja-JP" sz="2400" dirty="0" smtClean="0"/>
              <a:t>日本語教育基本</a:t>
            </a:r>
            <a:r>
              <a:rPr lang="en-US" altLang="ja-JP" sz="2400" dirty="0" smtClean="0"/>
              <a:t>2570</a:t>
            </a:r>
            <a:r>
              <a:rPr lang="ja-JP" altLang="ja-JP" sz="2400" dirty="0" smtClean="0"/>
              <a:t>語</a:t>
            </a:r>
            <a:r>
              <a:rPr lang="en-US" altLang="ja-JP" sz="2400" dirty="0" smtClean="0"/>
              <a:t> [Basic 2570 words for teaching Japanese as a second language]. </a:t>
            </a:r>
            <a:r>
              <a:rPr lang="ja-JP" altLang="ja-JP" sz="2400" i="1" dirty="0" smtClean="0"/>
              <a:t>日本語の語彙・意味</a:t>
            </a:r>
            <a:r>
              <a:rPr lang="en-US" altLang="ja-JP" sz="2400" i="1" dirty="0" smtClean="0"/>
              <a:t>(2) [Japanese Vocabulary and Meaning]</a:t>
            </a:r>
            <a:r>
              <a:rPr lang="en-US" altLang="ja-JP" sz="2400" dirty="0" smtClean="0"/>
              <a:t>, NAFL Institute </a:t>
            </a:r>
            <a:r>
              <a:rPr lang="ja-JP" altLang="ja-JP" sz="2400" dirty="0" smtClean="0"/>
              <a:t>日本語教師養成通信講座</a:t>
            </a:r>
            <a:r>
              <a:rPr lang="en-US" altLang="ja-JP" sz="2400" dirty="0" smtClean="0"/>
              <a:t> [Training Course of Teachers of Japanese as a Second Language]. </a:t>
            </a:r>
            <a:r>
              <a:rPr lang="ja-JP" altLang="ja-JP" sz="2400" dirty="0" smtClean="0"/>
              <a:t>アルク</a:t>
            </a:r>
            <a:r>
              <a:rPr lang="en-US" altLang="ja-JP" sz="2400" dirty="0" smtClean="0"/>
              <a:t> (</a:t>
            </a:r>
            <a:r>
              <a:rPr lang="en-US" altLang="ja-JP" sz="2400" dirty="0" err="1" smtClean="0"/>
              <a:t>Alc</a:t>
            </a:r>
            <a:r>
              <a:rPr lang="en-US" altLang="ja-JP" sz="2400" dirty="0" smtClean="0"/>
              <a:t>).</a:t>
            </a:r>
            <a:endParaRPr lang="ja-JP" altLang="en-US" sz="2400" dirty="0" smtClean="0"/>
          </a:p>
          <a:p>
            <a:pPr>
              <a:lnSpc>
                <a:spcPct val="120000"/>
              </a:lnSpc>
            </a:pPr>
            <a:r>
              <a:rPr lang="en-US" altLang="ja-JP" sz="2400" dirty="0" smtClean="0"/>
              <a:t>Townsend, D., &amp; Collins, P. (2008). Academic vocabulary and middle school English learners: an intervention study. </a:t>
            </a:r>
            <a:r>
              <a:rPr lang="en-US" altLang="ja-JP" sz="2400" i="1" dirty="0" smtClean="0"/>
              <a:t>Reading and Writing</a:t>
            </a:r>
            <a:r>
              <a:rPr lang="en-US" altLang="ja-JP" sz="2400" dirty="0" smtClean="0"/>
              <a:t>, </a:t>
            </a:r>
            <a:r>
              <a:rPr lang="en-US" altLang="ja-JP" sz="2400" i="1" dirty="0" smtClean="0"/>
              <a:t>22</a:t>
            </a:r>
            <a:r>
              <a:rPr lang="en-US" altLang="ja-JP" sz="2400" dirty="0" smtClean="0"/>
              <a:t>(9), 993-1019. doi:10.1007/s11145-008-9141-y</a:t>
            </a:r>
            <a:endParaRPr lang="ja-JP" altLang="en-US" sz="2400" dirty="0" smtClean="0"/>
          </a:p>
          <a:p>
            <a:pPr>
              <a:lnSpc>
                <a:spcPct val="120000"/>
              </a:lnSpc>
            </a:pPr>
            <a:r>
              <a:rPr lang="en-US" altLang="ja-JP" sz="2400" dirty="0" smtClean="0"/>
              <a:t>Ward</a:t>
            </a:r>
            <a:r>
              <a:rPr lang="en-US" altLang="ja-JP" sz="2400" dirty="0"/>
              <a:t>, J. (1999). How large a vocabulary do EAP Engineering students need? </a:t>
            </a:r>
            <a:r>
              <a:rPr lang="en-US" altLang="ja-JP" sz="2400" i="1" dirty="0"/>
              <a:t>Reading in a Foreign Language</a:t>
            </a:r>
            <a:r>
              <a:rPr lang="en-US" altLang="ja-JP" sz="2400" dirty="0"/>
              <a:t>, </a:t>
            </a:r>
            <a:r>
              <a:rPr lang="en-US" altLang="ja-JP" sz="2400" i="1" dirty="0"/>
              <a:t>12</a:t>
            </a:r>
            <a:r>
              <a:rPr lang="en-US" altLang="ja-JP" sz="2400" dirty="0"/>
              <a:t>(2), 309-323.</a:t>
            </a:r>
            <a:endParaRPr lang="ja-JP" altLang="ja-JP" sz="2400" dirty="0"/>
          </a:p>
          <a:p>
            <a:pPr>
              <a:lnSpc>
                <a:spcPct val="120000"/>
              </a:lnSpc>
            </a:pPr>
            <a:r>
              <a:rPr lang="en-NZ" altLang="ja-JP" sz="2400" dirty="0" smtClean="0"/>
              <a:t>West, M. (1953). </a:t>
            </a:r>
            <a:r>
              <a:rPr lang="en-NZ" altLang="ja-JP" sz="2400" i="1" dirty="0" smtClean="0"/>
              <a:t>A General Service List of English Words</a:t>
            </a:r>
            <a:r>
              <a:rPr lang="en-NZ" altLang="ja-JP" sz="2400" dirty="0" smtClean="0"/>
              <a:t>. London: Longman, Green &amp; Co.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26052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467600" cy="72008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2. Goals of this presentation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80728"/>
            <a:ext cx="8075240" cy="5688632"/>
          </a:xfrm>
        </p:spPr>
        <p:txBody>
          <a:bodyPr>
            <a:noAutofit/>
          </a:bodyPr>
          <a:lstStyle/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en-NZ" altLang="ja-JP" sz="2800" dirty="0" smtClean="0"/>
              <a:t>To </a:t>
            </a:r>
            <a:r>
              <a:rPr lang="en-NZ" altLang="ja-JP" sz="2800" dirty="0"/>
              <a:t>introduce </a:t>
            </a:r>
            <a:endParaRPr lang="en-NZ" altLang="ja-JP" sz="2800" dirty="0" smtClean="0"/>
          </a:p>
          <a:p>
            <a:pPr marL="514350" indent="-514350">
              <a:buClr>
                <a:schemeClr val="accent1">
                  <a:lumMod val="50000"/>
                </a:schemeClr>
              </a:buClr>
              <a:buFont typeface="+mj-lt"/>
              <a:buAutoNum type="romanUcPeriod"/>
            </a:pPr>
            <a:r>
              <a:rPr lang="en-NZ" altLang="ja-JP" sz="2800" dirty="0" smtClean="0"/>
              <a:t>the </a:t>
            </a:r>
            <a:r>
              <a:rPr lang="en-NZ" altLang="ja-JP" sz="2800" dirty="0"/>
              <a:t>Vocabulary Database for Reading </a:t>
            </a:r>
            <a:r>
              <a:rPr lang="en-NZ" altLang="ja-JP" sz="2800" dirty="0" smtClean="0"/>
              <a:t>Japanese</a:t>
            </a:r>
          </a:p>
          <a:p>
            <a:pPr marL="514350" indent="-514350">
              <a:buClr>
                <a:schemeClr val="accent1">
                  <a:lumMod val="50000"/>
                </a:schemeClr>
              </a:buClr>
              <a:buFont typeface="+mj-lt"/>
              <a:buAutoNum type="romanUcPeriod"/>
            </a:pPr>
            <a:r>
              <a:rPr lang="en-NZ" altLang="ja-JP" sz="2800" dirty="0" smtClean="0"/>
              <a:t>extracted domain-specific words such as Academic Words (AW), Limited-Academic-Domain Words (LAD), </a:t>
            </a:r>
            <a:r>
              <a:rPr lang="en-NZ" altLang="ja-JP" sz="2800" dirty="0"/>
              <a:t>Literary Words (LW</a:t>
            </a:r>
            <a:r>
              <a:rPr lang="en-NZ" altLang="ja-JP" sz="2800" dirty="0" smtClean="0"/>
              <a:t>)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en-NZ" altLang="ja-JP" sz="2800" dirty="0" smtClean="0"/>
              <a:t>To </a:t>
            </a:r>
            <a:r>
              <a:rPr lang="en-NZ" altLang="ja-JP" sz="2800" dirty="0"/>
              <a:t>argue about </a:t>
            </a:r>
            <a:endParaRPr lang="en-NZ" altLang="ja-JP" sz="2800" dirty="0" smtClean="0"/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+mj-lt"/>
              <a:buAutoNum type="romanUcPeriod" startAt="4"/>
            </a:pPr>
            <a:r>
              <a:rPr lang="en-NZ" altLang="ja-JP" sz="2800" b="1" dirty="0" smtClean="0"/>
              <a:t>how the word tiers work in different types of text </a:t>
            </a:r>
            <a:r>
              <a:rPr lang="en-NZ" altLang="ja-JP" sz="2800" dirty="0" smtClean="0"/>
              <a:t>(register variation)</a:t>
            </a:r>
          </a:p>
          <a:p>
            <a:pPr marL="571500" indent="-571500">
              <a:buClr>
                <a:schemeClr val="accent1">
                  <a:lumMod val="50000"/>
                </a:schemeClr>
              </a:buClr>
              <a:buFont typeface="+mj-lt"/>
              <a:buAutoNum type="romanUcPeriod" startAt="4"/>
            </a:pPr>
            <a:r>
              <a:rPr lang="en-NZ" altLang="ja-JP" sz="2800" b="1" dirty="0" smtClean="0"/>
              <a:t>how learner’s </a:t>
            </a:r>
            <a:r>
              <a:rPr lang="en-NZ" altLang="ja-JP" sz="2800" b="1" dirty="0"/>
              <a:t>language background possibly affects the understanding of texts in different </a:t>
            </a:r>
            <a:r>
              <a:rPr lang="en-NZ" altLang="ja-JP" sz="2800" b="1" dirty="0" smtClean="0"/>
              <a:t>genres</a:t>
            </a:r>
            <a:endParaRPr kumimoji="1"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0190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76236"/>
            <a:ext cx="8784976" cy="1066130"/>
          </a:xfrm>
        </p:spPr>
        <p:txBody>
          <a:bodyPr>
            <a:normAutofit/>
          </a:bodyPr>
          <a:lstStyle/>
          <a:p>
            <a:r>
              <a:rPr kumimoji="1" lang="en-US" altLang="ja-JP" sz="3600" dirty="0" smtClean="0"/>
              <a:t>3. Vocabulary Database for Reading Japanese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328592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sz="2800" dirty="0" smtClean="0"/>
              <a:t>Vocabulary Database for Reading Japanese </a:t>
            </a:r>
            <a:r>
              <a:rPr lang="ja-JP" altLang="en-US" sz="2800" b="1" u="sng" dirty="0" smtClean="0"/>
              <a:t>（</a:t>
            </a:r>
            <a:r>
              <a:rPr lang="en-US" altLang="ja-JP" sz="2800" b="1" u="sng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VDRJ</a:t>
            </a:r>
            <a:r>
              <a:rPr lang="ja-JP" altLang="en-US" sz="2800" b="1" u="sng" dirty="0"/>
              <a:t>）</a:t>
            </a:r>
            <a:r>
              <a:rPr lang="ja-JP" altLang="en-US" sz="2800" dirty="0" smtClean="0"/>
              <a:t>（</a:t>
            </a:r>
            <a:r>
              <a:rPr lang="en-US" altLang="ja-JP" sz="2800" dirty="0" smtClean="0"/>
              <a:t>Matsushita, 2010; 2011</a:t>
            </a:r>
            <a:r>
              <a:rPr lang="ja-JP" altLang="en-US" sz="2800" dirty="0" smtClean="0"/>
              <a:t>）</a:t>
            </a:r>
            <a:endParaRPr lang="en-US" altLang="ja-JP" sz="2800" dirty="0"/>
          </a:p>
          <a:p>
            <a:pPr lvl="1"/>
            <a:r>
              <a:rPr lang="en-US" altLang="ja-JP" sz="2600" dirty="0" smtClean="0"/>
              <a:t>Created from the Balanced Contemporary Corpus of Written Japanese, 2009 monitor version (NINJAL, 2009)</a:t>
            </a:r>
            <a:endParaRPr lang="en-US" altLang="ja-JP" sz="2600" dirty="0"/>
          </a:p>
          <a:p>
            <a:pPr lvl="1"/>
            <a:r>
              <a:rPr lang="en-US" altLang="ja-JP" sz="2600" b="1" dirty="0"/>
              <a:t>33 million </a:t>
            </a:r>
            <a:r>
              <a:rPr lang="en-US" altLang="ja-JP" sz="2600" b="1" dirty="0" smtClean="0"/>
              <a:t>token </a:t>
            </a:r>
            <a:r>
              <a:rPr lang="en-US" altLang="ja-JP" sz="2600" dirty="0" smtClean="0"/>
              <a:t>(28 million from books and 5 million from the Internet forum sites (Yahoo </a:t>
            </a:r>
            <a:r>
              <a:rPr lang="en-US" altLang="ja-JP" sz="2600" dirty="0" err="1" smtClean="0"/>
              <a:t>Chiebukuro</a:t>
            </a:r>
            <a:r>
              <a:rPr lang="en-US" altLang="ja-JP" sz="2600" dirty="0" smtClean="0"/>
              <a:t>))</a:t>
            </a:r>
          </a:p>
          <a:p>
            <a:pPr lvl="1"/>
            <a:r>
              <a:rPr lang="en-US" altLang="ja-JP" sz="2600" dirty="0" smtClean="0"/>
              <a:t>19 million content words and 14 million function words</a:t>
            </a:r>
          </a:p>
          <a:p>
            <a:pPr lvl="1"/>
            <a:r>
              <a:rPr lang="en-US" altLang="ja-JP" sz="2600" u="sng" dirty="0" smtClean="0"/>
              <a:t>Unit of counting</a:t>
            </a:r>
            <a:r>
              <a:rPr lang="en-US" altLang="ja-JP" sz="2600" dirty="0" smtClean="0"/>
              <a:t>: Lexeme – considerably inclusive but less inclusive than the word family (Level 6 in Bauer &amp; Nation, 1993) in English</a:t>
            </a:r>
          </a:p>
          <a:p>
            <a:pPr lvl="1"/>
            <a:r>
              <a:rPr lang="en-US" altLang="ja-JP" sz="2600" dirty="0" smtClean="0"/>
              <a:t>“</a:t>
            </a:r>
            <a:r>
              <a:rPr lang="en-US" altLang="ja-JP" sz="2600" b="1" dirty="0" smtClean="0"/>
              <a:t>Short unit</a:t>
            </a:r>
            <a:r>
              <a:rPr lang="en-US" altLang="ja-JP" sz="2600" dirty="0" smtClean="0"/>
              <a:t> of </a:t>
            </a:r>
            <a:r>
              <a:rPr lang="en-US" altLang="ja-JP" sz="2600" b="1" dirty="0" smtClean="0"/>
              <a:t>lexemes</a:t>
            </a:r>
            <a:r>
              <a:rPr lang="en-US" altLang="ja-JP" sz="2600" dirty="0" smtClean="0"/>
              <a:t>” are ranked by U (usage coefficient) (</a:t>
            </a:r>
            <a:r>
              <a:rPr lang="en-US" altLang="ja-JP" sz="2600" dirty="0" err="1" smtClean="0"/>
              <a:t>Juilland</a:t>
            </a:r>
            <a:r>
              <a:rPr lang="en-US" altLang="ja-JP" sz="2600" dirty="0" smtClean="0"/>
              <a:t> </a:t>
            </a:r>
            <a:r>
              <a:rPr lang="en-US" altLang="ja-JP" sz="2600" dirty="0"/>
              <a:t>&amp; Chang-Rodrigues, </a:t>
            </a:r>
            <a:r>
              <a:rPr lang="en-US" altLang="ja-JP" sz="2600" dirty="0" smtClean="0"/>
              <a:t>1964)</a:t>
            </a:r>
          </a:p>
          <a:p>
            <a:pPr lvl="1"/>
            <a:r>
              <a:rPr lang="en-US" altLang="ja-JP" sz="2600" dirty="0" smtClean="0"/>
              <a:t>Short unit of lexeme: more inclusive than “lemma”, less inclusive than “word family”</a:t>
            </a:r>
            <a:endParaRPr lang="en-US" altLang="ja-JP" sz="26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976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21376"/>
            <a:ext cx="7931224" cy="1035416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/>
              <a:t>Some problems of existing Japanese word </a:t>
            </a:r>
            <a:r>
              <a:rPr lang="en-US" altLang="ja-JP" dirty="0"/>
              <a:t>f</a:t>
            </a:r>
            <a:r>
              <a:rPr lang="en-US" altLang="ja-JP" dirty="0" smtClean="0"/>
              <a:t>requency lists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/>
          <a:lstStyle/>
          <a:p>
            <a:r>
              <a:rPr lang="en-US" altLang="ja-JP" sz="2800" b="1" dirty="0" smtClean="0"/>
              <a:t>Lack of representativeness</a:t>
            </a:r>
            <a:endParaRPr kumimoji="1" lang="en-US" altLang="ja-JP" sz="2800" b="1" dirty="0" smtClean="0"/>
          </a:p>
          <a:p>
            <a:r>
              <a:rPr kumimoji="1" lang="en-US" altLang="ja-JP" sz="2800" b="1" dirty="0" smtClean="0"/>
              <a:t>Too old</a:t>
            </a:r>
          </a:p>
          <a:p>
            <a:r>
              <a:rPr lang="en-US" altLang="ja-JP" sz="2800" dirty="0" smtClean="0"/>
              <a:t>The corpus size is </a:t>
            </a:r>
            <a:r>
              <a:rPr lang="en-US" altLang="ja-JP" sz="2800" b="1" dirty="0" smtClean="0"/>
              <a:t>not large enough</a:t>
            </a:r>
            <a:r>
              <a:rPr lang="en-US" altLang="ja-JP" sz="2800" dirty="0" smtClean="0"/>
              <a:t>: </a:t>
            </a:r>
          </a:p>
          <a:p>
            <a:pPr marL="0" indent="0">
              <a:buNone/>
            </a:pPr>
            <a:r>
              <a:rPr lang="en-US" altLang="ja-JP" sz="2800" dirty="0" smtClean="0"/>
              <a:t>   low reliability for low frequency words</a:t>
            </a:r>
          </a:p>
          <a:p>
            <a:r>
              <a:rPr lang="en-US" altLang="ja-JP" sz="2800" b="1" dirty="0" smtClean="0"/>
              <a:t>No good sub frequency data </a:t>
            </a:r>
            <a:r>
              <a:rPr lang="en-US" altLang="ja-JP" sz="2800" dirty="0" smtClean="0"/>
              <a:t>which enable us to calculate dispersion to downgrade unevenly distributed words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0477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クラリティ">
  <a:themeElements>
    <a:clrScheme name="ユーザー定義 2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92D050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ユーザー定義 1">
      <a:majorFont>
        <a:latin typeface="Franklin Gothic Medium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クラリティ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ビジネス">
  <a:themeElements>
    <a:clrScheme name="ビジネス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ビジネス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ユーザー定義 2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7F33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10.xml><?xml version="1.0" encoding="utf-8"?>
<a:themeOverride xmlns:a="http://schemas.openxmlformats.org/drawingml/2006/main">
  <a:clrScheme name="ユーザー定義 4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9711E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11.xml><?xml version="1.0" encoding="utf-8"?>
<a:themeOverride xmlns:a="http://schemas.openxmlformats.org/drawingml/2006/main">
  <a:clrScheme name="ユーザー定義 4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9711E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12.xml><?xml version="1.0" encoding="utf-8"?>
<a:themeOverride xmlns:a="http://schemas.openxmlformats.org/drawingml/2006/main">
  <a:clrScheme name="ユーザー定義 4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9711E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13.xml><?xml version="1.0" encoding="utf-8"?>
<a:themeOverride xmlns:a="http://schemas.openxmlformats.org/drawingml/2006/main">
  <a:clrScheme name="ユーザー定義 4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9711E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14.xml><?xml version="1.0" encoding="utf-8"?>
<a:themeOverride xmlns:a="http://schemas.openxmlformats.org/drawingml/2006/main">
  <a:clrScheme name="ユーザー定義 4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9711E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15.xml><?xml version="1.0" encoding="utf-8"?>
<a:themeOverride xmlns:a="http://schemas.openxmlformats.org/drawingml/2006/main">
  <a:clrScheme name="ユーザー定義 4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9711E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16.xml><?xml version="1.0" encoding="utf-8"?>
<a:themeOverride xmlns:a="http://schemas.openxmlformats.org/drawingml/2006/main">
  <a:clrScheme name="ユーザー定義 7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404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17.xml><?xml version="1.0" encoding="utf-8"?>
<a:themeOverride xmlns:a="http://schemas.openxmlformats.org/drawingml/2006/main">
  <a:clrScheme name="ユーザー定義 7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404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18.xml><?xml version="1.0" encoding="utf-8"?>
<a:themeOverride xmlns:a="http://schemas.openxmlformats.org/drawingml/2006/main">
  <a:clrScheme name="ユーザー定義 6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19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.xml><?xml version="1.0" encoding="utf-8"?>
<a:themeOverride xmlns:a="http://schemas.openxmlformats.org/drawingml/2006/main">
  <a:clrScheme name="ユーザー定義 2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92D05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0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1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2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3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4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5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6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7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8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9.xml><?xml version="1.0" encoding="utf-8"?>
<a:themeOverride xmlns:a="http://schemas.openxmlformats.org/drawingml/2006/main">
  <a:clrScheme name="ユーザー定義 5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C0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.xml><?xml version="1.0" encoding="utf-8"?>
<a:themeOverride xmlns:a="http://schemas.openxmlformats.org/drawingml/2006/main">
  <a:clrScheme name="ユーザー定義 1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66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0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1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2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3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4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5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6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7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8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39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.xml><?xml version="1.0" encoding="utf-8"?>
<a:themeOverride xmlns:a="http://schemas.openxmlformats.org/drawingml/2006/main">
  <a:clrScheme name="ユーザー定義 1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66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0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1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2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3.xml><?xml version="1.0" encoding="utf-8"?>
<a:themeOverride xmlns:a="http://schemas.openxmlformats.org/drawingml/2006/main">
  <a:clrScheme name="ユーザー定義 8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00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4.xml><?xml version="1.0" encoding="utf-8"?>
<a:themeOverride xmlns:a="http://schemas.openxmlformats.org/drawingml/2006/main">
  <a:clrScheme name="ユーザー定義 9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7F7F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5.xml><?xml version="1.0" encoding="utf-8"?>
<a:themeOverride xmlns:a="http://schemas.openxmlformats.org/drawingml/2006/main">
  <a:clrScheme name="ユーザー定義 9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7F7F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6.xml><?xml version="1.0" encoding="utf-8"?>
<a:themeOverride xmlns:a="http://schemas.openxmlformats.org/drawingml/2006/main">
  <a:clrScheme name="ユーザー定義 9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7F7F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7.xml><?xml version="1.0" encoding="utf-8"?>
<a:themeOverride xmlns:a="http://schemas.openxmlformats.org/drawingml/2006/main">
  <a:clrScheme name="ユーザー定義 9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7F7F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8.xml><?xml version="1.0" encoding="utf-8"?>
<a:themeOverride xmlns:a="http://schemas.openxmlformats.org/drawingml/2006/main">
  <a:clrScheme name="ユーザー定義 9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7F7F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9.xml><?xml version="1.0" encoding="utf-8"?>
<a:themeOverride xmlns:a="http://schemas.openxmlformats.org/drawingml/2006/main">
  <a:clrScheme name="ユーザー定義 10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00B05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5.xml><?xml version="1.0" encoding="utf-8"?>
<a:themeOverride xmlns:a="http://schemas.openxmlformats.org/drawingml/2006/main">
  <a:clrScheme name="ユーザー定義 1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FF660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50.xml><?xml version="1.0" encoding="utf-8"?>
<a:themeOverride xmlns:a="http://schemas.openxmlformats.org/drawingml/2006/main">
  <a:clrScheme name="ユーザー定義 10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00B05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51.xml><?xml version="1.0" encoding="utf-8"?>
<a:themeOverride xmlns:a="http://schemas.openxmlformats.org/drawingml/2006/main">
  <a:clrScheme name="ユーザー定義 10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00B05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52.xml><?xml version="1.0" encoding="utf-8"?>
<a:themeOverride xmlns:a="http://schemas.openxmlformats.org/drawingml/2006/main">
  <a:clrScheme name="ユーザー定義 11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0070C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53.xml><?xml version="1.0" encoding="utf-8"?>
<a:themeOverride xmlns:a="http://schemas.openxmlformats.org/drawingml/2006/main">
  <a:clrScheme name="ユーザー定義 11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0070C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54.xml><?xml version="1.0" encoding="utf-8"?>
<a:themeOverride xmlns:a="http://schemas.openxmlformats.org/drawingml/2006/main">
  <a:clrScheme name="ユーザー定義 12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70369A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55.xml><?xml version="1.0" encoding="utf-8"?>
<a:themeOverride xmlns:a="http://schemas.openxmlformats.org/drawingml/2006/main">
  <a:clrScheme name="ユーザー定義 12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70369A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5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ユーザー定義 3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00B0F0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6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ユーザー定義 4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9711E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8.xml><?xml version="1.0" encoding="utf-8"?>
<a:themeOverride xmlns:a="http://schemas.openxmlformats.org/drawingml/2006/main">
  <a:clrScheme name="ユーザー定義 4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9711E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9.xml><?xml version="1.0" encoding="utf-8"?>
<a:themeOverride xmlns:a="http://schemas.openxmlformats.org/drawingml/2006/main">
  <a:clrScheme name="ユーザー定義 4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9711E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7006</TotalTime>
  <Words>3996</Words>
  <Application>Microsoft Office PowerPoint</Application>
  <PresentationFormat>画面に合わせる (4:3)</PresentationFormat>
  <Paragraphs>497</Paragraphs>
  <Slides>67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3</vt:i4>
      </vt:variant>
      <vt:variant>
        <vt:lpstr>スライド タイトル</vt:lpstr>
      </vt:variant>
      <vt:variant>
        <vt:i4>67</vt:i4>
      </vt:variant>
    </vt:vector>
  </HeadingPairs>
  <TitlesOfParts>
    <vt:vector size="70" baseType="lpstr">
      <vt:lpstr>クラリティ</vt:lpstr>
      <vt:lpstr>ビジネス</vt:lpstr>
      <vt:lpstr>Office ​​テーマ</vt:lpstr>
      <vt:lpstr>Exploring the tiers of Japanese vocabulary: Academic, literary and beyond</vt:lpstr>
      <vt:lpstr>Main findings</vt:lpstr>
      <vt:lpstr>Contents</vt:lpstr>
      <vt:lpstr>1. Motive for this research</vt:lpstr>
      <vt:lpstr>Studies on EAP vocabulary</vt:lpstr>
      <vt:lpstr>Studies on JAP vocabulary</vt:lpstr>
      <vt:lpstr>2. Goals of this presentation</vt:lpstr>
      <vt:lpstr>3. Vocabulary Database for Reading Japanese</vt:lpstr>
      <vt:lpstr>Some problems of existing Japanese word frequency lists</vt:lpstr>
      <vt:lpstr>Advantages of word lists</vt:lpstr>
      <vt:lpstr>How to make VDRJ</vt:lpstr>
      <vt:lpstr>Content and construct of VDRJ</vt:lpstr>
      <vt:lpstr>PowerPoint プレゼンテーション</vt:lpstr>
      <vt:lpstr>Content of the sub corpora</vt:lpstr>
      <vt:lpstr>Different word rankings</vt:lpstr>
      <vt:lpstr>Multidimensional scaling (MDS)</vt:lpstr>
      <vt:lpstr>4. Tiers of Japanese vocabulary      (1) The concept of “word tiers”</vt:lpstr>
      <vt:lpstr>Assumed word tiers for students</vt:lpstr>
      <vt:lpstr>4. Tiers of Japanese vocabulary      (2) Basic words (BW)</vt:lpstr>
      <vt:lpstr>4. Tiers of Japanese vocabulary      (3) Academic domain words</vt:lpstr>
      <vt:lpstr>PowerPoint プレゼンテーション</vt:lpstr>
      <vt:lpstr>4. (3) Academic domain words</vt:lpstr>
      <vt:lpstr>PowerPoint プレゼンテーション</vt:lpstr>
      <vt:lpstr>4. Tiers of Japanese vocabulary      (3) -1 Academic words (AW)</vt:lpstr>
      <vt:lpstr>PowerPoint プレゼンテーション</vt:lpstr>
      <vt:lpstr>Distribution and examples of JAWL</vt:lpstr>
      <vt:lpstr>4. (3) -1 Academic words (AW)  Semantic features of AW (1)</vt:lpstr>
      <vt:lpstr>4. Tiers of Japanese vocabulary      (3) -1 Academic words (AW)  Semantic features of AW (2)</vt:lpstr>
      <vt:lpstr>POS of Japanese AW (1)</vt:lpstr>
      <vt:lpstr>POS of Japanese AW (2)</vt:lpstr>
      <vt:lpstr>4. (3) -2 Limited-academic-domain words (LAD)</vt:lpstr>
      <vt:lpstr>PowerPoint プレゼンテーション</vt:lpstr>
      <vt:lpstr>4. (3) -2 Limited-academic-domain words (LAD)</vt:lpstr>
      <vt:lpstr>4. (3) -2 Limited-academic-domain words (LAD)</vt:lpstr>
      <vt:lpstr>4. (3) -2 Limited-academic-domain words (LAD)</vt:lpstr>
      <vt:lpstr>Examples of 2 domain words: Words which are shared by only 2 main academic domains</vt:lpstr>
      <vt:lpstr>4. (3) -2 Limited-academic-domain words (LAD)</vt:lpstr>
      <vt:lpstr>4. (3) -2 Limited-academic-domain words (LAD)</vt:lpstr>
      <vt:lpstr>4. (3) -2 Limited-academic-domain words (LAD)</vt:lpstr>
      <vt:lpstr>4. (3) -2 Limited-academic-domain words (LAD)</vt:lpstr>
      <vt:lpstr>4. (3) -2 Limited-academic-domain words (LAD)</vt:lpstr>
      <vt:lpstr>PowerPoint プレゼンテーション</vt:lpstr>
      <vt:lpstr>POS of Japanese LAD (1)</vt:lpstr>
      <vt:lpstr>POS of Japanese LAD (2)</vt:lpstr>
      <vt:lpstr>4. Tiers of Japanese vocabulary      (4) Literary words (LW)</vt:lpstr>
      <vt:lpstr>4. (4) Literary words (LW)      Distribution and examples</vt:lpstr>
      <vt:lpstr>4. (4) Literary words (LW)     POS of LW</vt:lpstr>
      <vt:lpstr>4. (4) Literary words (LW)</vt:lpstr>
      <vt:lpstr>Word tiers: In what order should students learn them? </vt:lpstr>
      <vt:lpstr>5. Text coverage by word tier</vt:lpstr>
      <vt:lpstr>Coverage of Japanese texts by word tier</vt:lpstr>
      <vt:lpstr>Findings from the text coverage </vt:lpstr>
      <vt:lpstr>6. Proportion of word origin types by word tier</vt:lpstr>
      <vt:lpstr>Findings from the proportion of word origin types by word tier</vt:lpstr>
      <vt:lpstr>7. Implications from the findings</vt:lpstr>
      <vt:lpstr>Implications for teaching and research</vt:lpstr>
      <vt:lpstr>8. Conclusion</vt:lpstr>
      <vt:lpstr>Download sites for VDRJ/JAWL</vt:lpstr>
      <vt:lpstr>Main findings</vt:lpstr>
      <vt:lpstr>References (1)</vt:lpstr>
      <vt:lpstr>References (2)</vt:lpstr>
      <vt:lpstr>References (3)</vt:lpstr>
      <vt:lpstr>References (4)</vt:lpstr>
      <vt:lpstr>References (5)</vt:lpstr>
      <vt:lpstr>References (6)</vt:lpstr>
      <vt:lpstr>References (7)</vt:lpstr>
      <vt:lpstr>References (8)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Looking into Word Classes for L2 Students –Basic, academic and technical words: Case of Japanese</dc:title>
  <dc:creator>Tatsu</dc:creator>
  <cp:lastModifiedBy>Tatsu</cp:lastModifiedBy>
  <cp:revision>329</cp:revision>
  <dcterms:created xsi:type="dcterms:W3CDTF">2011-03-11T03:19:04Z</dcterms:created>
  <dcterms:modified xsi:type="dcterms:W3CDTF">2013-08-04T08:49:08Z</dcterms:modified>
</cp:coreProperties>
</file>