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81" r:id="rId4"/>
    <p:sldId id="271" r:id="rId5"/>
    <p:sldId id="258" r:id="rId6"/>
    <p:sldId id="259" r:id="rId7"/>
    <p:sldId id="272" r:id="rId8"/>
    <p:sldId id="260" r:id="rId9"/>
    <p:sldId id="273" r:id="rId10"/>
    <p:sldId id="267" r:id="rId11"/>
    <p:sldId id="268" r:id="rId12"/>
    <p:sldId id="269" r:id="rId13"/>
    <p:sldId id="275" r:id="rId14"/>
    <p:sldId id="263" r:id="rId15"/>
    <p:sldId id="277" r:id="rId16"/>
    <p:sldId id="279" r:id="rId17"/>
    <p:sldId id="266" r:id="rId18"/>
    <p:sldId id="265" r:id="rId19"/>
    <p:sldId id="264" r:id="rId20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02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838" y="-9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641A-91DE-421C-A866-E5816C36739A}" type="datetimeFigureOut">
              <a:rPr kumimoji="1" lang="ja-JP" altLang="en-US" smtClean="0"/>
              <a:pPr/>
              <a:t>2017/8/15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EF220-612B-4F0A-B68D-2965FF1C216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236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641A-91DE-421C-A866-E5816C36739A}" type="datetimeFigureOut">
              <a:rPr kumimoji="1" lang="ja-JP" altLang="en-US" smtClean="0"/>
              <a:pPr/>
              <a:t>2017/8/15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EF220-612B-4F0A-B68D-2965FF1C216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3593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641A-91DE-421C-A866-E5816C36739A}" type="datetimeFigureOut">
              <a:rPr kumimoji="1" lang="ja-JP" altLang="en-US" smtClean="0"/>
              <a:pPr/>
              <a:t>2017/8/15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EF220-612B-4F0A-B68D-2965FF1C216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5035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641A-91DE-421C-A866-E5816C36739A}" type="datetimeFigureOut">
              <a:rPr kumimoji="1" lang="ja-JP" altLang="en-US" smtClean="0"/>
              <a:pPr/>
              <a:t>2017/8/15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EF220-612B-4F0A-B68D-2965FF1C216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3487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641A-91DE-421C-A866-E5816C36739A}" type="datetimeFigureOut">
              <a:rPr kumimoji="1" lang="ja-JP" altLang="en-US" smtClean="0"/>
              <a:pPr/>
              <a:t>2017/8/15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EF220-612B-4F0A-B68D-2965FF1C216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5452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641A-91DE-421C-A866-E5816C36739A}" type="datetimeFigureOut">
              <a:rPr kumimoji="1" lang="ja-JP" altLang="en-US" smtClean="0"/>
              <a:pPr/>
              <a:t>2017/8/15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EF220-612B-4F0A-B68D-2965FF1C216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1814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641A-91DE-421C-A866-E5816C36739A}" type="datetimeFigureOut">
              <a:rPr kumimoji="1" lang="ja-JP" altLang="en-US" smtClean="0"/>
              <a:pPr/>
              <a:t>2017/8/15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EF220-612B-4F0A-B68D-2965FF1C216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06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641A-91DE-421C-A866-E5816C36739A}" type="datetimeFigureOut">
              <a:rPr kumimoji="1" lang="ja-JP" altLang="en-US" smtClean="0"/>
              <a:pPr/>
              <a:t>2017/8/15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EF220-612B-4F0A-B68D-2965FF1C216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213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641A-91DE-421C-A866-E5816C36739A}" type="datetimeFigureOut">
              <a:rPr kumimoji="1" lang="ja-JP" altLang="en-US" smtClean="0"/>
              <a:pPr/>
              <a:t>2017/8/15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EF220-612B-4F0A-B68D-2965FF1C216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1375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641A-91DE-421C-A866-E5816C36739A}" type="datetimeFigureOut">
              <a:rPr kumimoji="1" lang="ja-JP" altLang="en-US" smtClean="0"/>
              <a:pPr/>
              <a:t>2017/8/15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EF220-612B-4F0A-B68D-2965FF1C216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4709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641A-91DE-421C-A866-E5816C36739A}" type="datetimeFigureOut">
              <a:rPr kumimoji="1" lang="ja-JP" altLang="en-US" smtClean="0"/>
              <a:pPr/>
              <a:t>2017/8/15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EF220-612B-4F0A-B68D-2965FF1C216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996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D641A-91DE-421C-A866-E5816C36739A}" type="datetimeFigureOut">
              <a:rPr kumimoji="1" lang="ja-JP" altLang="en-US" smtClean="0"/>
              <a:pPr/>
              <a:t>2017/8/15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EF220-612B-4F0A-B68D-2965FF1C216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263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tatsuma2010@yahoo.co.jp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ocities.jp/tatsum2003/" TargetMode="External"/><Relationship Id="rId2" Type="http://schemas.openxmlformats.org/officeDocument/2006/relationships/hyperlink" Target="http://www.antlab.sci.waseda.ac.jp/software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eocities.jp/tatsum2003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712968" cy="2736304"/>
          </a:xfrm>
        </p:spPr>
        <p:txBody>
          <a:bodyPr>
            <a:noAutofit/>
          </a:bodyPr>
          <a:lstStyle/>
          <a:p>
            <a:r>
              <a:rPr lang="en-US" altLang="ja-JP" b="1" dirty="0">
                <a:solidFill>
                  <a:srgbClr val="CE0241"/>
                </a:solidFill>
              </a:rPr>
              <a:t>Analyzing a Japanese Reading Text as a Vocabulary Learning Resource by Lexical Profiling and Indices</a:t>
            </a:r>
            <a:endParaRPr kumimoji="1" lang="ja-JP" altLang="en-US" b="1" dirty="0">
              <a:solidFill>
                <a:srgbClr val="CE0241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27584" y="3068960"/>
            <a:ext cx="7560840" cy="3600400"/>
          </a:xfrm>
        </p:spPr>
        <p:txBody>
          <a:bodyPr>
            <a:normAutofit/>
          </a:bodyPr>
          <a:lstStyle/>
          <a:p>
            <a:r>
              <a:rPr kumimoji="1" lang="en-US" altLang="ja-JP" b="1" dirty="0" err="1" smtClean="0">
                <a:solidFill>
                  <a:schemeClr val="accent1">
                    <a:lumMod val="50000"/>
                  </a:schemeClr>
                </a:solidFill>
              </a:rPr>
              <a:t>Tatsuhiko</a:t>
            </a:r>
            <a:r>
              <a:rPr kumimoji="1" lang="en-US" altLang="ja-JP" b="1" dirty="0" smtClean="0">
                <a:solidFill>
                  <a:schemeClr val="accent1">
                    <a:lumMod val="50000"/>
                  </a:schemeClr>
                </a:solidFill>
              </a:rPr>
              <a:t> Matsushita </a:t>
            </a:r>
            <a:r>
              <a:rPr kumimoji="1" lang="ja-JP" altLang="en-US" b="1" dirty="0" smtClean="0">
                <a:solidFill>
                  <a:schemeClr val="accent1">
                    <a:lumMod val="50000"/>
                  </a:schemeClr>
                </a:solidFill>
              </a:rPr>
              <a:t>（松下達彦）</a:t>
            </a:r>
            <a:endParaRPr kumimoji="1" lang="en-US" altLang="ja-JP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altLang="ja-JP" dirty="0" smtClean="0">
                <a:solidFill>
                  <a:schemeClr val="accent1">
                    <a:lumMod val="50000"/>
                  </a:schemeClr>
                </a:solidFill>
              </a:rPr>
              <a:t>PhD candidate</a:t>
            </a:r>
          </a:p>
          <a:p>
            <a:r>
              <a:rPr kumimoji="1" lang="en-US" altLang="ja-JP" dirty="0" smtClean="0">
                <a:solidFill>
                  <a:schemeClr val="accent1">
                    <a:lumMod val="50000"/>
                  </a:schemeClr>
                </a:solidFill>
              </a:rPr>
              <a:t>Victoria University of Wellington</a:t>
            </a:r>
          </a:p>
          <a:p>
            <a:r>
              <a:rPr kumimoji="1" lang="en-US" altLang="ja-JP" dirty="0" smtClean="0">
                <a:solidFill>
                  <a:schemeClr val="accent1">
                    <a:lumMod val="50000"/>
                  </a:schemeClr>
                </a:solidFill>
                <a:hlinkClick r:id="rId2"/>
              </a:rPr>
              <a:t>tatsuma2010@yahoo.co.jp</a:t>
            </a:r>
            <a:endParaRPr kumimoji="1" lang="en-US" altLang="ja-JP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altLang="ja-JP" dirty="0" smtClean="0">
                <a:solidFill>
                  <a:srgbClr val="00B050"/>
                </a:solidFill>
              </a:rPr>
              <a:t>The First Extensive Reading World Congress</a:t>
            </a:r>
            <a:endParaRPr lang="en-US" altLang="ja-JP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kumimoji="1" lang="en-US" altLang="ja-JP" dirty="0" smtClean="0">
                <a:solidFill>
                  <a:schemeClr val="accent1">
                    <a:lumMod val="50000"/>
                  </a:schemeClr>
                </a:solidFill>
              </a:rPr>
              <a:t>4 September, Kyoto </a:t>
            </a:r>
            <a:r>
              <a:rPr lang="en-US" altLang="ja-JP" dirty="0" smtClean="0">
                <a:solidFill>
                  <a:schemeClr val="accent1">
                    <a:lumMod val="50000"/>
                  </a:schemeClr>
                </a:solidFill>
              </a:rPr>
              <a:t>S</a:t>
            </a:r>
            <a:r>
              <a:rPr kumimoji="1" lang="en-US" altLang="ja-JP" dirty="0" smtClean="0">
                <a:solidFill>
                  <a:schemeClr val="accent1">
                    <a:lumMod val="50000"/>
                  </a:schemeClr>
                </a:solidFill>
              </a:rPr>
              <a:t>angyo University</a:t>
            </a:r>
            <a:endParaRPr kumimoji="1" lang="en-US" altLang="ja-JP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91582"/>
            <a:ext cx="8229600" cy="504056"/>
          </a:xfrm>
        </p:spPr>
        <p:txBody>
          <a:bodyPr>
            <a:normAutofit fontScale="90000"/>
          </a:bodyPr>
          <a:lstStyle/>
          <a:p>
            <a:r>
              <a:rPr kumimoji="1" lang="en-US" altLang="ja-JP" b="1" dirty="0" smtClean="0">
                <a:solidFill>
                  <a:srgbClr val="FF0000"/>
                </a:solidFill>
              </a:rPr>
              <a:t>Sample Text (original)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31600" y="836712"/>
            <a:ext cx="8892480" cy="60212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400" dirty="0">
                <a:latin typeface="HG教科書体" pitchFamily="17" charset="-128"/>
                <a:ea typeface="HG教科書体" pitchFamily="17" charset="-128"/>
              </a:rPr>
              <a:t>　</a:t>
            </a:r>
            <a:r>
              <a:rPr lang="ja-JP" altLang="en-US" sz="2000" dirty="0" smtClean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人知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のシミュレーション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が人工知能だとすれば、コンピュータのなかに「知をあつかう</a:t>
            </a:r>
            <a:r>
              <a:rPr lang="ja-JP" altLang="en-US" sz="2000" b="1" u="sng" dirty="0">
                <a:solidFill>
                  <a:schemeClr val="accent3">
                    <a:lumMod val="75000"/>
                  </a:schemeClr>
                </a:solidFill>
                <a:latin typeface="HG教科書体" pitchFamily="17" charset="-128"/>
                <a:ea typeface="HG教科書体" pitchFamily="17" charset="-128"/>
              </a:rPr>
              <a:t>メカニズム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」を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作り込まなければ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ならない</a:t>
            </a:r>
            <a:r>
              <a:rPr lang="ja-JP" altLang="en-US" sz="2000" dirty="0" smtClean="0">
                <a:latin typeface="HG教科書体" pitchFamily="17" charset="-128"/>
                <a:ea typeface="HG教科書体" pitchFamily="17" charset="-128"/>
              </a:rPr>
              <a:t>。</a:t>
            </a:r>
            <a:endParaRPr lang="en-US" altLang="ja-JP" sz="2000" dirty="0">
              <a:latin typeface="HG教科書体" pitchFamily="17" charset="-128"/>
              <a:ea typeface="HG教科書体" pitchFamily="17" charset="-128"/>
            </a:endParaRPr>
          </a:p>
          <a:p>
            <a:pPr marL="0" indent="0">
              <a:buNone/>
            </a:pPr>
            <a:r>
              <a:rPr lang="ja-JP" altLang="en-US" sz="2000" dirty="0" smtClean="0">
                <a:latin typeface="HG教科書体" pitchFamily="17" charset="-128"/>
                <a:ea typeface="HG教科書体" pitchFamily="17" charset="-128"/>
              </a:rPr>
              <a:t>　ところで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コンピュータとは、要するに</a:t>
            </a:r>
            <a:r>
              <a:rPr lang="en-US" altLang="ja-JP" sz="2000" dirty="0">
                <a:latin typeface="HG教科書体" pitchFamily="17" charset="-128"/>
                <a:ea typeface="HG教科書体" pitchFamily="17" charset="-128"/>
              </a:rPr>
              <a:t>〈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記号処理</a:t>
            </a:r>
            <a:r>
              <a:rPr lang="ja-JP" altLang="en-US" sz="2000" u="sng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マシン</a:t>
            </a:r>
            <a:r>
              <a:rPr lang="en-US" altLang="ja-JP" sz="2000" dirty="0">
                <a:latin typeface="HG教科書体" pitchFamily="17" charset="-128"/>
                <a:ea typeface="HG教科書体" pitchFamily="17" charset="-128"/>
              </a:rPr>
              <a:t>〉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である。だからこの場合の</a:t>
            </a:r>
            <a:r>
              <a:rPr lang="en-US" altLang="ja-JP" sz="2000" dirty="0">
                <a:latin typeface="HG教科書体" pitchFamily="17" charset="-128"/>
                <a:ea typeface="HG教科書体" pitchFamily="17" charset="-128"/>
              </a:rPr>
              <a:t>〈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知</a:t>
            </a:r>
            <a:r>
              <a:rPr lang="en-US" altLang="ja-JP" sz="2000" dirty="0">
                <a:latin typeface="HG教科書体" pitchFamily="17" charset="-128"/>
                <a:ea typeface="HG教科書体" pitchFamily="17" charset="-128"/>
              </a:rPr>
              <a:t>〉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とは、「記号で表された知」ということになる。記号といっても色々あるが、人工知能が得意なのは、いわゆる言語記号である。たとえば、「今は五月だ」「五月は春だ」「</a:t>
            </a:r>
            <a:r>
              <a:rPr lang="ja-JP" altLang="en-US" sz="2000" b="1" u="sng" dirty="0">
                <a:solidFill>
                  <a:schemeClr val="accent3">
                    <a:lumMod val="75000"/>
                  </a:schemeClr>
                </a:solidFill>
                <a:latin typeface="HG教科書体" pitchFamily="17" charset="-128"/>
                <a:ea typeface="HG教科書体" pitchFamily="17" charset="-128"/>
              </a:rPr>
              <a:t>楓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の葉は、春と夏には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緑色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、秋には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赤色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である」などという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のがその守備範囲ということになる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。　</a:t>
            </a:r>
            <a:endParaRPr lang="en-US" altLang="ja-JP" sz="2000" dirty="0" smtClean="0">
              <a:latin typeface="HG教科書体" pitchFamily="17" charset="-128"/>
              <a:ea typeface="HG教科書体" pitchFamily="17" charset="-128"/>
            </a:endParaRPr>
          </a:p>
          <a:p>
            <a:pPr marL="0" indent="0">
              <a:buNone/>
            </a:pP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　</a:t>
            </a:r>
            <a:r>
              <a:rPr lang="ja-JP" altLang="en-US" sz="2000" dirty="0" smtClean="0">
                <a:latin typeface="HG教科書体" pitchFamily="17" charset="-128"/>
                <a:ea typeface="HG教科書体" pitchFamily="17" charset="-128"/>
              </a:rPr>
              <a:t>ところで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こういった例は、少しばかり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興ざめではなかろうか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？　というのは、</a:t>
            </a:r>
            <a:r>
              <a:rPr lang="en-US" altLang="ja-JP" sz="2000" dirty="0">
                <a:latin typeface="HG教科書体" pitchFamily="17" charset="-128"/>
                <a:ea typeface="HG教科書体" pitchFamily="17" charset="-128"/>
              </a:rPr>
              <a:t>〈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知</a:t>
            </a:r>
            <a:r>
              <a:rPr lang="en-US" altLang="ja-JP" sz="2000" dirty="0">
                <a:latin typeface="HG教科書体" pitchFamily="17" charset="-128"/>
                <a:ea typeface="HG教科書体" pitchFamily="17" charset="-128"/>
              </a:rPr>
              <a:t>〉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とは、単なる知識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の断片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ではなく、それらを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包括し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、</a:t>
            </a:r>
            <a:r>
              <a:rPr lang="ja-JP" altLang="en-US" sz="2000" b="1" u="sng" dirty="0">
                <a:solidFill>
                  <a:schemeClr val="accent3">
                    <a:lumMod val="75000"/>
                  </a:schemeClr>
                </a:solidFill>
                <a:latin typeface="HG教科書体" pitchFamily="17" charset="-128"/>
                <a:ea typeface="HG教科書体" pitchFamily="17" charset="-128"/>
              </a:rPr>
              <a:t>横断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しながら世界に光を当てていく精神の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ダイナミズム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のように思えるからである。</a:t>
            </a:r>
            <a:r>
              <a:rPr lang="en-US" altLang="ja-JP" sz="2000" dirty="0">
                <a:latin typeface="HG教科書体" pitchFamily="17" charset="-128"/>
                <a:ea typeface="HG教科書体" pitchFamily="17" charset="-128"/>
              </a:rPr>
              <a:t>〈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知</a:t>
            </a:r>
            <a:r>
              <a:rPr lang="en-US" altLang="ja-JP" sz="2000" dirty="0">
                <a:latin typeface="HG教科書体" pitchFamily="17" charset="-128"/>
                <a:ea typeface="HG教科書体" pitchFamily="17" charset="-128"/>
              </a:rPr>
              <a:t>〉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は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イマジネーションの能力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を持たなければならない。さらに</a:t>
            </a:r>
            <a:r>
              <a:rPr lang="en-US" altLang="ja-JP" sz="2000" dirty="0">
                <a:latin typeface="HG教科書体" pitchFamily="17" charset="-128"/>
                <a:ea typeface="HG教科書体" pitchFamily="17" charset="-128"/>
              </a:rPr>
              <a:t>〈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知</a:t>
            </a:r>
            <a:r>
              <a:rPr lang="en-US" altLang="ja-JP" sz="2000" dirty="0">
                <a:latin typeface="HG教科書体" pitchFamily="17" charset="-128"/>
                <a:ea typeface="HG教科書体" pitchFamily="17" charset="-128"/>
              </a:rPr>
              <a:t>〉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は、スポーツのような身体の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所作にうめこまれている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、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明言化されない暗黙知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の領域をもカバーしなければならない。それこそが、知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の知たるゆえん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ではないだろうか</a:t>
            </a:r>
            <a:r>
              <a:rPr lang="ja-JP" altLang="en-US" sz="2000" dirty="0" smtClean="0">
                <a:latin typeface="HG教科書体" pitchFamily="17" charset="-128"/>
                <a:ea typeface="HG教科書体" pitchFamily="17" charset="-128"/>
              </a:rPr>
              <a:t>？</a:t>
            </a:r>
            <a:endParaRPr lang="en-US" altLang="ja-JP" sz="2000" dirty="0" smtClean="0">
              <a:latin typeface="HG教科書体" pitchFamily="17" charset="-128"/>
              <a:ea typeface="HG教科書体" pitchFamily="17" charset="-128"/>
            </a:endParaRPr>
          </a:p>
          <a:p>
            <a:pPr marL="0" indent="0">
              <a:buNone/>
            </a:pPr>
            <a:r>
              <a:rPr lang="ja-JP" altLang="en-US" sz="2000" dirty="0" smtClean="0">
                <a:latin typeface="HG教科書体" pitchFamily="17" charset="-128"/>
                <a:ea typeface="HG教科書体" pitchFamily="17" charset="-128"/>
              </a:rPr>
              <a:t>　残念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ながら、現在の人工知能技術は、この期待に応えるすべを知らない。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それはいまだに、図像さえ自由自在には扱えないのである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。英語</a:t>
            </a:r>
            <a:r>
              <a:rPr lang="ja-JP" altLang="en-US" sz="2000" dirty="0" smtClean="0">
                <a:latin typeface="HG教科書体" pitchFamily="17" charset="-128"/>
                <a:ea typeface="HG教科書体" pitchFamily="17" charset="-128"/>
              </a:rPr>
              <a:t>や日本語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などの</a:t>
            </a:r>
            <a:r>
              <a:rPr lang="en-US" altLang="ja-JP" sz="2000" dirty="0">
                <a:latin typeface="HG教科書体" pitchFamily="17" charset="-128"/>
                <a:ea typeface="HG教科書体" pitchFamily="17" charset="-128"/>
              </a:rPr>
              <a:t>〈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自然言語</a:t>
            </a:r>
            <a:r>
              <a:rPr lang="en-US" altLang="ja-JP" sz="2000" dirty="0">
                <a:latin typeface="HG教科書体" pitchFamily="17" charset="-128"/>
                <a:ea typeface="HG教科書体" pitchFamily="17" charset="-128"/>
              </a:rPr>
              <a:t>〉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を操作するだけでも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四苦八苦な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のである</a:t>
            </a:r>
            <a:r>
              <a:rPr lang="ja-JP" altLang="en-US" sz="2000" dirty="0" smtClean="0">
                <a:latin typeface="HG教科書体" pitchFamily="17" charset="-128"/>
                <a:ea typeface="HG教科書体" pitchFamily="17" charset="-128"/>
              </a:rPr>
              <a:t>。</a:t>
            </a:r>
            <a:endParaRPr lang="en-US" altLang="ja-JP" sz="2000" dirty="0" smtClean="0">
              <a:latin typeface="HG教科書体" pitchFamily="17" charset="-128"/>
              <a:ea typeface="HG教科書体" pitchFamily="17" charset="-128"/>
            </a:endParaRPr>
          </a:p>
          <a:p>
            <a:pPr marL="0" indent="0" algn="r">
              <a:buNone/>
            </a:pPr>
            <a:r>
              <a:rPr lang="ja-JP" altLang="en-US" sz="2000" dirty="0" smtClean="0">
                <a:latin typeface="HG教科書体" pitchFamily="17" charset="-128"/>
                <a:ea typeface="HG教科書体" pitchFamily="17" charset="-128"/>
              </a:rPr>
              <a:t>（出典：西垣 通</a:t>
            </a:r>
            <a:r>
              <a:rPr lang="en-US" altLang="ja-JP" sz="2000" dirty="0" smtClean="0">
                <a:latin typeface="HG教科書体" pitchFamily="17" charset="-128"/>
                <a:ea typeface="HG教科書体" pitchFamily="17" charset="-128"/>
              </a:rPr>
              <a:t>『</a:t>
            </a:r>
            <a:r>
              <a:rPr lang="ja-JP" altLang="en-US" sz="2000" dirty="0" smtClean="0">
                <a:latin typeface="HG教科書体" pitchFamily="17" charset="-128"/>
                <a:ea typeface="HG教科書体" pitchFamily="17" charset="-128"/>
              </a:rPr>
              <a:t>秘術としてのＡＩ思考</a:t>
            </a:r>
            <a:r>
              <a:rPr lang="en-US" altLang="ja-JP" sz="2000" dirty="0" smtClean="0">
                <a:latin typeface="HG教科書体" pitchFamily="17" charset="-128"/>
                <a:ea typeface="HG教科書体" pitchFamily="17" charset="-128"/>
              </a:rPr>
              <a:t>』</a:t>
            </a:r>
            <a:r>
              <a:rPr lang="ja-JP" altLang="en-US" sz="2000" dirty="0" smtClean="0">
                <a:latin typeface="HG教科書体" pitchFamily="17" charset="-128"/>
                <a:ea typeface="HG教科書体" pitchFamily="17" charset="-128"/>
              </a:rPr>
              <a:t>）</a:t>
            </a:r>
            <a:endParaRPr kumimoji="1" lang="ja-JP" altLang="en-US" sz="2000" dirty="0">
              <a:latin typeface="HG教科書体" pitchFamily="17" charset="-128"/>
              <a:ea typeface="HG教科書体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2272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46612"/>
            <a:ext cx="8229600" cy="504056"/>
          </a:xfrm>
        </p:spPr>
        <p:txBody>
          <a:bodyPr>
            <a:normAutofit fontScale="90000"/>
          </a:bodyPr>
          <a:lstStyle/>
          <a:p>
            <a:r>
              <a:rPr kumimoji="1" lang="en-US" altLang="ja-JP" b="1" dirty="0" smtClean="0">
                <a:solidFill>
                  <a:srgbClr val="FF0000"/>
                </a:solidFill>
              </a:rPr>
              <a:t>Sample Text (modified)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31600" y="686812"/>
            <a:ext cx="8892480" cy="61711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000" dirty="0" smtClean="0">
                <a:latin typeface="HG教科書体" pitchFamily="17" charset="-128"/>
                <a:ea typeface="HG教科書体" pitchFamily="17" charset="-128"/>
              </a:rPr>
              <a:t>　</a:t>
            </a:r>
            <a:r>
              <a:rPr lang="ja-JP" altLang="en-US" sz="2000" dirty="0" smtClean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人間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の</a:t>
            </a:r>
            <a:r>
              <a:rPr lang="ja-JP" altLang="en-US" sz="2000" b="1" u="sng" dirty="0">
                <a:solidFill>
                  <a:srgbClr val="0070C0"/>
                </a:solidFill>
                <a:latin typeface="HG教科書体" pitchFamily="17" charset="-128"/>
                <a:ea typeface="HG教科書体" pitchFamily="17" charset="-128"/>
              </a:rPr>
              <a:t>頭脳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を</a:t>
            </a:r>
            <a:r>
              <a:rPr lang="ja-JP" altLang="en-US" sz="2000" b="1" u="sng" dirty="0">
                <a:solidFill>
                  <a:srgbClr val="0070C0"/>
                </a:solidFill>
                <a:latin typeface="HG教科書体" pitchFamily="17" charset="-128"/>
                <a:ea typeface="HG教科書体" pitchFamily="17" charset="-128"/>
              </a:rPr>
              <a:t>模倣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して作ったもの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が人工</a:t>
            </a:r>
            <a:r>
              <a:rPr lang="ja-JP" altLang="en-US" sz="2000" b="1" dirty="0">
                <a:solidFill>
                  <a:schemeClr val="accent6">
                    <a:lumMod val="50000"/>
                  </a:schemeClr>
                </a:solidFill>
                <a:latin typeface="HG教科書体" pitchFamily="17" charset="-128"/>
                <a:ea typeface="HG教科書体" pitchFamily="17" charset="-128"/>
              </a:rPr>
              <a:t>知能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だとすれば、コンピュータの中に「知をあつかう</a:t>
            </a:r>
            <a:r>
              <a:rPr lang="ja-JP" altLang="en-US" sz="2000" b="1" u="sng" dirty="0">
                <a:solidFill>
                  <a:schemeClr val="accent3">
                    <a:lumMod val="75000"/>
                  </a:schemeClr>
                </a:solidFill>
                <a:latin typeface="HG教科書体" pitchFamily="17" charset="-128"/>
                <a:ea typeface="HG教科書体" pitchFamily="17" charset="-128"/>
              </a:rPr>
              <a:t>メカニズム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」を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ていねいに作っていかなければ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ならない。しかしそこへの道はまだ</a:t>
            </a:r>
            <a:r>
              <a:rPr lang="ja-JP" altLang="en-US" sz="2000" b="1" u="sng" dirty="0">
                <a:solidFill>
                  <a:srgbClr val="0070C0"/>
                </a:solidFill>
                <a:latin typeface="HG教科書体" pitchFamily="17" charset="-128"/>
                <a:ea typeface="HG教科書体" pitchFamily="17" charset="-128"/>
              </a:rPr>
              <a:t>程遠い</a:t>
            </a:r>
            <a:r>
              <a:rPr lang="ja-JP" altLang="en-US" sz="2000" dirty="0" smtClean="0">
                <a:latin typeface="HG教科書体" pitchFamily="17" charset="-128"/>
                <a:ea typeface="HG教科書体" pitchFamily="17" charset="-128"/>
              </a:rPr>
              <a:t>。</a:t>
            </a:r>
            <a:endParaRPr lang="en-US" altLang="ja-JP" sz="2000" dirty="0" smtClean="0">
              <a:latin typeface="HG教科書体" pitchFamily="17" charset="-128"/>
              <a:ea typeface="HG教科書体" pitchFamily="17" charset="-128"/>
            </a:endParaRPr>
          </a:p>
          <a:p>
            <a:pPr marL="0" indent="0">
              <a:buNone/>
            </a:pP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　</a:t>
            </a:r>
            <a:r>
              <a:rPr lang="ja-JP" altLang="en-US" sz="2000" dirty="0" smtClean="0">
                <a:latin typeface="HG教科書体" pitchFamily="17" charset="-128"/>
                <a:ea typeface="HG教科書体" pitchFamily="17" charset="-128"/>
              </a:rPr>
              <a:t>コンピュータ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とは、要するに</a:t>
            </a:r>
            <a:r>
              <a:rPr lang="en-US" altLang="ja-JP" sz="2000" dirty="0">
                <a:latin typeface="HG教科書体" pitchFamily="17" charset="-128"/>
                <a:ea typeface="HG教科書体" pitchFamily="17" charset="-128"/>
              </a:rPr>
              <a:t>〈</a:t>
            </a:r>
            <a:r>
              <a:rPr lang="ja-JP" altLang="en-US" sz="2000" b="1" dirty="0">
                <a:solidFill>
                  <a:schemeClr val="accent6">
                    <a:lumMod val="50000"/>
                  </a:schemeClr>
                </a:solidFill>
                <a:latin typeface="HG教科書体" pitchFamily="17" charset="-128"/>
                <a:ea typeface="HG教科書体" pitchFamily="17" charset="-128"/>
              </a:rPr>
              <a:t>記号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処理の</a:t>
            </a:r>
            <a:r>
              <a:rPr lang="ja-JP" altLang="en-US" sz="2000" b="1" u="sng" dirty="0">
                <a:solidFill>
                  <a:schemeClr val="accent3">
                    <a:lumMod val="75000"/>
                  </a:schemeClr>
                </a:solidFill>
                <a:latin typeface="HG教科書体" pitchFamily="17" charset="-128"/>
                <a:ea typeface="HG教科書体" pitchFamily="17" charset="-128"/>
              </a:rPr>
              <a:t>メカニズム</a:t>
            </a:r>
            <a:r>
              <a:rPr lang="en-US" altLang="ja-JP" sz="2000" dirty="0">
                <a:latin typeface="HG教科書体" pitchFamily="17" charset="-128"/>
                <a:ea typeface="HG教科書体" pitchFamily="17" charset="-128"/>
              </a:rPr>
              <a:t>〉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である。だからこの場合の知とは、「</a:t>
            </a:r>
            <a:r>
              <a:rPr lang="ja-JP" altLang="en-US" sz="2000" b="1" dirty="0">
                <a:solidFill>
                  <a:schemeClr val="accent6">
                    <a:lumMod val="50000"/>
                  </a:schemeClr>
                </a:solidFill>
                <a:latin typeface="HG教科書体" pitchFamily="17" charset="-128"/>
                <a:ea typeface="HG教科書体" pitchFamily="17" charset="-128"/>
              </a:rPr>
              <a:t>記号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で表された知」ということになる。</a:t>
            </a:r>
            <a:r>
              <a:rPr lang="ja-JP" altLang="en-US" sz="2000" b="1" dirty="0" smtClean="0">
                <a:solidFill>
                  <a:schemeClr val="accent6">
                    <a:lumMod val="50000"/>
                  </a:schemeClr>
                </a:solidFill>
                <a:latin typeface="HG教科書体" pitchFamily="17" charset="-128"/>
                <a:ea typeface="HG教科書体" pitchFamily="17" charset="-128"/>
              </a:rPr>
              <a:t>記号</a:t>
            </a:r>
            <a:r>
              <a:rPr lang="ja-JP" altLang="en-US" sz="2000" dirty="0" smtClean="0">
                <a:latin typeface="HG教科書体" pitchFamily="17" charset="-128"/>
                <a:ea typeface="HG教科書体" pitchFamily="17" charset="-128"/>
              </a:rPr>
              <a:t>といってもいろいろ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あるが、人工</a:t>
            </a:r>
            <a:r>
              <a:rPr lang="ja-JP" altLang="en-US" sz="2000" b="1" dirty="0">
                <a:solidFill>
                  <a:schemeClr val="accent6">
                    <a:lumMod val="50000"/>
                  </a:schemeClr>
                </a:solidFill>
                <a:latin typeface="HG教科書体" pitchFamily="17" charset="-128"/>
                <a:ea typeface="HG教科書体" pitchFamily="17" charset="-128"/>
              </a:rPr>
              <a:t>知能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が得意なのは、いわゆる言語</a:t>
            </a:r>
            <a:r>
              <a:rPr lang="ja-JP" altLang="en-US" sz="2000" b="1" dirty="0">
                <a:solidFill>
                  <a:schemeClr val="accent6">
                    <a:lumMod val="50000"/>
                  </a:schemeClr>
                </a:solidFill>
                <a:latin typeface="HG教科書体" pitchFamily="17" charset="-128"/>
                <a:ea typeface="HG教科書体" pitchFamily="17" charset="-128"/>
              </a:rPr>
              <a:t>記号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である。例えば、「今は五月だ」「五月は春だ」「</a:t>
            </a:r>
            <a:r>
              <a:rPr lang="ja-JP" altLang="en-US" sz="2000" b="1" u="sng" dirty="0">
                <a:solidFill>
                  <a:schemeClr val="accent3">
                    <a:lumMod val="75000"/>
                  </a:schemeClr>
                </a:solidFill>
                <a:latin typeface="HG教科書体" pitchFamily="17" charset="-128"/>
                <a:ea typeface="HG教科書体" pitchFamily="17" charset="-128"/>
              </a:rPr>
              <a:t>カエデ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の葉は、春と夏には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緑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、秋には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赤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である」などという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人工言語的表現は処理しやすいのである</a:t>
            </a:r>
            <a:r>
              <a:rPr lang="ja-JP" altLang="en-US" sz="2000" dirty="0" smtClean="0">
                <a:latin typeface="HG教科書体" pitchFamily="17" charset="-128"/>
                <a:ea typeface="HG教科書体" pitchFamily="17" charset="-128"/>
              </a:rPr>
              <a:t>。</a:t>
            </a:r>
            <a:endParaRPr lang="en-US" altLang="ja-JP" sz="2000" dirty="0" smtClean="0">
              <a:latin typeface="HG教科書体" pitchFamily="17" charset="-128"/>
              <a:ea typeface="HG教科書体" pitchFamily="17" charset="-128"/>
            </a:endParaRPr>
          </a:p>
          <a:p>
            <a:pPr marL="0" indent="0">
              <a:buNone/>
            </a:pP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　</a:t>
            </a:r>
            <a:r>
              <a:rPr lang="ja-JP" altLang="en-US" sz="2000" dirty="0" smtClean="0">
                <a:latin typeface="HG教科書体" pitchFamily="17" charset="-128"/>
                <a:ea typeface="HG教科書体" pitchFamily="17" charset="-128"/>
              </a:rPr>
              <a:t>しかし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、</a:t>
            </a:r>
            <a:r>
              <a:rPr lang="ja-JP" altLang="en-US" sz="2000" dirty="0" smtClean="0">
                <a:latin typeface="HG教科書体" pitchFamily="17" charset="-128"/>
                <a:ea typeface="HG教科書体" pitchFamily="17" charset="-128"/>
              </a:rPr>
              <a:t>こういった例は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、</a:t>
            </a:r>
            <a:r>
              <a:rPr lang="ja-JP" altLang="en-US" sz="2000" dirty="0" smtClean="0">
                <a:latin typeface="HG教科書体" pitchFamily="17" charset="-128"/>
                <a:ea typeface="HG教科書体" pitchFamily="17" charset="-128"/>
              </a:rPr>
              <a:t>少しばかり</a:t>
            </a:r>
            <a:r>
              <a:rPr lang="ja-JP" altLang="en-US" sz="2000" dirty="0" smtClean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つまらない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のではない</a:t>
            </a:r>
            <a:r>
              <a:rPr lang="ja-JP" altLang="en-US" sz="2000" dirty="0" smtClean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だろう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か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？　というのは、知とは、一つ一つの知識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がバラバラに存在</a:t>
            </a:r>
            <a:r>
              <a:rPr lang="ja-JP" altLang="en-US" sz="2000" dirty="0" smtClean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するの</a:t>
            </a:r>
            <a:r>
              <a:rPr lang="ja-JP" altLang="en-US" sz="2000" dirty="0" smtClean="0">
                <a:latin typeface="HG教科書体" pitchFamily="17" charset="-128"/>
                <a:ea typeface="HG教科書体" pitchFamily="17" charset="-128"/>
              </a:rPr>
              <a:t>では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なく、それらを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一つにまとめたり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、</a:t>
            </a:r>
            <a:r>
              <a:rPr lang="ja-JP" altLang="en-US" sz="2000" b="1" u="sng" dirty="0">
                <a:solidFill>
                  <a:schemeClr val="accent3">
                    <a:lumMod val="75000"/>
                  </a:schemeClr>
                </a:solidFill>
                <a:latin typeface="HG教科書体" pitchFamily="17" charset="-128"/>
                <a:ea typeface="HG教科書体" pitchFamily="17" charset="-128"/>
              </a:rPr>
              <a:t>横断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したりしながら、世界に光を当てていく精神の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力強い働き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のように思えるからである。知は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想像力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を持たなければならない。さらに知は、スポーツのような身体の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動きの中にある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、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はっきりとした言葉にならない知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の領域もカバーしなければならない。</a:t>
            </a:r>
            <a:r>
              <a:rPr lang="ja-JP" altLang="en-US" sz="2000" b="1" u="sng" dirty="0">
                <a:solidFill>
                  <a:schemeClr val="accent3">
                    <a:lumMod val="75000"/>
                  </a:schemeClr>
                </a:solidFill>
                <a:latin typeface="HG教科書体" pitchFamily="17" charset="-128"/>
                <a:ea typeface="HG教科書体" pitchFamily="17" charset="-128"/>
              </a:rPr>
              <a:t>カエデ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といえば私たちが紅葉を見て感じる気持ちまで</a:t>
            </a:r>
            <a:r>
              <a:rPr lang="ja-JP" altLang="en-US" sz="2000" b="1" u="sng" dirty="0">
                <a:solidFill>
                  <a:schemeClr val="accent3">
                    <a:lumMod val="75000"/>
                  </a:schemeClr>
                </a:solidFill>
                <a:latin typeface="HG教科書体" pitchFamily="17" charset="-128"/>
                <a:ea typeface="HG教科書体" pitchFamily="17" charset="-128"/>
              </a:rPr>
              <a:t>横断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的にカバーしなければならないのだ。それこそが、知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を知として成り立たせているもの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ではないだろうか</a:t>
            </a:r>
            <a:r>
              <a:rPr lang="ja-JP" altLang="en-US" sz="2000" dirty="0" smtClean="0">
                <a:latin typeface="HG教科書体" pitchFamily="17" charset="-128"/>
                <a:ea typeface="HG教科書体" pitchFamily="17" charset="-128"/>
              </a:rPr>
              <a:t>。</a:t>
            </a:r>
            <a:endParaRPr lang="en-US" altLang="ja-JP" sz="2000" dirty="0" smtClean="0">
              <a:latin typeface="HG教科書体" pitchFamily="17" charset="-128"/>
              <a:ea typeface="HG教科書体" pitchFamily="17" charset="-128"/>
            </a:endParaRPr>
          </a:p>
          <a:p>
            <a:pPr marL="0" indent="0">
              <a:buNone/>
            </a:pP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　</a:t>
            </a:r>
            <a:r>
              <a:rPr lang="ja-JP" altLang="en-US" sz="2000" dirty="0" smtClean="0">
                <a:latin typeface="HG教科書体" pitchFamily="17" charset="-128"/>
                <a:ea typeface="HG教科書体" pitchFamily="17" charset="-128"/>
              </a:rPr>
              <a:t>残念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ながら、現在の人工</a:t>
            </a:r>
            <a:r>
              <a:rPr lang="ja-JP" altLang="en-US" sz="2000" b="1" dirty="0">
                <a:solidFill>
                  <a:schemeClr val="accent6">
                    <a:lumMod val="50000"/>
                  </a:schemeClr>
                </a:solidFill>
                <a:latin typeface="HG教科書体" pitchFamily="17" charset="-128"/>
                <a:ea typeface="HG教科書体" pitchFamily="17" charset="-128"/>
              </a:rPr>
              <a:t>知能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技術は、この期待に応えるすべを知らない。人間の</a:t>
            </a:r>
            <a:r>
              <a:rPr lang="ja-JP" altLang="en-US" sz="2000" b="1" u="sng" dirty="0">
                <a:solidFill>
                  <a:srgbClr val="0070C0"/>
                </a:solidFill>
                <a:latin typeface="HG教科書体" pitchFamily="17" charset="-128"/>
                <a:ea typeface="HG教科書体" pitchFamily="17" charset="-128"/>
              </a:rPr>
              <a:t>頭脳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の</a:t>
            </a:r>
            <a:r>
              <a:rPr lang="ja-JP" altLang="en-US" sz="2000" b="1" u="sng" dirty="0">
                <a:solidFill>
                  <a:srgbClr val="0070C0"/>
                </a:solidFill>
                <a:latin typeface="HG教科書体" pitchFamily="17" charset="-128"/>
                <a:ea typeface="HG教科書体" pitchFamily="17" charset="-128"/>
              </a:rPr>
              <a:t>模倣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にはまだ</a:t>
            </a:r>
            <a:r>
              <a:rPr lang="ja-JP" altLang="en-US" sz="2000" b="1" u="sng" dirty="0">
                <a:solidFill>
                  <a:srgbClr val="0070C0"/>
                </a:solidFill>
                <a:latin typeface="HG教科書体" pitchFamily="17" charset="-128"/>
                <a:ea typeface="HG教科書体" pitchFamily="17" charset="-128"/>
              </a:rPr>
              <a:t>程遠い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レベルだ。英語や日本語などの</a:t>
            </a:r>
            <a:r>
              <a:rPr lang="en-US" altLang="ja-JP" sz="2000" dirty="0">
                <a:latin typeface="HG教科書体" pitchFamily="17" charset="-128"/>
                <a:ea typeface="HG教科書体" pitchFamily="17" charset="-128"/>
              </a:rPr>
              <a:t>〈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自然言語</a:t>
            </a:r>
            <a:r>
              <a:rPr lang="en-US" altLang="ja-JP" sz="2000" dirty="0">
                <a:latin typeface="HG教科書体" pitchFamily="17" charset="-128"/>
                <a:ea typeface="HG教科書体" pitchFamily="17" charset="-128"/>
              </a:rPr>
              <a:t>〉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を操作するだけでも</a:t>
            </a:r>
            <a:r>
              <a:rPr lang="ja-JP" altLang="en-US" sz="2000" dirty="0">
                <a:solidFill>
                  <a:srgbClr val="FF0000"/>
                </a:solidFill>
                <a:latin typeface="HG教科書体" pitchFamily="17" charset="-128"/>
                <a:ea typeface="HG教科書体" pitchFamily="17" charset="-128"/>
              </a:rPr>
              <a:t>非常に苦労している</a:t>
            </a:r>
            <a:r>
              <a:rPr lang="ja-JP" altLang="en-US" sz="2000" dirty="0">
                <a:latin typeface="HG教科書体" pitchFamily="17" charset="-128"/>
                <a:ea typeface="HG教科書体" pitchFamily="17" charset="-128"/>
              </a:rPr>
              <a:t>のである。</a:t>
            </a:r>
            <a:endParaRPr kumimoji="1" lang="ja-JP" altLang="en-US" sz="2000" dirty="0">
              <a:latin typeface="HG教科書体" pitchFamily="17" charset="-128"/>
              <a:ea typeface="HG教科書体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438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87604"/>
            <a:ext cx="8280920" cy="576064"/>
          </a:xfrm>
        </p:spPr>
        <p:txBody>
          <a:bodyPr>
            <a:noAutofit/>
          </a:bodyPr>
          <a:lstStyle/>
          <a:p>
            <a:r>
              <a:rPr kumimoji="1" lang="en-US" altLang="ja-JP" sz="4000" b="1" dirty="0" smtClean="0">
                <a:solidFill>
                  <a:srgbClr val="FF0000"/>
                </a:solidFill>
              </a:rPr>
              <a:t>Treatment for Low Frequency Words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>
          <a:xfrm>
            <a:off x="179512" y="6460167"/>
            <a:ext cx="8856984" cy="411827"/>
          </a:xfrm>
        </p:spPr>
        <p:txBody>
          <a:bodyPr>
            <a:noAutofit/>
          </a:bodyPr>
          <a:lstStyle/>
          <a:p>
            <a:r>
              <a:rPr lang="en-US" altLang="ja-JP" sz="2400" dirty="0" smtClean="0"/>
              <a:t>*Check the level of characters (Kanji) and avoid low frequency ones. </a:t>
            </a:r>
            <a:endParaRPr lang="ja-JP" alt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17" y="600631"/>
            <a:ext cx="7344817" cy="5898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950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13690"/>
            <a:ext cx="9036496" cy="576064"/>
          </a:xfrm>
        </p:spPr>
        <p:txBody>
          <a:bodyPr>
            <a:normAutofit/>
          </a:bodyPr>
          <a:lstStyle/>
          <a:p>
            <a:r>
              <a:rPr kumimoji="1" lang="en-US" altLang="ja-JP" sz="2800" b="1" dirty="0" smtClean="0">
                <a:solidFill>
                  <a:srgbClr val="FF0000"/>
                </a:solidFill>
              </a:rPr>
              <a:t>Comparison between the Original and the Modified Texts</a:t>
            </a:r>
            <a:endParaRPr kumimoji="1" lang="ja-JP" altLang="en-US" sz="3600" b="1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764" y="649716"/>
            <a:ext cx="7416824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632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9490" y="188640"/>
            <a:ext cx="3826768" cy="1080120"/>
          </a:xfrm>
        </p:spPr>
        <p:txBody>
          <a:bodyPr>
            <a:noAutofit/>
          </a:bodyPr>
          <a:lstStyle/>
          <a:p>
            <a:r>
              <a:rPr lang="en-US" altLang="ja-JP" sz="3200" b="1" dirty="0">
                <a:solidFill>
                  <a:srgbClr val="FF0000"/>
                </a:solidFill>
              </a:rPr>
              <a:t>For </a:t>
            </a:r>
            <a:r>
              <a:rPr lang="en-US" altLang="ja-JP" sz="3200" b="1" dirty="0" smtClean="0">
                <a:solidFill>
                  <a:srgbClr val="FF0000"/>
                </a:solidFill>
              </a:rPr>
              <a:t>Learning Domain-Specific Words</a:t>
            </a:r>
            <a:endParaRPr kumimoji="1" lang="ja-JP" alt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79512" y="1309920"/>
            <a:ext cx="4427984" cy="5359440"/>
          </a:xfrm>
        </p:spPr>
        <p:txBody>
          <a:bodyPr>
            <a:no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altLang="ja-JP" sz="2400" dirty="0" smtClean="0"/>
              <a:t>The </a:t>
            </a:r>
            <a:r>
              <a:rPr lang="en-US" altLang="ja-JP" sz="2400" dirty="0"/>
              <a:t>target domain is set up at </a:t>
            </a:r>
            <a:r>
              <a:rPr lang="en-US" altLang="ja-JP" sz="2400" dirty="0" smtClean="0"/>
              <a:t>first</a:t>
            </a:r>
          </a:p>
          <a:p>
            <a:pPr marL="571500" indent="-571500">
              <a:buFont typeface="+mj-lt"/>
              <a:buAutoNum type="romanUcPeriod"/>
            </a:pPr>
            <a:r>
              <a:rPr lang="en-US" altLang="ja-JP" sz="2400" dirty="0"/>
              <a:t>T</a:t>
            </a:r>
            <a:r>
              <a:rPr lang="en-US" altLang="ja-JP" sz="2400" dirty="0" smtClean="0"/>
              <a:t>he </a:t>
            </a:r>
            <a:r>
              <a:rPr lang="en-US" altLang="ja-JP" sz="2400" dirty="0"/>
              <a:t>domain-specific words included in the text are identified by checking the list of the domain-specific </a:t>
            </a:r>
            <a:r>
              <a:rPr lang="en-US" altLang="ja-JP" sz="2400" dirty="0" smtClean="0"/>
              <a:t>words</a:t>
            </a:r>
          </a:p>
          <a:p>
            <a:pPr marL="571500" indent="-571500">
              <a:buFont typeface="+mj-lt"/>
              <a:buAutoNum type="romanUcPeriod"/>
            </a:pPr>
            <a:r>
              <a:rPr lang="en-US" altLang="ja-JP" sz="2400" dirty="0" smtClean="0"/>
              <a:t>The </a:t>
            </a:r>
            <a:r>
              <a:rPr lang="en-US" altLang="ja-JP" sz="2400" dirty="0"/>
              <a:t>levels of the identified domain-specific words included in the text are checked by lexical profiling to see how many unknown domain-specific words are contained in the </a:t>
            </a:r>
            <a:r>
              <a:rPr lang="en-US" altLang="ja-JP" sz="2400" dirty="0" smtClean="0"/>
              <a:t>text</a:t>
            </a:r>
          </a:p>
          <a:p>
            <a:pPr marL="571500" indent="-571500">
              <a:buFont typeface="+mj-lt"/>
              <a:buAutoNum type="romanUcPeriod"/>
            </a:pPr>
            <a:r>
              <a:rPr lang="en-US" altLang="ja-JP" sz="2400" dirty="0" smtClean="0"/>
              <a:t>The indices are calculated</a:t>
            </a:r>
            <a:endParaRPr kumimoji="1" lang="ja-JP" altLang="en-US" sz="24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9968" y="29548"/>
            <a:ext cx="4220006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154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2354" y="57452"/>
            <a:ext cx="8229600" cy="864096"/>
          </a:xfrm>
        </p:spPr>
        <p:txBody>
          <a:bodyPr>
            <a:normAutofit/>
          </a:bodyPr>
          <a:lstStyle/>
          <a:p>
            <a:r>
              <a:rPr lang="en-US" altLang="ja-JP" sz="4000" b="1" dirty="0">
                <a:solidFill>
                  <a:srgbClr val="FF0000"/>
                </a:solidFill>
              </a:rPr>
              <a:t>More Examples of Analysis</a:t>
            </a:r>
            <a:endParaRPr lang="ja-JP" altLang="en-US" sz="4000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924358"/>
            <a:ext cx="8928992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262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7504" y="100470"/>
            <a:ext cx="8928992" cy="592226"/>
          </a:xfrm>
        </p:spPr>
        <p:txBody>
          <a:bodyPr>
            <a:normAutofit fontScale="90000"/>
          </a:bodyPr>
          <a:lstStyle/>
          <a:p>
            <a:r>
              <a:rPr lang="en-US" altLang="ja-JP" sz="4000" b="1" dirty="0">
                <a:solidFill>
                  <a:srgbClr val="FF0000"/>
                </a:solidFill>
              </a:rPr>
              <a:t>How </a:t>
            </a:r>
            <a:r>
              <a:rPr lang="en-US" altLang="ja-JP" sz="4000" b="1" dirty="0" smtClean="0">
                <a:solidFill>
                  <a:srgbClr val="FF0000"/>
                </a:solidFill>
              </a:rPr>
              <a:t>does the </a:t>
            </a:r>
            <a:r>
              <a:rPr lang="en-US" altLang="ja-JP" sz="4000" b="1" dirty="0">
                <a:solidFill>
                  <a:srgbClr val="FF0000"/>
                </a:solidFill>
              </a:rPr>
              <a:t>text length </a:t>
            </a:r>
            <a:r>
              <a:rPr lang="en-US" altLang="ja-JP" sz="4000" b="1" dirty="0" smtClean="0">
                <a:solidFill>
                  <a:srgbClr val="FF0000"/>
                </a:solidFill>
              </a:rPr>
              <a:t>work </a:t>
            </a:r>
            <a:r>
              <a:rPr lang="en-US" altLang="ja-JP" sz="4000" b="1" dirty="0">
                <a:solidFill>
                  <a:srgbClr val="FF0000"/>
                </a:solidFill>
              </a:rPr>
              <a:t>for LEPIX?</a:t>
            </a:r>
            <a:endParaRPr lang="ja-JP" alt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9512" y="674810"/>
            <a:ext cx="4184204" cy="639762"/>
          </a:xfrm>
        </p:spPr>
        <p:txBody>
          <a:bodyPr>
            <a:noAutofit/>
          </a:bodyPr>
          <a:lstStyle/>
          <a:p>
            <a:r>
              <a:rPr lang="en-US" altLang="ja-JP" sz="1800" dirty="0"/>
              <a:t>Total Number of </a:t>
            </a:r>
            <a:r>
              <a:rPr lang="en-US" altLang="ja-JP" sz="1800" i="1" dirty="0"/>
              <a:t>Token/Type</a:t>
            </a:r>
            <a:r>
              <a:rPr lang="en-US" altLang="ja-JP" sz="1800" dirty="0"/>
              <a:t> and LEPIX from Texts with </a:t>
            </a:r>
            <a:r>
              <a:rPr lang="en-US" altLang="ja-JP" sz="1800" dirty="0">
                <a:solidFill>
                  <a:srgbClr val="FF0000"/>
                </a:solidFill>
              </a:rPr>
              <a:t>500-4000 </a:t>
            </a:r>
            <a:r>
              <a:rPr lang="en-US" altLang="ja-JP" sz="1800" dirty="0"/>
              <a:t>Running Words</a:t>
            </a:r>
            <a:endParaRPr kumimoji="1" lang="ja-JP" altLang="en-US" sz="18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7222" y="1334354"/>
            <a:ext cx="3598714" cy="2590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45607" y="1338519"/>
            <a:ext cx="3708476" cy="259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テキスト プレースホルダー 2"/>
          <p:cNvSpPr txBox="1">
            <a:spLocks/>
          </p:cNvSpPr>
          <p:nvPr/>
        </p:nvSpPr>
        <p:spPr>
          <a:xfrm>
            <a:off x="179512" y="5013176"/>
            <a:ext cx="4184204" cy="165618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sz="1800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3"/>
          </p:nvPr>
        </p:nvSpPr>
        <p:spPr>
          <a:xfrm>
            <a:off x="4643438" y="675604"/>
            <a:ext cx="4249042" cy="638175"/>
          </a:xfrm>
        </p:spPr>
        <p:txBody>
          <a:bodyPr>
            <a:noAutofit/>
          </a:bodyPr>
          <a:lstStyle/>
          <a:p>
            <a:r>
              <a:rPr lang="en-US" altLang="ja-JP" sz="1800" dirty="0"/>
              <a:t>Total Number of Token/Type and LEPIX from Texts with </a:t>
            </a:r>
            <a:r>
              <a:rPr lang="en-US" altLang="ja-JP" sz="1800" dirty="0" smtClean="0">
                <a:solidFill>
                  <a:srgbClr val="FF0000"/>
                </a:solidFill>
              </a:rPr>
              <a:t>1000-2000</a:t>
            </a:r>
            <a:r>
              <a:rPr lang="en-US" altLang="ja-JP" sz="1800" dirty="0" smtClean="0"/>
              <a:t> </a:t>
            </a:r>
            <a:r>
              <a:rPr lang="en-US" altLang="ja-JP" sz="1800" dirty="0"/>
              <a:t>Running Words</a:t>
            </a:r>
            <a:endParaRPr kumimoji="1" lang="ja-JP" altLang="en-US" sz="1800" dirty="0"/>
          </a:p>
        </p:txBody>
      </p:sp>
      <p:sp>
        <p:nvSpPr>
          <p:cNvPr id="10" name="テキスト プレースホルダー 2"/>
          <p:cNvSpPr txBox="1">
            <a:spLocks/>
          </p:cNvSpPr>
          <p:nvPr/>
        </p:nvSpPr>
        <p:spPr>
          <a:xfrm>
            <a:off x="4658644" y="5013176"/>
            <a:ext cx="4184204" cy="165618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sz="18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52" y="4026951"/>
            <a:ext cx="3723406" cy="2335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4490" y="4017823"/>
            <a:ext cx="3737959" cy="2344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タイトル 1"/>
          <p:cNvSpPr txBox="1">
            <a:spLocks/>
          </p:cNvSpPr>
          <p:nvPr/>
        </p:nvSpPr>
        <p:spPr>
          <a:xfrm>
            <a:off x="288540" y="6376379"/>
            <a:ext cx="8557026" cy="4380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000" b="1" dirty="0" smtClean="0"/>
              <a:t>LEPIX cannot be compared when the text length is more than double the other. </a:t>
            </a:r>
            <a:endParaRPr lang="ja-JP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95198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936104"/>
          </a:xfrm>
        </p:spPr>
        <p:txBody>
          <a:bodyPr/>
          <a:lstStyle/>
          <a:p>
            <a:r>
              <a:rPr kumimoji="1" lang="en-US" altLang="ja-JP" b="1" dirty="0" smtClean="0">
                <a:solidFill>
                  <a:srgbClr val="FF0000"/>
                </a:solidFill>
              </a:rPr>
              <a:t>Remaining Issues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5472608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If a </a:t>
            </a:r>
            <a:r>
              <a:rPr kumimoji="1" lang="en-US" altLang="ja-JP" b="1" dirty="0" smtClean="0"/>
              <a:t>repeatedly-used essential key word </a:t>
            </a:r>
            <a:r>
              <a:rPr kumimoji="1" lang="en-US" altLang="ja-JP" dirty="0" smtClean="0"/>
              <a:t>in the text  is at the lowest frequency level, the index doesn’t work well. </a:t>
            </a:r>
            <a:r>
              <a:rPr kumimoji="1" lang="en-US" altLang="ja-JP" dirty="0" smtClean="0">
                <a:sym typeface="Wingdings" pitchFamily="2" charset="2"/>
              </a:rPr>
              <a:t> there are some solutions for that, but it makes the procedure/calculation more complicated.</a:t>
            </a:r>
          </a:p>
          <a:p>
            <a:r>
              <a:rPr lang="en-US" altLang="ja-JP" b="1" dirty="0" smtClean="0">
                <a:sym typeface="Wingdings" pitchFamily="2" charset="2"/>
              </a:rPr>
              <a:t>Minimum occurrence level of target words </a:t>
            </a:r>
            <a:r>
              <a:rPr lang="en-US" altLang="ja-JP" dirty="0" smtClean="0">
                <a:sym typeface="Wingdings" pitchFamily="2" charset="2"/>
              </a:rPr>
              <a:t>will differ according to the text length. Twice will be enough for a short material text, but it is not clear for a longer extensive reading text.</a:t>
            </a:r>
          </a:p>
          <a:p>
            <a:r>
              <a:rPr lang="en-US" altLang="ja-JP" b="1" dirty="0" smtClean="0">
                <a:sym typeface="Wingdings" pitchFamily="2" charset="2"/>
              </a:rPr>
              <a:t>Validation of the indices </a:t>
            </a:r>
            <a:r>
              <a:rPr lang="en-US" altLang="ja-JP" dirty="0" smtClean="0">
                <a:sym typeface="Wingdings" pitchFamily="2" charset="2"/>
              </a:rPr>
              <a:t>through empirical study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3262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</p:spPr>
        <p:txBody>
          <a:bodyPr/>
          <a:lstStyle/>
          <a:p>
            <a:r>
              <a:rPr lang="en-US" altLang="ja-JP" b="1" dirty="0" smtClean="0">
                <a:solidFill>
                  <a:srgbClr val="FF0000"/>
                </a:solidFill>
              </a:rPr>
              <a:t>Conclusion = Main Points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88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ja-JP" b="1" dirty="0"/>
              <a:t>The simplest way </a:t>
            </a:r>
            <a:r>
              <a:rPr lang="en-US" altLang="ja-JP" dirty="0"/>
              <a:t>to rewrite a reading text </a:t>
            </a:r>
            <a:r>
              <a:rPr lang="en-US" altLang="ja-JP" dirty="0" smtClean="0"/>
              <a:t>(with 2000 words or less) for </a:t>
            </a:r>
            <a:r>
              <a:rPr lang="en-US" altLang="ja-JP" dirty="0"/>
              <a:t>a better resource for vocabulary learning:</a:t>
            </a:r>
          </a:p>
          <a:p>
            <a:pPr marL="0" indent="0">
              <a:buNone/>
            </a:pPr>
            <a:endParaRPr lang="en-US" altLang="ja-JP" sz="1200" dirty="0"/>
          </a:p>
          <a:p>
            <a:pPr marL="539750" indent="-539750">
              <a:buFont typeface="+mj-lt"/>
              <a:buAutoNum type="romanUcPeriod"/>
            </a:pPr>
            <a:r>
              <a:rPr lang="en-US" altLang="ja-JP" b="1" dirty="0" smtClean="0"/>
              <a:t>Delete </a:t>
            </a:r>
            <a:r>
              <a:rPr lang="en-US" altLang="ja-JP" b="1" dirty="0"/>
              <a:t>one-timers</a:t>
            </a:r>
            <a:r>
              <a:rPr lang="en-US" altLang="ja-JP" dirty="0"/>
              <a:t> </a:t>
            </a:r>
            <a:r>
              <a:rPr lang="en-US" altLang="ja-JP" dirty="0" smtClean="0"/>
              <a:t>(or the words whose occurrences are less than the set level) at </a:t>
            </a:r>
            <a:r>
              <a:rPr lang="en-US" altLang="ja-JP" dirty="0"/>
              <a:t>the lowest frequency </a:t>
            </a:r>
            <a:r>
              <a:rPr lang="en-US" altLang="ja-JP" dirty="0" smtClean="0"/>
              <a:t>level </a:t>
            </a:r>
            <a:r>
              <a:rPr lang="en-US" altLang="ja-JP" dirty="0"/>
              <a:t>in the text, </a:t>
            </a:r>
            <a:r>
              <a:rPr lang="en-US" altLang="ja-JP" b="1" dirty="0"/>
              <a:t>or</a:t>
            </a:r>
            <a:r>
              <a:rPr lang="en-US" altLang="ja-JP" dirty="0"/>
              <a:t> </a:t>
            </a:r>
            <a:endParaRPr lang="en-US" altLang="ja-JP" dirty="0" smtClean="0"/>
          </a:p>
          <a:p>
            <a:pPr marL="571500" indent="-571500">
              <a:buFont typeface="+mj-lt"/>
              <a:buAutoNum type="romanUcPeriod"/>
            </a:pPr>
            <a:r>
              <a:rPr lang="en-US" altLang="ja-JP" b="1" dirty="0" smtClean="0"/>
              <a:t>make them </a:t>
            </a:r>
            <a:r>
              <a:rPr lang="en-US" altLang="ja-JP" b="1" dirty="0"/>
              <a:t>occur more </a:t>
            </a:r>
            <a:r>
              <a:rPr lang="en-US" altLang="ja-JP" dirty="0"/>
              <a:t>in the text by adding words or replacing other words with the one-timer</a:t>
            </a:r>
          </a:p>
          <a:p>
            <a:pPr marL="0" indent="0">
              <a:buNone/>
            </a:pPr>
            <a:r>
              <a:rPr lang="en-US" altLang="ja-JP" dirty="0">
                <a:sym typeface="Wingdings" pitchFamily="2" charset="2"/>
              </a:rPr>
              <a:t> The index </a:t>
            </a:r>
            <a:r>
              <a:rPr lang="en-US" altLang="ja-JP" dirty="0" smtClean="0">
                <a:sym typeface="Wingdings" pitchFamily="2" charset="2"/>
              </a:rPr>
              <a:t>(LEPIX) figure </a:t>
            </a:r>
            <a:r>
              <a:rPr lang="en-US" altLang="ja-JP" dirty="0">
                <a:sym typeface="Wingdings" pitchFamily="2" charset="2"/>
              </a:rPr>
              <a:t>will </a:t>
            </a:r>
            <a:r>
              <a:rPr lang="en-US" altLang="ja-JP" dirty="0" smtClean="0">
                <a:sym typeface="Wingdings" pitchFamily="2" charset="2"/>
              </a:rPr>
              <a:t>be improved</a:t>
            </a:r>
            <a:endParaRPr lang="en-US" altLang="ja-JP" dirty="0"/>
          </a:p>
          <a:p>
            <a:r>
              <a:rPr lang="en-US" altLang="ja-JP" dirty="0" smtClean="0"/>
              <a:t>These methods make it possible to predict and compare the efficiency of second language vocabulary learning with a reading text.</a:t>
            </a:r>
            <a:endParaRPr lang="ja-JP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1765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67375"/>
            <a:ext cx="8229600" cy="697329"/>
          </a:xfrm>
        </p:spPr>
        <p:txBody>
          <a:bodyPr>
            <a:normAutofit fontScale="90000"/>
          </a:bodyPr>
          <a:lstStyle/>
          <a:p>
            <a:r>
              <a:rPr kumimoji="1" lang="en-US" altLang="ja-JP" b="1" dirty="0" smtClean="0">
                <a:solidFill>
                  <a:srgbClr val="FF0000"/>
                </a:solidFill>
              </a:rPr>
              <a:t>References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7914" y="794294"/>
            <a:ext cx="8964488" cy="5803058"/>
          </a:xfrm>
        </p:spPr>
        <p:txBody>
          <a:bodyPr>
            <a:noAutofit/>
          </a:bodyPr>
          <a:lstStyle/>
          <a:p>
            <a:pPr marL="363538" indent="-363538">
              <a:buNone/>
            </a:pPr>
            <a:r>
              <a:rPr lang="en-US" altLang="ja-JP" sz="1600" dirty="0" smtClean="0"/>
              <a:t>Anthony, L. (2009).</a:t>
            </a:r>
            <a:r>
              <a:rPr lang="ja-JP" altLang="en-US" sz="1600" dirty="0" smtClean="0"/>
              <a:t> </a:t>
            </a:r>
            <a:r>
              <a:rPr lang="en-US" altLang="ja-JP" sz="1600" dirty="0" smtClean="0"/>
              <a:t>AntWordProfiler 1.200w program. </a:t>
            </a:r>
          </a:p>
          <a:p>
            <a:pPr marL="363538" indent="-363538">
              <a:buNone/>
            </a:pPr>
            <a:r>
              <a:rPr lang="en-US" altLang="ja-JP" sz="1600" dirty="0"/>
              <a:t>	</a:t>
            </a:r>
            <a:r>
              <a:rPr lang="en-US" altLang="ja-JP" sz="1600" dirty="0" smtClean="0"/>
              <a:t>Downloaded </a:t>
            </a:r>
            <a:r>
              <a:rPr lang="en-US" altLang="ja-JP" sz="1600" dirty="0"/>
              <a:t>from </a:t>
            </a:r>
            <a:r>
              <a:rPr lang="en-US" altLang="ja-JP" sz="1600" dirty="0" smtClean="0">
                <a:hlinkClick r:id="rId2"/>
              </a:rPr>
              <a:t>http://www.antlab.sci.waseda.ac.jp/software.html</a:t>
            </a:r>
            <a:endParaRPr lang="en-US" altLang="ja-JP" sz="1600" dirty="0" smtClean="0"/>
          </a:p>
          <a:p>
            <a:pPr>
              <a:buNone/>
            </a:pPr>
            <a:r>
              <a:rPr lang="en-NZ" sz="1600" dirty="0" smtClean="0"/>
              <a:t>Cobb, T. (2007). Computing the vocabulary demands of L2 reading. </a:t>
            </a:r>
            <a:r>
              <a:rPr lang="en-NZ" sz="1600" i="1" dirty="0" smtClean="0"/>
              <a:t>Language Learning and Technology</a:t>
            </a:r>
            <a:r>
              <a:rPr lang="en-NZ" sz="1600" dirty="0" smtClean="0"/>
              <a:t>, </a:t>
            </a:r>
            <a:r>
              <a:rPr lang="en-NZ" sz="1600" i="1" dirty="0" smtClean="0"/>
              <a:t>11</a:t>
            </a:r>
            <a:r>
              <a:rPr lang="en-NZ" sz="1600" dirty="0" smtClean="0"/>
              <a:t>(3), 38-63.</a:t>
            </a:r>
          </a:p>
          <a:p>
            <a:pPr>
              <a:buNone/>
            </a:pPr>
            <a:r>
              <a:rPr lang="en-NZ" sz="1600" dirty="0" err="1" smtClean="0"/>
              <a:t>Ghadirian</a:t>
            </a:r>
            <a:r>
              <a:rPr lang="en-NZ" sz="1600" dirty="0" smtClean="0"/>
              <a:t>, S. (2002). Providing controlled exposure to target vocabulary through the screening and arranging of texts. Language Learning and Technology, 6(1), 147-164.</a:t>
            </a:r>
          </a:p>
          <a:p>
            <a:pPr marL="363538" indent="-363538">
              <a:buNone/>
            </a:pPr>
            <a:r>
              <a:rPr lang="en-US" altLang="ja-JP" sz="1600" dirty="0" err="1" smtClean="0"/>
              <a:t>Hu</a:t>
            </a:r>
            <a:r>
              <a:rPr lang="en-US" altLang="ja-JP" sz="1600" dirty="0"/>
              <a:t>, M., &amp; Nation, I. S. P. (2000). Vocabulary density and reading comprehension. </a:t>
            </a:r>
            <a:r>
              <a:rPr lang="en-US" altLang="ja-JP" sz="1600" i="1" dirty="0"/>
              <a:t>Reading in a Foreign Language</a:t>
            </a:r>
            <a:r>
              <a:rPr lang="en-US" altLang="ja-JP" sz="1600" dirty="0"/>
              <a:t>, 13(1), 403-430. </a:t>
            </a:r>
          </a:p>
          <a:p>
            <a:pPr marL="363538" indent="-363538">
              <a:buNone/>
            </a:pPr>
            <a:r>
              <a:rPr lang="en-US" altLang="ja-JP" sz="1600" dirty="0" err="1" smtClean="0"/>
              <a:t>Juilland</a:t>
            </a:r>
            <a:r>
              <a:rPr lang="en-US" altLang="ja-JP" sz="1600" dirty="0"/>
              <a:t>, A., &amp; Chang-Rodrigues, E. (1964). </a:t>
            </a:r>
            <a:r>
              <a:rPr lang="en-US" altLang="ja-JP" sz="1600" i="1" dirty="0"/>
              <a:t>Frequency Dictionary of Spanish Words</a:t>
            </a:r>
            <a:r>
              <a:rPr lang="en-US" altLang="ja-JP" sz="1600" dirty="0"/>
              <a:t>. London: Mouton &amp; Co</a:t>
            </a:r>
            <a:r>
              <a:rPr lang="en-US" altLang="ja-JP" sz="1600" dirty="0" smtClean="0"/>
              <a:t>.</a:t>
            </a:r>
          </a:p>
          <a:p>
            <a:pPr>
              <a:buNone/>
            </a:pPr>
            <a:r>
              <a:rPr lang="en-NZ" altLang="ja-JP" sz="1600" dirty="0" smtClean="0"/>
              <a:t>Nation, I. S. P., &amp; </a:t>
            </a:r>
            <a:r>
              <a:rPr lang="en-NZ" altLang="ja-JP" sz="1600" dirty="0" err="1" smtClean="0"/>
              <a:t>Deweerdt</a:t>
            </a:r>
            <a:r>
              <a:rPr lang="en-NZ" altLang="ja-JP" sz="1600" dirty="0" smtClean="0"/>
              <a:t>, J. (2001). A defence of simplification. Prospect, 16(3), 55-67.</a:t>
            </a:r>
          </a:p>
          <a:p>
            <a:pPr>
              <a:buNone/>
            </a:pPr>
            <a:r>
              <a:rPr lang="en-NZ" altLang="ja-JP" sz="1600" dirty="0" err="1" smtClean="0"/>
              <a:t>Laufer</a:t>
            </a:r>
            <a:r>
              <a:rPr lang="en-NZ" altLang="ja-JP" sz="1600" dirty="0" smtClean="0"/>
              <a:t>, B. (1994). The lexical profile of second language writing: does it change over time? RELC Journal, 25(2), 21-33.</a:t>
            </a:r>
          </a:p>
          <a:p>
            <a:pPr>
              <a:buNone/>
            </a:pPr>
            <a:r>
              <a:rPr lang="en-US" sz="1600" dirty="0" smtClean="0"/>
              <a:t>Matsushita, T. </a:t>
            </a:r>
            <a:r>
              <a:rPr lang="ja-JP" altLang="ja-JP" sz="1600" dirty="0" smtClean="0"/>
              <a:t>（松下達彦）</a:t>
            </a:r>
            <a:r>
              <a:rPr lang="en-US" altLang="ja-JP" sz="1600" dirty="0" smtClean="0"/>
              <a:t>. </a:t>
            </a:r>
            <a:r>
              <a:rPr lang="en-US" sz="1600" dirty="0" smtClean="0"/>
              <a:t>(2010) </a:t>
            </a:r>
            <a:r>
              <a:rPr lang="ja-JP" altLang="en-US" sz="1600" dirty="0" smtClean="0"/>
              <a:t>日本語を読むために必要な語彙とは？ －書籍とインターネットの大規模コーパスに基づく語彙リストの作成－ </a:t>
            </a:r>
            <a:r>
              <a:rPr lang="en-US" altLang="ja-JP" sz="1600" dirty="0" smtClean="0"/>
              <a:t>[</a:t>
            </a:r>
            <a:r>
              <a:rPr lang="en-US" sz="1600" dirty="0" smtClean="0"/>
              <a:t>What words are essential to read Japanese? Making word lists from a large corpus of books and internet forum sites]. </a:t>
            </a:r>
            <a:r>
              <a:rPr lang="en-US" sz="1600" i="1" dirty="0" smtClean="0"/>
              <a:t>2010</a:t>
            </a:r>
            <a:r>
              <a:rPr lang="ja-JP" altLang="en-US" sz="1600" i="1" dirty="0" smtClean="0"/>
              <a:t>年度日本語教育学会春季大会予稿集 </a:t>
            </a:r>
            <a:r>
              <a:rPr lang="en-US" altLang="ja-JP" sz="1600" i="1" dirty="0" smtClean="0"/>
              <a:t>[</a:t>
            </a:r>
            <a:r>
              <a:rPr lang="en-US" sz="1600" i="1" dirty="0" smtClean="0"/>
              <a:t>Proceedings for the Conference of the Society for Teaching Japanese as a Foreign Language, Spring 2010]</a:t>
            </a:r>
            <a:r>
              <a:rPr lang="en-US" sz="1600" dirty="0" smtClean="0"/>
              <a:t>, 335-336.</a:t>
            </a:r>
            <a:endParaRPr lang="en-NZ" sz="1600" dirty="0" smtClean="0"/>
          </a:p>
          <a:p>
            <a:pPr marL="363538" indent="-363538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ja-JP" sz="1600" dirty="0" smtClean="0"/>
              <a:t>Matsushita, T. </a:t>
            </a:r>
            <a:r>
              <a:rPr lang="ja-JP" altLang="ja-JP" sz="1600" dirty="0" smtClean="0"/>
              <a:t>（松下達彦）</a:t>
            </a:r>
            <a:r>
              <a:rPr lang="en-US" altLang="ja-JP" sz="1600" dirty="0" smtClean="0"/>
              <a:t>. (2011). </a:t>
            </a:r>
            <a:r>
              <a:rPr lang="ja-JP" altLang="ja-JP" sz="1600" i="1" dirty="0" smtClean="0"/>
              <a:t>日本語を読むための語彙データベース</a:t>
            </a:r>
            <a:r>
              <a:rPr lang="en-US" altLang="ja-JP" sz="1600" i="1" dirty="0" smtClean="0"/>
              <a:t> (The Vocabulary Database for Reading Japanese) Ver. 1.01</a:t>
            </a:r>
            <a:r>
              <a:rPr lang="en-US" altLang="ja-JP" sz="1600" dirty="0" smtClean="0"/>
              <a:t>. Downloaded from </a:t>
            </a:r>
            <a:r>
              <a:rPr lang="en-US" altLang="ja-JP" sz="1600" dirty="0" smtClean="0">
                <a:hlinkClick r:id="rId3"/>
              </a:rPr>
              <a:t>http://www.geocities.jp/tatsum2003/</a:t>
            </a:r>
            <a:r>
              <a:rPr lang="en-US" altLang="ja-JP" sz="1600" dirty="0" smtClean="0"/>
              <a:t> </a:t>
            </a:r>
          </a:p>
          <a:p>
            <a:pPr>
              <a:buNone/>
            </a:pPr>
            <a:r>
              <a:rPr lang="en-NZ" altLang="ja-JP" sz="1600" dirty="0" err="1" smtClean="0"/>
              <a:t>Waring</a:t>
            </a:r>
            <a:r>
              <a:rPr lang="en-NZ" altLang="ja-JP" sz="1600" dirty="0" smtClean="0"/>
              <a:t>, R., &amp; </a:t>
            </a:r>
            <a:r>
              <a:rPr lang="en-NZ" altLang="ja-JP" sz="1600" dirty="0" err="1" smtClean="0"/>
              <a:t>Takaki</a:t>
            </a:r>
            <a:r>
              <a:rPr lang="en-NZ" altLang="ja-JP" sz="1600" dirty="0" smtClean="0"/>
              <a:t>, M. (2003). At what rate do learners learn and retain new vocabulary from reading a graded reader? Reading in a Foreign Language, 15(2), 130-163.</a:t>
            </a:r>
          </a:p>
        </p:txBody>
      </p:sp>
    </p:spTree>
    <p:extLst>
      <p:ext uri="{BB962C8B-B14F-4D97-AF65-F5344CB8AC3E}">
        <p14:creationId xmlns:p14="http://schemas.microsoft.com/office/powerpoint/2010/main" val="400199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9355" y="116632"/>
            <a:ext cx="8229600" cy="850106"/>
          </a:xfrm>
        </p:spPr>
        <p:txBody>
          <a:bodyPr/>
          <a:lstStyle/>
          <a:p>
            <a:r>
              <a:rPr kumimoji="1" lang="en-US" altLang="ja-JP" b="1" dirty="0" smtClean="0">
                <a:solidFill>
                  <a:srgbClr val="7030A0"/>
                </a:solidFill>
              </a:rPr>
              <a:t>Motive</a:t>
            </a:r>
            <a:endParaRPr kumimoji="1" lang="ja-JP" altLang="en-US" b="1" dirty="0">
              <a:solidFill>
                <a:srgbClr val="7030A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2021" y="980728"/>
            <a:ext cx="8229600" cy="2808312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How can we control the vocabulary of a reading text to maximize the vocabulary learning effect?</a:t>
            </a:r>
          </a:p>
          <a:p>
            <a:pPr lvl="1"/>
            <a:r>
              <a:rPr lang="en-US" altLang="ja-JP" dirty="0" smtClean="0"/>
              <a:t>Too easy -- fewer </a:t>
            </a:r>
            <a:r>
              <a:rPr lang="en-US" altLang="ja-JP" dirty="0"/>
              <a:t>words to </a:t>
            </a:r>
            <a:r>
              <a:rPr lang="en-US" altLang="ja-JP" dirty="0" smtClean="0"/>
              <a:t>learn</a:t>
            </a:r>
          </a:p>
          <a:p>
            <a:pPr lvl="1"/>
            <a:r>
              <a:rPr lang="en-US" altLang="ja-JP" dirty="0" smtClean="0"/>
              <a:t>Too many unknown words -- no learning/inference</a:t>
            </a:r>
            <a:endParaRPr lang="ja-JP" altLang="ja-JP" dirty="0"/>
          </a:p>
          <a:p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407583" y="3789040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b="1" dirty="0" smtClean="0">
                <a:solidFill>
                  <a:srgbClr val="7030A0"/>
                </a:solidFill>
              </a:rPr>
              <a:t>Goals</a:t>
            </a:r>
            <a:endParaRPr lang="ja-JP" altLang="en-US" b="1" dirty="0">
              <a:solidFill>
                <a:srgbClr val="7030A0"/>
              </a:solidFill>
            </a:endParaRPr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395536" y="4509121"/>
            <a:ext cx="8352928" cy="2088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To show methods to assess a (Japanese) reading text as a vocabulary learning resource by exploiting </a:t>
            </a:r>
            <a:r>
              <a:rPr lang="en-US" altLang="ja-JP" b="1" dirty="0" smtClean="0"/>
              <a:t>lexical profiling </a:t>
            </a:r>
            <a:r>
              <a:rPr lang="en-US" altLang="ja-JP" dirty="0" smtClean="0"/>
              <a:t>and </a:t>
            </a:r>
            <a:r>
              <a:rPr lang="en-US" altLang="ja-JP" b="1" dirty="0" smtClean="0"/>
              <a:t>indices</a:t>
            </a:r>
            <a:endParaRPr lang="ja-JP" altLang="ja-JP" b="1" dirty="0" smtClean="0"/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9690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</p:spPr>
        <p:txBody>
          <a:bodyPr/>
          <a:lstStyle/>
          <a:p>
            <a:r>
              <a:rPr lang="en-US" altLang="ja-JP" b="1" dirty="0" smtClean="0">
                <a:solidFill>
                  <a:srgbClr val="7030A0"/>
                </a:solidFill>
              </a:rPr>
              <a:t>Conclusion = Main Points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88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ja-JP" b="1" dirty="0"/>
              <a:t>The simplest way </a:t>
            </a:r>
            <a:r>
              <a:rPr lang="en-US" altLang="ja-JP" dirty="0"/>
              <a:t>to rewrite a reading text </a:t>
            </a:r>
            <a:r>
              <a:rPr lang="en-US" altLang="ja-JP" dirty="0" smtClean="0"/>
              <a:t>(with 2000 words or less) for </a:t>
            </a:r>
            <a:r>
              <a:rPr lang="en-US" altLang="ja-JP" dirty="0"/>
              <a:t>a better resource for vocabulary learning:</a:t>
            </a:r>
          </a:p>
          <a:p>
            <a:pPr marL="0" indent="0">
              <a:buNone/>
            </a:pPr>
            <a:endParaRPr lang="en-US" altLang="ja-JP" sz="1200" dirty="0"/>
          </a:p>
          <a:p>
            <a:pPr marL="539750" indent="-539750">
              <a:buFont typeface="+mj-lt"/>
              <a:buAutoNum type="romanUcPeriod"/>
            </a:pPr>
            <a:r>
              <a:rPr lang="en-US" altLang="ja-JP" b="1" dirty="0" smtClean="0"/>
              <a:t>Delete </a:t>
            </a:r>
            <a:r>
              <a:rPr lang="en-US" altLang="ja-JP" b="1" dirty="0"/>
              <a:t>one-timers</a:t>
            </a:r>
            <a:r>
              <a:rPr lang="en-US" altLang="ja-JP" dirty="0"/>
              <a:t> </a:t>
            </a:r>
            <a:r>
              <a:rPr lang="en-US" altLang="ja-JP" dirty="0" smtClean="0"/>
              <a:t>(or the words whose occurrences are less than the set level) at </a:t>
            </a:r>
            <a:r>
              <a:rPr lang="en-US" altLang="ja-JP" dirty="0"/>
              <a:t>the lowest frequency </a:t>
            </a:r>
            <a:r>
              <a:rPr lang="en-US" altLang="ja-JP" dirty="0" smtClean="0"/>
              <a:t>level </a:t>
            </a:r>
            <a:r>
              <a:rPr lang="en-US" altLang="ja-JP" dirty="0"/>
              <a:t>in the text, </a:t>
            </a:r>
            <a:r>
              <a:rPr lang="en-US" altLang="ja-JP" b="1" dirty="0"/>
              <a:t>or</a:t>
            </a:r>
            <a:r>
              <a:rPr lang="en-US" altLang="ja-JP" dirty="0"/>
              <a:t> </a:t>
            </a:r>
            <a:endParaRPr lang="en-US" altLang="ja-JP" dirty="0" smtClean="0"/>
          </a:p>
          <a:p>
            <a:pPr marL="571500" indent="-571500">
              <a:buFont typeface="+mj-lt"/>
              <a:buAutoNum type="romanUcPeriod"/>
            </a:pPr>
            <a:r>
              <a:rPr lang="en-US" altLang="ja-JP" b="1" dirty="0" smtClean="0"/>
              <a:t>make them </a:t>
            </a:r>
            <a:r>
              <a:rPr lang="en-US" altLang="ja-JP" b="1" dirty="0"/>
              <a:t>occur more </a:t>
            </a:r>
            <a:r>
              <a:rPr lang="en-US" altLang="ja-JP" dirty="0"/>
              <a:t>in the text by adding words or replacing other words with the one-timer</a:t>
            </a:r>
          </a:p>
          <a:p>
            <a:pPr marL="0" indent="0">
              <a:buNone/>
            </a:pPr>
            <a:r>
              <a:rPr lang="en-US" altLang="ja-JP" dirty="0">
                <a:sym typeface="Wingdings" pitchFamily="2" charset="2"/>
              </a:rPr>
              <a:t> The index </a:t>
            </a:r>
            <a:r>
              <a:rPr lang="en-US" altLang="ja-JP" dirty="0" smtClean="0">
                <a:sym typeface="Wingdings" pitchFamily="2" charset="2"/>
              </a:rPr>
              <a:t>(LEPIX) figure </a:t>
            </a:r>
            <a:r>
              <a:rPr lang="en-US" altLang="ja-JP" dirty="0">
                <a:sym typeface="Wingdings" pitchFamily="2" charset="2"/>
              </a:rPr>
              <a:t>will </a:t>
            </a:r>
            <a:r>
              <a:rPr lang="en-US" altLang="ja-JP" dirty="0" smtClean="0">
                <a:sym typeface="Wingdings" pitchFamily="2" charset="2"/>
              </a:rPr>
              <a:t>be improved</a:t>
            </a:r>
            <a:endParaRPr lang="en-US" altLang="ja-JP" dirty="0"/>
          </a:p>
          <a:p>
            <a:r>
              <a:rPr lang="en-US" altLang="ja-JP" dirty="0" smtClean="0"/>
              <a:t>These methods make it possible to predict and compare the efficiency of second language vocabulary learning with a reading text.</a:t>
            </a:r>
            <a:endParaRPr lang="ja-JP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1765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6887" y="116632"/>
            <a:ext cx="8568951" cy="850106"/>
          </a:xfrm>
        </p:spPr>
        <p:txBody>
          <a:bodyPr>
            <a:noAutofit/>
          </a:bodyPr>
          <a:lstStyle/>
          <a:p>
            <a:r>
              <a:rPr lang="en-US" altLang="ja-JP" b="1" dirty="0">
                <a:solidFill>
                  <a:srgbClr val="7030A0"/>
                </a:solidFill>
              </a:rPr>
              <a:t>Similar </a:t>
            </a:r>
            <a:r>
              <a:rPr lang="en-US" altLang="ja-JP" b="1" dirty="0" smtClean="0">
                <a:solidFill>
                  <a:srgbClr val="7030A0"/>
                </a:solidFill>
              </a:rPr>
              <a:t>Previous Ideas and Attempts</a:t>
            </a:r>
            <a:endParaRPr kumimoji="1" lang="ja-JP" altLang="en-US" b="1" dirty="0">
              <a:solidFill>
                <a:srgbClr val="7030A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2021" y="980728"/>
            <a:ext cx="8229600" cy="2304256"/>
          </a:xfrm>
        </p:spPr>
        <p:txBody>
          <a:bodyPr>
            <a:normAutofit fontScale="92500" lnSpcReduction="10000"/>
          </a:bodyPr>
          <a:lstStyle/>
          <a:p>
            <a:r>
              <a:rPr lang="nl-NL" altLang="ja-JP" dirty="0" smtClean="0"/>
              <a:t>Nation &amp; </a:t>
            </a:r>
            <a:r>
              <a:rPr lang="nl-NL" altLang="ja-JP" dirty="0" err="1" smtClean="0"/>
              <a:t>Deweerdt</a:t>
            </a:r>
            <a:r>
              <a:rPr lang="nl-NL" altLang="ja-JP" dirty="0" smtClean="0"/>
              <a:t> (2001)</a:t>
            </a:r>
          </a:p>
          <a:p>
            <a:r>
              <a:rPr lang="nl-NL" altLang="ja-JP" dirty="0" smtClean="0"/>
              <a:t>Ghadirian </a:t>
            </a:r>
            <a:r>
              <a:rPr lang="nl-NL" altLang="ja-JP" dirty="0" smtClean="0"/>
              <a:t>(2002)</a:t>
            </a:r>
            <a:endParaRPr lang="en-US" altLang="ja-JP" dirty="0"/>
          </a:p>
          <a:p>
            <a:r>
              <a:rPr lang="en-US" altLang="ja-JP" dirty="0"/>
              <a:t>Cobb (2007</a:t>
            </a:r>
            <a:r>
              <a:rPr lang="en-US" altLang="ja-JP" dirty="0" smtClean="0"/>
              <a:t>)</a:t>
            </a:r>
          </a:p>
          <a:p>
            <a:endParaRPr lang="en-US" altLang="ja-JP" sz="1200" dirty="0"/>
          </a:p>
          <a:p>
            <a:pPr>
              <a:buNone/>
            </a:pPr>
            <a:r>
              <a:rPr lang="en-US" altLang="ja-JP" dirty="0" smtClean="0"/>
              <a:t>*No integrated index is shown in previous studies</a:t>
            </a:r>
            <a:endParaRPr lang="en-US" altLang="ja-JP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407583" y="3324350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b="1" dirty="0" smtClean="0">
                <a:solidFill>
                  <a:srgbClr val="7030A0"/>
                </a:solidFill>
              </a:rPr>
              <a:t>Lexical Profiling</a:t>
            </a:r>
            <a:endParaRPr lang="ja-JP" altLang="en-US" b="1" dirty="0">
              <a:solidFill>
                <a:srgbClr val="7030A0"/>
              </a:solidFill>
            </a:endParaRPr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395536" y="4044430"/>
            <a:ext cx="8229600" cy="25529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611560" y="4005064"/>
            <a:ext cx="8229600" cy="2592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Basically the same idea as Lexical Frequency Profiling (LFP) (</a:t>
            </a:r>
            <a:r>
              <a:rPr kumimoji="1" lang="en-US" altLang="ja-JP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Laufer</a:t>
            </a:r>
            <a:r>
              <a:rPr kumimoji="1" lang="en-US" altLang="ja-JP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1994)</a:t>
            </a:r>
          </a:p>
          <a:p>
            <a:pPr marL="363538"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ja-JP" sz="3200" baseline="0" dirty="0" smtClean="0"/>
              <a:t>“the</a:t>
            </a:r>
            <a:r>
              <a:rPr lang="en-US" altLang="ja-JP" sz="3200" dirty="0" smtClean="0"/>
              <a:t> percentage of words …… at different vocabulary frequency levels” (p.23)</a:t>
            </a:r>
            <a:endParaRPr kumimoji="1" lang="en-US" altLang="ja-JP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658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363272" cy="720080"/>
          </a:xfrm>
        </p:spPr>
        <p:txBody>
          <a:bodyPr>
            <a:normAutofit fontScale="90000"/>
          </a:bodyPr>
          <a:lstStyle/>
          <a:p>
            <a:r>
              <a:rPr kumimoji="1" lang="en-US" altLang="ja-JP" b="1" dirty="0" smtClean="0">
                <a:solidFill>
                  <a:srgbClr val="7030A0"/>
                </a:solidFill>
              </a:rPr>
              <a:t>The </a:t>
            </a:r>
            <a:r>
              <a:rPr lang="en-US" altLang="ja-JP" b="1" dirty="0" smtClean="0">
                <a:solidFill>
                  <a:srgbClr val="7030A0"/>
                </a:solidFill>
              </a:rPr>
              <a:t>B</a:t>
            </a:r>
            <a:r>
              <a:rPr kumimoji="1" lang="en-US" altLang="ja-JP" b="1" dirty="0" smtClean="0">
                <a:solidFill>
                  <a:srgbClr val="7030A0"/>
                </a:solidFill>
              </a:rPr>
              <a:t>aseword Lists for Lexical Profiling</a:t>
            </a:r>
            <a:endParaRPr kumimoji="1" lang="ja-JP" altLang="en-US" b="1" dirty="0">
              <a:solidFill>
                <a:srgbClr val="7030A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047225"/>
            <a:ext cx="8568952" cy="5550127"/>
          </a:xfrm>
        </p:spPr>
        <p:txBody>
          <a:bodyPr>
            <a:normAutofit fontScale="85000" lnSpcReduction="20000"/>
          </a:bodyPr>
          <a:lstStyle/>
          <a:p>
            <a:r>
              <a:rPr lang="en-US" altLang="ja-JP" b="1" dirty="0" smtClean="0"/>
              <a:t>VDRJ</a:t>
            </a:r>
            <a:r>
              <a:rPr lang="en-US" altLang="ja-JP" dirty="0" smtClean="0"/>
              <a:t>: </a:t>
            </a:r>
            <a:r>
              <a:rPr lang="en-US" altLang="ja-JP" b="1" dirty="0" smtClean="0"/>
              <a:t>Vocabulary Database for </a:t>
            </a:r>
            <a:r>
              <a:rPr lang="en-US" altLang="ja-JP" b="1" dirty="0"/>
              <a:t>Reading </a:t>
            </a:r>
            <a:r>
              <a:rPr lang="en-US" altLang="ja-JP" b="1" dirty="0" smtClean="0"/>
              <a:t>Japanese </a:t>
            </a:r>
            <a:r>
              <a:rPr lang="en-US" altLang="ja-JP" dirty="0" smtClean="0"/>
              <a:t>(</a:t>
            </a:r>
            <a:r>
              <a:rPr lang="en-US" altLang="ja-JP" dirty="0"/>
              <a:t>Matsushita, 2010; 2011) </a:t>
            </a:r>
            <a:r>
              <a:rPr lang="en-US" altLang="ja-JP" sz="2400" dirty="0">
                <a:hlinkClick r:id="rId2"/>
              </a:rPr>
              <a:t>http://www.geocities.jp/tatsum2003</a:t>
            </a:r>
            <a:r>
              <a:rPr lang="en-US" altLang="ja-JP" sz="2400" dirty="0" smtClean="0">
                <a:hlinkClick r:id="rId2"/>
              </a:rPr>
              <a:t>/</a:t>
            </a:r>
            <a:r>
              <a:rPr lang="en-US" altLang="ja-JP" sz="2400" dirty="0" smtClean="0"/>
              <a:t> </a:t>
            </a:r>
            <a:endParaRPr lang="en-US" altLang="ja-JP" sz="2400" dirty="0"/>
          </a:p>
          <a:p>
            <a:pPr lvl="1"/>
            <a:r>
              <a:rPr lang="en-US" altLang="ja-JP" dirty="0" smtClean="0"/>
              <a:t>All words are ranked by Usage Coefficient</a:t>
            </a:r>
            <a:r>
              <a:rPr lang="ja-JP" altLang="en-US" dirty="0" smtClean="0"/>
              <a:t> 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Juilland</a:t>
            </a:r>
            <a:r>
              <a:rPr lang="en-US" altLang="ja-JP" dirty="0" smtClean="0"/>
              <a:t> &amp; Chang-</a:t>
            </a:r>
            <a:r>
              <a:rPr lang="en-US" altLang="ja-JP" dirty="0" err="1" smtClean="0"/>
              <a:t>Rodrigues</a:t>
            </a:r>
            <a:r>
              <a:rPr lang="en-US" altLang="ja-JP" dirty="0" smtClean="0"/>
              <a:t>, 1964)</a:t>
            </a:r>
          </a:p>
          <a:p>
            <a:pPr lvl="1" algn="ctr">
              <a:buNone/>
            </a:pPr>
            <a:r>
              <a:rPr lang="en-US" altLang="ja-JP" b="1" dirty="0" smtClean="0"/>
              <a:t>U = Frequency × Dispersion</a:t>
            </a:r>
          </a:p>
          <a:p>
            <a:pPr lvl="1"/>
            <a:r>
              <a:rPr lang="en-US" altLang="ja-JP" dirty="0" smtClean="0"/>
              <a:t>Three types of word rankings</a:t>
            </a:r>
          </a:p>
          <a:p>
            <a:pPr lvl="2"/>
            <a:r>
              <a:rPr lang="en-US" altLang="ja-JP" dirty="0" smtClean="0"/>
              <a:t>For General Learners</a:t>
            </a:r>
          </a:p>
          <a:p>
            <a:pPr lvl="2"/>
            <a:r>
              <a:rPr lang="en-US" altLang="ja-JP" b="1" dirty="0" smtClean="0"/>
              <a:t>For International Students --used for this study</a:t>
            </a:r>
          </a:p>
          <a:p>
            <a:pPr lvl="2"/>
            <a:r>
              <a:rPr lang="en-US" altLang="ja-JP" dirty="0" smtClean="0"/>
              <a:t>For General Written Japanese</a:t>
            </a:r>
          </a:p>
          <a:p>
            <a:r>
              <a:rPr lang="en-US" altLang="ja-JP" b="1" dirty="0" smtClean="0"/>
              <a:t>Japanese Character Frequency List </a:t>
            </a:r>
          </a:p>
          <a:p>
            <a:pPr algn="r">
              <a:buNone/>
            </a:pPr>
            <a:r>
              <a:rPr lang="en-US" altLang="ja-JP" dirty="0" smtClean="0"/>
              <a:t>(Matsushita, Unpublished)</a:t>
            </a:r>
          </a:p>
          <a:p>
            <a:pPr lvl="1"/>
            <a:r>
              <a:rPr lang="en-US" altLang="ja-JP" dirty="0" smtClean="0"/>
              <a:t>From the same corpus (BCCWJ) as VDRJ is created from</a:t>
            </a:r>
          </a:p>
          <a:p>
            <a:pPr marL="452438" indent="-182563">
              <a:buNone/>
            </a:pPr>
            <a:r>
              <a:rPr lang="en-US" altLang="ja-JP" dirty="0" smtClean="0"/>
              <a:t>* When </a:t>
            </a:r>
            <a:r>
              <a:rPr lang="en-US" altLang="ja-JP" dirty="0"/>
              <a:t>analyzing Japanese texts, it is necessary to set a certain level of known </a:t>
            </a:r>
            <a:r>
              <a:rPr lang="en-US" altLang="ja-JP" b="1" dirty="0"/>
              <a:t>characters</a:t>
            </a:r>
            <a:r>
              <a:rPr lang="en-US" altLang="ja-JP" dirty="0"/>
              <a:t> (Kanji) as well as </a:t>
            </a:r>
            <a:r>
              <a:rPr lang="en-US" altLang="ja-JP" dirty="0" smtClean="0"/>
              <a:t>vocabulary</a:t>
            </a:r>
          </a:p>
          <a:p>
            <a:pPr marL="0" indent="0">
              <a:buNone/>
            </a:pPr>
            <a:endParaRPr lang="ja-JP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0514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54718"/>
            <a:ext cx="8229600" cy="850106"/>
          </a:xfrm>
        </p:spPr>
        <p:txBody>
          <a:bodyPr>
            <a:noAutofit/>
          </a:bodyPr>
          <a:lstStyle/>
          <a:p>
            <a:r>
              <a:rPr lang="en-US" altLang="ja-JP" sz="5400" b="1" dirty="0">
                <a:solidFill>
                  <a:srgbClr val="FF0000"/>
                </a:solidFill>
              </a:rPr>
              <a:t>A</a:t>
            </a:r>
            <a:r>
              <a:rPr kumimoji="1" lang="en-US" altLang="ja-JP" sz="5400" b="1" dirty="0" smtClean="0">
                <a:solidFill>
                  <a:srgbClr val="FF0000"/>
                </a:solidFill>
              </a:rPr>
              <a:t>ssumptions</a:t>
            </a:r>
            <a:endParaRPr kumimoji="1" lang="ja-JP" altLang="en-US" sz="5400" b="1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altLang="ja-JP" b="1" dirty="0" smtClean="0"/>
              <a:t>Required Level of Text Coverage</a:t>
            </a:r>
          </a:p>
          <a:p>
            <a:pPr marL="360363" indent="0">
              <a:buNone/>
            </a:pPr>
            <a:r>
              <a:rPr lang="en-US" altLang="ja-JP" dirty="0" smtClean="0"/>
              <a:t>Words </a:t>
            </a:r>
            <a:r>
              <a:rPr lang="en-US" altLang="ja-JP" dirty="0"/>
              <a:t>which are assumed known to the reader must be within a certain level</a:t>
            </a:r>
            <a:r>
              <a:rPr lang="en-US" altLang="ja-JP" dirty="0" smtClean="0"/>
              <a:t>.</a:t>
            </a:r>
          </a:p>
          <a:p>
            <a:pPr marL="0" indent="0" algn="r">
              <a:buNone/>
            </a:pPr>
            <a:r>
              <a:rPr lang="en-US" altLang="ja-JP" dirty="0" smtClean="0"/>
              <a:t>(e.g. </a:t>
            </a:r>
            <a:r>
              <a:rPr lang="en-US" altLang="ja-JP" dirty="0" err="1" smtClean="0"/>
              <a:t>Hu</a:t>
            </a:r>
            <a:r>
              <a:rPr lang="en-US" altLang="ja-JP" dirty="0" smtClean="0"/>
              <a:t> &amp; Nation, 2000)</a:t>
            </a:r>
          </a:p>
          <a:p>
            <a:pPr marL="571500" indent="-571500">
              <a:buFont typeface="+mj-lt"/>
              <a:buAutoNum type="romanUcPeriod" startAt="2"/>
            </a:pPr>
            <a:endParaRPr lang="en-US" altLang="ja-JP" dirty="0" smtClean="0"/>
          </a:p>
          <a:p>
            <a:pPr marL="571500" indent="-571500">
              <a:buFont typeface="+mj-lt"/>
              <a:buAutoNum type="romanUcPeriod" startAt="2"/>
            </a:pPr>
            <a:r>
              <a:rPr lang="en-US" altLang="ja-JP" b="1" dirty="0" smtClean="0"/>
              <a:t>Minimum Occurrences of Target Words</a:t>
            </a:r>
          </a:p>
          <a:p>
            <a:pPr marL="360363" indent="0">
              <a:buNone/>
            </a:pPr>
            <a:r>
              <a:rPr lang="en-US" altLang="ja-JP" dirty="0" smtClean="0"/>
              <a:t>Among </a:t>
            </a:r>
            <a:r>
              <a:rPr lang="en-US" altLang="ja-JP" dirty="0"/>
              <a:t>the words assumed unknown, words which occur more frequently than a certain </a:t>
            </a:r>
            <a:r>
              <a:rPr lang="en-US" altLang="ja-JP" dirty="0" smtClean="0"/>
              <a:t>times </a:t>
            </a:r>
            <a:r>
              <a:rPr lang="en-US" altLang="ja-JP" dirty="0"/>
              <a:t>can be the learning target words. </a:t>
            </a:r>
          </a:p>
          <a:p>
            <a:pPr marL="0" indent="0" algn="r">
              <a:buNone/>
            </a:pPr>
            <a:r>
              <a:rPr lang="en-US" altLang="ja-JP" dirty="0" smtClean="0"/>
              <a:t>(e.g. </a:t>
            </a:r>
            <a:r>
              <a:rPr lang="en-US" altLang="ja-JP" dirty="0" err="1" smtClean="0"/>
              <a:t>Waring</a:t>
            </a:r>
            <a:r>
              <a:rPr lang="en-US" altLang="ja-JP" dirty="0" smtClean="0"/>
              <a:t> &amp; </a:t>
            </a:r>
            <a:r>
              <a:rPr lang="en-US" altLang="ja-JP" dirty="0" err="1" smtClean="0"/>
              <a:t>Takaki</a:t>
            </a:r>
            <a:r>
              <a:rPr lang="en-US" altLang="ja-JP" dirty="0" smtClean="0"/>
              <a:t>, 2003)</a:t>
            </a:r>
          </a:p>
        </p:txBody>
      </p:sp>
    </p:spTree>
    <p:extLst>
      <p:ext uri="{BB962C8B-B14F-4D97-AF65-F5344CB8AC3E}">
        <p14:creationId xmlns:p14="http://schemas.microsoft.com/office/powerpoint/2010/main" val="103027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929411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 startAt="3"/>
            </a:pPr>
            <a:r>
              <a:rPr lang="en-US" altLang="ja-JP" b="1" dirty="0" smtClean="0"/>
              <a:t>More Types of Target Words</a:t>
            </a:r>
          </a:p>
          <a:p>
            <a:pPr marL="449263" indent="0">
              <a:buNone/>
            </a:pPr>
            <a:r>
              <a:rPr lang="en-US" altLang="ja-JP" dirty="0" smtClean="0"/>
              <a:t>The </a:t>
            </a:r>
            <a:r>
              <a:rPr lang="en-US" altLang="ja-JP" dirty="0"/>
              <a:t>text where the </a:t>
            </a:r>
            <a:r>
              <a:rPr lang="en-US" altLang="ja-JP" dirty="0" smtClean="0"/>
              <a:t>more types of target </a:t>
            </a:r>
            <a:r>
              <a:rPr lang="en-US" altLang="ja-JP" dirty="0"/>
              <a:t>words occur </a:t>
            </a:r>
            <a:r>
              <a:rPr lang="en-US" altLang="ja-JP" dirty="0" smtClean="0"/>
              <a:t>is </a:t>
            </a:r>
            <a:r>
              <a:rPr lang="en-US" altLang="ja-JP" dirty="0"/>
              <a:t>a better text as a vocabulary learning </a:t>
            </a:r>
            <a:r>
              <a:rPr lang="en-US" altLang="ja-JP" dirty="0" smtClean="0"/>
              <a:t>resource.</a:t>
            </a:r>
          </a:p>
          <a:p>
            <a:pPr marL="449263" indent="0">
              <a:buNone/>
            </a:pPr>
            <a:endParaRPr lang="en-US" altLang="ja-JP" dirty="0" smtClean="0"/>
          </a:p>
          <a:p>
            <a:pPr marL="571500" indent="-571500">
              <a:buFont typeface="+mj-lt"/>
              <a:buAutoNum type="romanUcPeriod" startAt="4"/>
            </a:pPr>
            <a:r>
              <a:rPr lang="en-US" altLang="ja-JP" b="1" dirty="0" smtClean="0"/>
              <a:t>Density of Target Words</a:t>
            </a:r>
            <a:r>
              <a:rPr lang="en-US" altLang="ja-JP" dirty="0" smtClean="0"/>
              <a:t> (%)</a:t>
            </a:r>
          </a:p>
          <a:p>
            <a:pPr marL="449263" indent="0">
              <a:buNone/>
            </a:pPr>
            <a:r>
              <a:rPr lang="en-US" altLang="ja-JP" dirty="0" smtClean="0"/>
              <a:t>The text where the target words occur at a higher ratio is a better text as a vocabulary learning resource.</a:t>
            </a:r>
            <a:endParaRPr lang="ja-JP" altLang="en-US" dirty="0"/>
          </a:p>
          <a:p>
            <a:pPr marL="571500" indent="-571500">
              <a:buFont typeface="+mj-lt"/>
              <a:buAutoNum type="romanUcPeriod" startAt="3"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283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764704"/>
          </a:xfrm>
        </p:spPr>
        <p:txBody>
          <a:bodyPr>
            <a:normAutofit/>
          </a:bodyPr>
          <a:lstStyle/>
          <a:p>
            <a:r>
              <a:rPr kumimoji="1" lang="en-US" altLang="ja-JP" b="1" dirty="0" smtClean="0">
                <a:solidFill>
                  <a:srgbClr val="FF0000"/>
                </a:solidFill>
              </a:rPr>
              <a:t>Methods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35825" y="788947"/>
            <a:ext cx="8714046" cy="5952422"/>
          </a:xfrm>
        </p:spPr>
        <p:txBody>
          <a:bodyPr>
            <a:normAutofit fontScale="77500" lnSpcReduction="20000"/>
          </a:bodyPr>
          <a:lstStyle/>
          <a:p>
            <a:pPr marL="571500" indent="-571500">
              <a:buNone/>
            </a:pPr>
            <a:r>
              <a:rPr lang="en-US" altLang="ja-JP" sz="2800" dirty="0" smtClean="0"/>
              <a:t>The main software: AntWordProfiler Ver. 1.200W (Anthony, 2009)</a:t>
            </a:r>
          </a:p>
          <a:p>
            <a:pPr marL="571500" indent="-571500">
              <a:buNone/>
            </a:pPr>
            <a:endParaRPr lang="en-US" altLang="ja-JP" sz="1400" dirty="0" smtClean="0"/>
          </a:p>
          <a:p>
            <a:pPr marL="571500" indent="-571500">
              <a:buFont typeface="+mj-lt"/>
              <a:buAutoNum type="romanUcPeriod"/>
            </a:pPr>
            <a:r>
              <a:rPr lang="en-US" altLang="ja-JP" dirty="0" smtClean="0"/>
              <a:t>To identify the </a:t>
            </a:r>
            <a:r>
              <a:rPr lang="en-US" altLang="ja-JP" b="1" dirty="0" smtClean="0"/>
              <a:t>lexical level of the text </a:t>
            </a:r>
            <a:r>
              <a:rPr lang="en-US" altLang="ja-JP" dirty="0" smtClean="0"/>
              <a:t>by lexical profiling, set the </a:t>
            </a:r>
            <a:r>
              <a:rPr lang="en-US" altLang="ja-JP" b="1" dirty="0"/>
              <a:t>threshold level of </a:t>
            </a:r>
            <a:r>
              <a:rPr lang="en-US" altLang="ja-JP" b="1" dirty="0" smtClean="0"/>
              <a:t>(assumed) known words</a:t>
            </a:r>
            <a:r>
              <a:rPr lang="en-US" altLang="ja-JP" dirty="0" smtClean="0"/>
              <a:t>.</a:t>
            </a:r>
            <a:r>
              <a:rPr lang="en-US" altLang="ja-JP" b="1" dirty="0" smtClean="0"/>
              <a:t> </a:t>
            </a:r>
          </a:p>
          <a:p>
            <a:pPr marL="571500" indent="-571500">
              <a:buNone/>
            </a:pPr>
            <a:r>
              <a:rPr lang="en-US" altLang="ja-JP" b="1" dirty="0" smtClean="0"/>
              <a:t>	</a:t>
            </a:r>
            <a:r>
              <a:rPr lang="en-US" altLang="ja-JP" dirty="0" smtClean="0"/>
              <a:t>In this study, the levels are:</a:t>
            </a:r>
          </a:p>
          <a:p>
            <a:pPr marL="539750" lvl="1" indent="-495300" defTabSz="625475">
              <a:buFont typeface="+mj-lt"/>
              <a:buAutoNum type="alphaUcParenR"/>
            </a:pPr>
            <a:r>
              <a:rPr lang="en-US" altLang="ja-JP" dirty="0" smtClean="0"/>
              <a:t> </a:t>
            </a:r>
            <a:r>
              <a:rPr lang="en-US" altLang="ja-JP" b="1" dirty="0" smtClean="0"/>
              <a:t>98% </a:t>
            </a:r>
            <a:r>
              <a:rPr lang="en-US" altLang="ja-JP" dirty="0"/>
              <a:t>for an </a:t>
            </a:r>
            <a:r>
              <a:rPr lang="en-US" altLang="ja-JP" b="1" dirty="0"/>
              <a:t>extensive reading </a:t>
            </a:r>
            <a:r>
              <a:rPr lang="en-US" altLang="ja-JP" b="1" dirty="0" smtClean="0"/>
              <a:t>text</a:t>
            </a:r>
            <a:r>
              <a:rPr lang="en-US" altLang="ja-JP" dirty="0" smtClean="0"/>
              <a:t> </a:t>
            </a:r>
            <a:r>
              <a:rPr lang="en-US" altLang="ja-JP" dirty="0" smtClean="0">
                <a:sym typeface="Wingdings" pitchFamily="2" charset="2"/>
              </a:rPr>
              <a:t> Lexical Level of Text (</a:t>
            </a:r>
            <a:r>
              <a:rPr lang="en-US" altLang="ja-JP" b="1" dirty="0" smtClean="0">
                <a:sym typeface="Wingdings" pitchFamily="2" charset="2"/>
              </a:rPr>
              <a:t>LLT</a:t>
            </a:r>
            <a:r>
              <a:rPr lang="en-US" altLang="ja-JP" sz="1700" b="1" dirty="0" smtClean="0">
                <a:sym typeface="Wingdings" pitchFamily="2" charset="2"/>
              </a:rPr>
              <a:t>98</a:t>
            </a:r>
            <a:r>
              <a:rPr lang="en-US" altLang="ja-JP" dirty="0" smtClean="0">
                <a:sym typeface="Wingdings" pitchFamily="2" charset="2"/>
              </a:rPr>
              <a:t>)</a:t>
            </a:r>
            <a:endParaRPr lang="en-US" altLang="ja-JP" dirty="0" smtClean="0"/>
          </a:p>
          <a:p>
            <a:pPr marL="539750" lvl="1" indent="-495300" defTabSz="625475">
              <a:buFont typeface="+mj-lt"/>
              <a:buAutoNum type="alphaUcParenR"/>
            </a:pPr>
            <a:r>
              <a:rPr lang="en-US" altLang="ja-JP" dirty="0" smtClean="0"/>
              <a:t> </a:t>
            </a:r>
            <a:r>
              <a:rPr lang="en-US" altLang="ja-JP" b="1" dirty="0" smtClean="0"/>
              <a:t>95% </a:t>
            </a:r>
            <a:r>
              <a:rPr lang="en-US" altLang="ja-JP" dirty="0" smtClean="0"/>
              <a:t>for </a:t>
            </a:r>
            <a:r>
              <a:rPr lang="en-US" altLang="ja-JP" dirty="0"/>
              <a:t>an </a:t>
            </a:r>
            <a:r>
              <a:rPr lang="en-US" altLang="ja-JP" b="1" dirty="0"/>
              <a:t>instructional </a:t>
            </a:r>
            <a:r>
              <a:rPr lang="en-US" altLang="ja-JP" b="1" dirty="0" smtClean="0"/>
              <a:t>material</a:t>
            </a:r>
            <a:r>
              <a:rPr lang="en-US" altLang="ja-JP" dirty="0" smtClean="0"/>
              <a:t> </a:t>
            </a:r>
            <a:r>
              <a:rPr lang="en-US" altLang="ja-JP" dirty="0" smtClean="0">
                <a:sym typeface="Wingdings" pitchFamily="2" charset="2"/>
              </a:rPr>
              <a:t> Lexical Level of Text (</a:t>
            </a:r>
            <a:r>
              <a:rPr lang="en-US" altLang="ja-JP" b="1" dirty="0" smtClean="0">
                <a:sym typeface="Wingdings" pitchFamily="2" charset="2"/>
              </a:rPr>
              <a:t>LLT</a:t>
            </a:r>
            <a:r>
              <a:rPr lang="en-US" altLang="ja-JP" sz="1600" b="1" dirty="0" smtClean="0">
                <a:sym typeface="Wingdings" pitchFamily="2" charset="2"/>
              </a:rPr>
              <a:t>95</a:t>
            </a:r>
            <a:r>
              <a:rPr lang="en-US" altLang="ja-JP" dirty="0" smtClean="0">
                <a:sym typeface="Wingdings" pitchFamily="2" charset="2"/>
              </a:rPr>
              <a:t>)</a:t>
            </a:r>
            <a:endParaRPr lang="en-US" altLang="ja-JP" dirty="0" smtClean="0"/>
          </a:p>
          <a:p>
            <a:pPr marL="0" indent="0" algn="r">
              <a:buNone/>
            </a:pPr>
            <a:r>
              <a:rPr lang="en-US" altLang="ja-JP" dirty="0" smtClean="0"/>
              <a:t>(</a:t>
            </a:r>
            <a:r>
              <a:rPr lang="en-US" altLang="ja-JP" dirty="0" err="1" smtClean="0"/>
              <a:t>Hu</a:t>
            </a:r>
            <a:r>
              <a:rPr lang="en-US" altLang="ja-JP" dirty="0" smtClean="0"/>
              <a:t> &amp; Nation, 2000)</a:t>
            </a:r>
            <a:endParaRPr lang="en-US" altLang="ja-JP" dirty="0"/>
          </a:p>
          <a:p>
            <a:pPr marL="571500" indent="-571500">
              <a:buFont typeface="+mj-lt"/>
              <a:buAutoNum type="romanUcPeriod" startAt="2"/>
            </a:pPr>
            <a:r>
              <a:rPr lang="en-US" altLang="ja-JP" dirty="0" smtClean="0"/>
              <a:t>To Identify the </a:t>
            </a:r>
            <a:r>
              <a:rPr lang="en-US" altLang="ja-JP" b="1" dirty="0" smtClean="0"/>
              <a:t>target words</a:t>
            </a:r>
            <a:r>
              <a:rPr lang="en-US" altLang="ja-JP" dirty="0" smtClean="0"/>
              <a:t>, set the </a:t>
            </a:r>
            <a:r>
              <a:rPr lang="en-US" altLang="ja-JP" b="1" dirty="0" smtClean="0"/>
              <a:t>minimum occurrences </a:t>
            </a:r>
            <a:r>
              <a:rPr lang="en-US" altLang="ja-JP" dirty="0" smtClean="0"/>
              <a:t>of target words.</a:t>
            </a:r>
          </a:p>
          <a:p>
            <a:pPr marL="571500" indent="-215900">
              <a:buNone/>
            </a:pPr>
            <a:r>
              <a:rPr lang="en-US" altLang="ja-JP" dirty="0" smtClean="0"/>
              <a:t>*6-10 occurrences are required </a:t>
            </a:r>
            <a:r>
              <a:rPr lang="en-US" altLang="ja-JP" dirty="0"/>
              <a:t>for </a:t>
            </a:r>
            <a:r>
              <a:rPr lang="en-US" altLang="ja-JP" dirty="0" smtClean="0"/>
              <a:t>learning </a:t>
            </a:r>
            <a:r>
              <a:rPr lang="en-US" altLang="ja-JP" dirty="0"/>
              <a:t>a word </a:t>
            </a:r>
            <a:r>
              <a:rPr lang="en-US" altLang="ja-JP" dirty="0" smtClean="0"/>
              <a:t>incidentally through </a:t>
            </a:r>
            <a:r>
              <a:rPr lang="en-US" altLang="ja-JP" dirty="0"/>
              <a:t>reading </a:t>
            </a:r>
            <a:r>
              <a:rPr lang="en-US" altLang="ja-JP" dirty="0" smtClean="0"/>
              <a:t>(e.g. </a:t>
            </a:r>
            <a:r>
              <a:rPr lang="en-US" altLang="ja-JP" dirty="0" err="1" smtClean="0"/>
              <a:t>Waring</a:t>
            </a:r>
            <a:r>
              <a:rPr lang="en-US" altLang="ja-JP" dirty="0" smtClean="0"/>
              <a:t> </a:t>
            </a:r>
            <a:r>
              <a:rPr lang="en-US" altLang="ja-JP" dirty="0"/>
              <a:t>&amp; </a:t>
            </a:r>
            <a:r>
              <a:rPr lang="en-US" altLang="ja-JP" dirty="0" err="1"/>
              <a:t>Takaki</a:t>
            </a:r>
            <a:r>
              <a:rPr lang="en-US" altLang="ja-JP" dirty="0"/>
              <a:t>, 2003</a:t>
            </a:r>
            <a:r>
              <a:rPr lang="en-US" altLang="ja-JP" dirty="0" smtClean="0"/>
              <a:t>), however</a:t>
            </a:r>
            <a:r>
              <a:rPr lang="en-US" altLang="ja-JP" dirty="0"/>
              <a:t>, a word is not </a:t>
            </a:r>
            <a:r>
              <a:rPr lang="en-US" altLang="ja-JP" dirty="0" smtClean="0"/>
              <a:t>learned </a:t>
            </a:r>
            <a:r>
              <a:rPr lang="en-US" altLang="ja-JP" dirty="0"/>
              <a:t>by reading one short </a:t>
            </a:r>
            <a:r>
              <a:rPr lang="en-US" altLang="ja-JP" dirty="0" smtClean="0"/>
              <a:t>text</a:t>
            </a:r>
          </a:p>
          <a:p>
            <a:pPr marL="971550" lvl="1" indent="-571500">
              <a:buFont typeface="+mj-lt"/>
              <a:buAutoNum type="alphaUcParenR"/>
            </a:pPr>
            <a:r>
              <a:rPr lang="en-US" altLang="ja-JP" dirty="0" smtClean="0"/>
              <a:t> </a:t>
            </a:r>
            <a:r>
              <a:rPr lang="en-US" altLang="ja-JP" b="1" dirty="0" smtClean="0"/>
              <a:t>Twice or more </a:t>
            </a:r>
            <a:r>
              <a:rPr lang="en-US" altLang="ja-JP" dirty="0" smtClean="0"/>
              <a:t>for an extensive reading text</a:t>
            </a:r>
          </a:p>
          <a:p>
            <a:pPr marL="971550" lvl="1" indent="-571500">
              <a:buNone/>
            </a:pPr>
            <a:r>
              <a:rPr lang="en-US" altLang="ja-JP" dirty="0" smtClean="0"/>
              <a:t>	 *Set occurrence will depend on the text length</a:t>
            </a:r>
          </a:p>
          <a:p>
            <a:pPr marL="971550" lvl="1" indent="-571500">
              <a:buFont typeface="+mj-lt"/>
              <a:buAutoNum type="alphaUcParenR" startAt="2"/>
            </a:pPr>
            <a:r>
              <a:rPr lang="en-US" altLang="ja-JP" dirty="0" smtClean="0"/>
              <a:t> </a:t>
            </a:r>
            <a:r>
              <a:rPr lang="en-US" altLang="ja-JP" b="1" dirty="0" smtClean="0"/>
              <a:t>Twice</a:t>
            </a:r>
            <a:r>
              <a:rPr lang="en-US" altLang="ja-JP" dirty="0" smtClean="0"/>
              <a:t> for a short instructional material</a:t>
            </a: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55309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332656"/>
            <a:ext cx="8712968" cy="6264696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+mj-lt"/>
              <a:buAutoNum type="romanUcPeriod" startAt="3"/>
            </a:pPr>
            <a:r>
              <a:rPr lang="en-US" altLang="ja-JP" dirty="0" smtClean="0"/>
              <a:t>Count </a:t>
            </a:r>
            <a:r>
              <a:rPr lang="en-US" altLang="ja-JP" b="1" dirty="0" smtClean="0"/>
              <a:t>T</a:t>
            </a:r>
            <a:r>
              <a:rPr lang="en-US" altLang="ja-JP" dirty="0" smtClean="0"/>
              <a:t> which is the Number of </a:t>
            </a:r>
            <a:r>
              <a:rPr lang="en-US" altLang="ja-JP" b="1" dirty="0" smtClean="0"/>
              <a:t>Types </a:t>
            </a:r>
            <a:r>
              <a:rPr lang="en-US" altLang="ja-JP" dirty="0" smtClean="0"/>
              <a:t>of the </a:t>
            </a:r>
            <a:r>
              <a:rPr lang="en-US" altLang="ja-JP" b="1" dirty="0" smtClean="0"/>
              <a:t>Target Words</a:t>
            </a:r>
            <a:r>
              <a:rPr lang="en-US" altLang="ja-JP" dirty="0" smtClean="0"/>
              <a:t>.</a:t>
            </a:r>
          </a:p>
          <a:p>
            <a:pPr marL="571500" indent="-571500">
              <a:buFont typeface="+mj-lt"/>
              <a:buAutoNum type="romanUcPeriod" startAt="3"/>
            </a:pPr>
            <a:endParaRPr kumimoji="1" lang="en-US" altLang="ja-JP" dirty="0" smtClean="0"/>
          </a:p>
          <a:p>
            <a:pPr marL="571500" indent="-571500">
              <a:buFont typeface="+mj-lt"/>
              <a:buAutoNum type="romanUcPeriod" startAt="3"/>
            </a:pPr>
            <a:r>
              <a:rPr kumimoji="1" lang="en-US" altLang="ja-JP" dirty="0" smtClean="0"/>
              <a:t> Calculate (</a:t>
            </a:r>
            <a:r>
              <a:rPr kumimoji="1" lang="en-US" altLang="ja-JP" b="1" dirty="0" smtClean="0"/>
              <a:t>W*100)/N</a:t>
            </a:r>
            <a:r>
              <a:rPr kumimoji="1" lang="en-US" altLang="ja-JP" dirty="0" smtClean="0"/>
              <a:t> where: </a:t>
            </a:r>
          </a:p>
          <a:p>
            <a:pPr marL="571500" indent="-571500">
              <a:buNone/>
            </a:pPr>
            <a:r>
              <a:rPr lang="en-US" altLang="ja-JP" dirty="0" smtClean="0"/>
              <a:t>     W is the </a:t>
            </a:r>
            <a:r>
              <a:rPr kumimoji="1" lang="en-US" altLang="ja-JP" dirty="0" smtClean="0"/>
              <a:t>Number of </a:t>
            </a:r>
            <a:r>
              <a:rPr kumimoji="1" lang="en-US" altLang="ja-JP" b="1" dirty="0" smtClean="0"/>
              <a:t>Tokens</a:t>
            </a:r>
            <a:r>
              <a:rPr kumimoji="1" lang="en-US" altLang="ja-JP" dirty="0" smtClean="0"/>
              <a:t> of the </a:t>
            </a:r>
            <a:r>
              <a:rPr kumimoji="1" lang="en-US" altLang="ja-JP" b="1" dirty="0" smtClean="0"/>
              <a:t>Target Words</a:t>
            </a:r>
            <a:r>
              <a:rPr kumimoji="1" lang="en-US" altLang="ja-JP" dirty="0" smtClean="0"/>
              <a:t>. </a:t>
            </a:r>
          </a:p>
          <a:p>
            <a:pPr marL="571500" indent="-571500">
              <a:buNone/>
            </a:pPr>
            <a:r>
              <a:rPr lang="en-US" altLang="ja-JP" dirty="0" smtClean="0"/>
              <a:t>     N is the Total Number of Tokens of the Text.</a:t>
            </a:r>
          </a:p>
          <a:p>
            <a:pPr marL="571500" indent="-571500">
              <a:buNone/>
            </a:pPr>
            <a:endParaRPr kumimoji="1" lang="en-US" altLang="ja-JP" dirty="0" smtClean="0"/>
          </a:p>
          <a:p>
            <a:pPr marL="3175" indent="-3175">
              <a:buNone/>
            </a:pPr>
            <a:r>
              <a:rPr kumimoji="1" lang="en-US" altLang="ja-JP" sz="4400" b="1" dirty="0" smtClean="0"/>
              <a:t>Lexical Learning Possibility Index for a Reading Text</a:t>
            </a:r>
          </a:p>
          <a:p>
            <a:pPr marL="571500" indent="-571500">
              <a:buNone/>
            </a:pPr>
            <a:r>
              <a:rPr lang="en-US" altLang="ja-JP" sz="3000" dirty="0" smtClean="0"/>
              <a:t>*Simply multiply the factors of III &amp; IV </a:t>
            </a:r>
            <a:r>
              <a:rPr lang="en-US" altLang="ja-JP" sz="3000" dirty="0" smtClean="0">
                <a:sym typeface="Wingdings" pitchFamily="2" charset="2"/>
              </a:rPr>
              <a:t> </a:t>
            </a:r>
            <a:r>
              <a:rPr lang="en-US" altLang="ja-JP" sz="3000" dirty="0" smtClean="0"/>
              <a:t>{</a:t>
            </a:r>
            <a:r>
              <a:rPr lang="en-US" altLang="ja-JP" sz="3000" b="1" dirty="0" smtClean="0"/>
              <a:t>T*(</a:t>
            </a:r>
            <a:r>
              <a:rPr lang="en-US" altLang="ja-JP" sz="2800" b="1" dirty="0" smtClean="0"/>
              <a:t>W*100)/N</a:t>
            </a:r>
            <a:r>
              <a:rPr lang="en-US" altLang="ja-JP" sz="2800" dirty="0" smtClean="0"/>
              <a:t>}</a:t>
            </a:r>
            <a:endParaRPr lang="en-US" altLang="ja-JP" sz="3000" dirty="0" smtClean="0"/>
          </a:p>
          <a:p>
            <a:pPr marL="571500" indent="-571500">
              <a:buNone/>
            </a:pPr>
            <a:r>
              <a:rPr lang="en-US" altLang="ja-JP" sz="4400" dirty="0" smtClean="0"/>
              <a:t>(LEPIX) = </a:t>
            </a:r>
            <a:r>
              <a:rPr lang="en-US" altLang="ja-JP" sz="4400" b="1" dirty="0" smtClean="0"/>
              <a:t>(T*W*100)/N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55309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3762</TotalTime>
  <Words>941</Words>
  <Application>Microsoft Office PowerPoint</Application>
  <PresentationFormat>画面に合わせる (4:3)</PresentationFormat>
  <Paragraphs>123</Paragraphs>
  <Slides>19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0" baseType="lpstr">
      <vt:lpstr>Office ​​テーマ</vt:lpstr>
      <vt:lpstr>Analyzing a Japanese Reading Text as a Vocabulary Learning Resource by Lexical Profiling and Indices</vt:lpstr>
      <vt:lpstr>Motive</vt:lpstr>
      <vt:lpstr>Conclusion = Main Points</vt:lpstr>
      <vt:lpstr>Similar Previous Ideas and Attempts</vt:lpstr>
      <vt:lpstr>The Baseword Lists for Lexical Profiling</vt:lpstr>
      <vt:lpstr>Assumptions</vt:lpstr>
      <vt:lpstr>PowerPoint プレゼンテーション</vt:lpstr>
      <vt:lpstr>Methods</vt:lpstr>
      <vt:lpstr>PowerPoint プレゼンテーション</vt:lpstr>
      <vt:lpstr>Sample Text (original)</vt:lpstr>
      <vt:lpstr>Sample Text (modified)</vt:lpstr>
      <vt:lpstr>Treatment for Low Frequency Words</vt:lpstr>
      <vt:lpstr>Comparison between the Original and the Modified Texts</vt:lpstr>
      <vt:lpstr>For Learning Domain-Specific Words</vt:lpstr>
      <vt:lpstr>More Examples of Analysis</vt:lpstr>
      <vt:lpstr>How does the text length work for LEPIX?</vt:lpstr>
      <vt:lpstr>Remaining Issues</vt:lpstr>
      <vt:lpstr>Conclusion = Main Points</vt:lpstr>
      <vt:lpstr>References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Analyzing a Japanese Reading Text as a Vocabulary Learning Resource by Lexical Profiling and Indices</dc:title>
  <dc:creator>Tatsu</dc:creator>
  <cp:lastModifiedBy>M's office</cp:lastModifiedBy>
  <cp:revision>153</cp:revision>
  <cp:lastPrinted>2011-08-30T15:46:37Z</cp:lastPrinted>
  <dcterms:created xsi:type="dcterms:W3CDTF">2011-08-05T15:05:26Z</dcterms:created>
  <dcterms:modified xsi:type="dcterms:W3CDTF">2017-08-15T08:53:48Z</dcterms:modified>
</cp:coreProperties>
</file>