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notesSlides/notesSlide2.xml" ContentType="application/vnd.openxmlformats-officedocument.presentationml.notesSlide+xml"/>
  <Override PartName="/ppt/theme/themeOverride7.xml" ContentType="application/vnd.openxmlformats-officedocument.themeOverride+xml"/>
  <Override PartName="/ppt/theme/themeOverride8.xml" ContentType="application/vnd.openxmlformats-officedocument.themeOverride+xml"/>
  <Override PartName="/ppt/notesSlides/notesSlide3.xml" ContentType="application/vnd.openxmlformats-officedocument.presentationml.notesSlide+xml"/>
  <Override PartName="/ppt/theme/themeOverride9.xml" ContentType="application/vnd.openxmlformats-officedocument.themeOverride+xml"/>
  <Override PartName="/ppt/theme/themeOverride10.xml" ContentType="application/vnd.openxmlformats-officedocument.themeOverride+xml"/>
  <Override PartName="/ppt/notesSlides/notesSlide4.xml" ContentType="application/vnd.openxmlformats-officedocument.presentationml.notesSlide+xml"/>
  <Override PartName="/ppt/theme/themeOverride11.xml" ContentType="application/vnd.openxmlformats-officedocument.themeOverride+xml"/>
  <Override PartName="/ppt/notesSlides/notesSlide5.xml" ContentType="application/vnd.openxmlformats-officedocument.presentationml.notesSl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notesSlides/notesSlide6.xml" ContentType="application/vnd.openxmlformats-officedocument.presentationml.notesSlide+xml"/>
  <Override PartName="/ppt/theme/themeOverride15.xml" ContentType="application/vnd.openxmlformats-officedocument.themeOverride+xml"/>
  <Override PartName="/ppt/notesSlides/notesSlide7.xml" ContentType="application/vnd.openxmlformats-officedocument.presentationml.notesSl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notesSlides/notesSlide8.xml" ContentType="application/vnd.openxmlformats-officedocument.presentationml.notesSl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notesSlides/notesSlide9.xml" ContentType="application/vnd.openxmlformats-officedocument.presentationml.notesSl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theme/themeOverride54.xml" ContentType="application/vnd.openxmlformats-officedocument.themeOverride+xml"/>
  <Override PartName="/ppt/theme/themeOverride55.xml" ContentType="application/vnd.openxmlformats-officedocument.themeOverride+xml"/>
  <Override PartName="/ppt/notesSlides/notesSlide10.xml" ContentType="application/vnd.openxmlformats-officedocument.presentationml.notesSlide+xml"/>
  <Override PartName="/ppt/theme/themeOverride56.xml" ContentType="application/vnd.openxmlformats-officedocument.themeOverride+xml"/>
  <Override PartName="/ppt/theme/themeOverride57.xml" ContentType="application/vnd.openxmlformats-officedocument.themeOverride+xml"/>
  <Override PartName="/ppt/theme/themeOverride58.xml" ContentType="application/vnd.openxmlformats-officedocument.themeOverride+xml"/>
  <Override PartName="/ppt/theme/themeOverride59.xml" ContentType="application/vnd.openxmlformats-officedocument.themeOverride+xml"/>
  <Override PartName="/ppt/theme/themeOverride60.xml" ContentType="application/vnd.openxmlformats-officedocument.themeOverride+xml"/>
  <Override PartName="/ppt/theme/themeOverride61.xml" ContentType="application/vnd.openxmlformats-officedocument.themeOverride+xml"/>
  <Override PartName="/ppt/theme/themeOverride6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66"/>
  </p:notesMasterIdLst>
  <p:handoutMasterIdLst>
    <p:handoutMasterId r:id="rId67"/>
  </p:handoutMasterIdLst>
  <p:sldIdLst>
    <p:sldId id="256" r:id="rId2"/>
    <p:sldId id="257" r:id="rId3"/>
    <p:sldId id="258" r:id="rId4"/>
    <p:sldId id="309" r:id="rId5"/>
    <p:sldId id="259" r:id="rId6"/>
    <p:sldId id="260" r:id="rId7"/>
    <p:sldId id="261" r:id="rId8"/>
    <p:sldId id="262" r:id="rId9"/>
    <p:sldId id="263" r:id="rId10"/>
    <p:sldId id="264" r:id="rId11"/>
    <p:sldId id="337" r:id="rId12"/>
    <p:sldId id="338" r:id="rId13"/>
    <p:sldId id="266" r:id="rId14"/>
    <p:sldId id="267" r:id="rId15"/>
    <p:sldId id="298" r:id="rId16"/>
    <p:sldId id="299" r:id="rId17"/>
    <p:sldId id="269" r:id="rId18"/>
    <p:sldId id="270" r:id="rId19"/>
    <p:sldId id="272" r:id="rId20"/>
    <p:sldId id="271" r:id="rId21"/>
    <p:sldId id="307" r:id="rId22"/>
    <p:sldId id="308" r:id="rId23"/>
    <p:sldId id="274" r:id="rId24"/>
    <p:sldId id="273" r:id="rId25"/>
    <p:sldId id="311" r:id="rId26"/>
    <p:sldId id="313" r:id="rId27"/>
    <p:sldId id="318" r:id="rId28"/>
    <p:sldId id="321" r:id="rId29"/>
    <p:sldId id="320" r:id="rId30"/>
    <p:sldId id="319" r:id="rId31"/>
    <p:sldId id="325" r:id="rId32"/>
    <p:sldId id="326" r:id="rId33"/>
    <p:sldId id="324" r:id="rId34"/>
    <p:sldId id="328" r:id="rId35"/>
    <p:sldId id="329" r:id="rId36"/>
    <p:sldId id="330" r:id="rId37"/>
    <p:sldId id="331" r:id="rId38"/>
    <p:sldId id="332" r:id="rId39"/>
    <p:sldId id="290" r:id="rId40"/>
    <p:sldId id="333" r:id="rId41"/>
    <p:sldId id="291" r:id="rId42"/>
    <p:sldId id="334" r:id="rId43"/>
    <p:sldId id="275" r:id="rId44"/>
    <p:sldId id="335" r:id="rId45"/>
    <p:sldId id="282" r:id="rId46"/>
    <p:sldId id="280" r:id="rId47"/>
    <p:sldId id="294" r:id="rId48"/>
    <p:sldId id="278" r:id="rId49"/>
    <p:sldId id="296" r:id="rId50"/>
    <p:sldId id="295" r:id="rId51"/>
    <p:sldId id="279" r:id="rId52"/>
    <p:sldId id="301" r:id="rId53"/>
    <p:sldId id="300" r:id="rId54"/>
    <p:sldId id="283" r:id="rId55"/>
    <p:sldId id="336" r:id="rId56"/>
    <p:sldId id="284" r:id="rId57"/>
    <p:sldId id="302" r:id="rId58"/>
    <p:sldId id="285" r:id="rId59"/>
    <p:sldId id="286" r:id="rId60"/>
    <p:sldId id="288" r:id="rId61"/>
    <p:sldId id="303" r:id="rId62"/>
    <p:sldId id="304" r:id="rId63"/>
    <p:sldId id="287" r:id="rId64"/>
    <p:sldId id="289"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7F23"/>
    <a:srgbClr val="619428"/>
    <a:srgbClr val="70AC2E"/>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p:cViewPr varScale="1">
        <p:scale>
          <a:sx n="106" d="100"/>
          <a:sy n="106" d="100"/>
        </p:scale>
        <p:origin x="-16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98"/>
    </p:cViewPr>
  </p:sorterViewPr>
  <p:notesViewPr>
    <p:cSldViewPr>
      <p:cViewPr varScale="1">
        <p:scale>
          <a:sx n="52" d="100"/>
          <a:sy n="52" d="100"/>
        </p:scale>
        <p:origin x="-289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79695BC-11D6-4A15-B712-EC1531F51EB4}" type="datetimeFigureOut">
              <a:rPr kumimoji="1" lang="ja-JP" altLang="en-US" smtClean="0"/>
              <a:pPr/>
              <a:t>2015/10/31</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BDADF97-343E-4E5E-8666-9CDB2EA5AE80}" type="slidenum">
              <a:rPr kumimoji="1" lang="ja-JP" altLang="en-US" smtClean="0"/>
              <a:pPr/>
              <a:t>‹#›</a:t>
            </a:fld>
            <a:endParaRPr kumimoji="1" lang="ja-JP" altLang="en-US"/>
          </a:p>
        </p:txBody>
      </p:sp>
    </p:spTree>
    <p:extLst>
      <p:ext uri="{BB962C8B-B14F-4D97-AF65-F5344CB8AC3E}">
        <p14:creationId xmlns:p14="http://schemas.microsoft.com/office/powerpoint/2010/main" val="1425217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92EF0-58B5-41A0-A133-C8CC1F966317}" type="datetimeFigureOut">
              <a:rPr lang="en-NZ" smtClean="0"/>
              <a:pPr/>
              <a:t>31/10/2015</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8483B5-7033-4852-B0F1-5A45B78C357B}" type="slidenum">
              <a:rPr lang="en-NZ" smtClean="0"/>
              <a:pPr/>
              <a:t>‹#›</a:t>
            </a:fld>
            <a:endParaRPr lang="en-NZ"/>
          </a:p>
        </p:txBody>
      </p:sp>
    </p:spTree>
    <p:extLst>
      <p:ext uri="{BB962C8B-B14F-4D97-AF65-F5344CB8AC3E}">
        <p14:creationId xmlns:p14="http://schemas.microsoft.com/office/powerpoint/2010/main" val="1342442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日本の大学の留学生など</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2</a:t>
            </a:fld>
            <a:endParaRPr lang="en-N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本研究は実用的な観点から出発しているが，（語彙的な側面から見たテキスト・ジャンルの特徴づけ（レジスター変種）にも利用できる。）</a:t>
            </a:r>
            <a:endParaRPr lang="en-US" altLang="ja-JP" dirty="0" smtClean="0"/>
          </a:p>
        </p:txBody>
      </p:sp>
      <p:sp>
        <p:nvSpPr>
          <p:cNvPr id="4" name="Slide Number Placeholder 3"/>
          <p:cNvSpPr>
            <a:spLocks noGrp="1"/>
          </p:cNvSpPr>
          <p:nvPr>
            <p:ph type="sldNum" sz="quarter" idx="10"/>
          </p:nvPr>
        </p:nvSpPr>
        <p:spPr/>
        <p:txBody>
          <a:bodyPr/>
          <a:lstStyle/>
          <a:p>
            <a:fld id="{4F8483B5-7033-4852-B0F1-5A45B78C357B}" type="slidenum">
              <a:rPr lang="en-NZ" smtClean="0"/>
              <a:pPr/>
              <a:t>56</a:t>
            </a:fld>
            <a:endParaRPr lang="en-N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日本の大学の留学生など，学術目的の学習者の場合，学術テキストに多く用いられる語彙に習熟する必要がある。</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進学準備中など，</a:t>
            </a:r>
            <a:endParaRPr lang="en-US" altLang="ja-JP" dirty="0" smtClean="0"/>
          </a:p>
          <a:p>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6</a:t>
            </a:fld>
            <a:endParaRPr lang="en-N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語の質，体系性の問題はあるが</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8</a:t>
            </a:fld>
            <a:endParaRPr lang="en-N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（出版社の販売対象コード）</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10</a:t>
            </a:fld>
            <a:endParaRPr lang="en-N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（出版社の販売対象コード）</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11</a:t>
            </a:fld>
            <a:endParaRPr lang="en-N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（出版社の販売対象コード）</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15</a:t>
            </a:fld>
            <a:endParaRPr lang="en-N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（出版社の販売対象コード）</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16</a:t>
            </a:fld>
            <a:endParaRPr lang="en-N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英語教育でよく知られている</a:t>
            </a:r>
            <a:r>
              <a:rPr lang="en-US" altLang="ja-JP" dirty="0" smtClean="0"/>
              <a:t>AWL</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19</a:t>
            </a:fld>
            <a:endParaRPr lang="en-N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ja-JP" altLang="en-US" dirty="0" smtClean="0"/>
              <a:t>非学術テキストのカバー率：本研究のテストコーパスがエッセイなども一部に含んでいることを考えれば近い数値と考えられる。</a:t>
            </a:r>
            <a:endParaRPr lang="en-NZ" dirty="0"/>
          </a:p>
        </p:txBody>
      </p:sp>
      <p:sp>
        <p:nvSpPr>
          <p:cNvPr id="4" name="Slide Number Placeholder 3"/>
          <p:cNvSpPr>
            <a:spLocks noGrp="1"/>
          </p:cNvSpPr>
          <p:nvPr>
            <p:ph type="sldNum" sz="quarter" idx="10"/>
          </p:nvPr>
        </p:nvSpPr>
        <p:spPr/>
        <p:txBody>
          <a:bodyPr/>
          <a:lstStyle/>
          <a:p>
            <a:fld id="{4F8483B5-7033-4852-B0F1-5A45B78C357B}" type="slidenum">
              <a:rPr lang="en-NZ" smtClean="0"/>
              <a:pPr/>
              <a:t>24</a:t>
            </a:fld>
            <a:endParaRPr lang="en-N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17" name="Footer Placeholder 16"/>
          <p:cNvSpPr>
            <a:spLocks noGrp="1"/>
          </p:cNvSpPr>
          <p:nvPr>
            <p:ph type="ftr" sz="quarter" idx="11"/>
          </p:nvPr>
        </p:nvSpPr>
        <p:spPr/>
        <p:txBody>
          <a:bodyPr/>
          <a:lstStyle/>
          <a:p>
            <a:endParaRPr lang="en-NZ"/>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31774AC-AAE7-4FBA-98E3-B776F1D2D6BC}" type="slidenum">
              <a:rPr lang="en-NZ" smtClean="0"/>
              <a:pPr/>
              <a:t>‹#›</a:t>
            </a:fld>
            <a:endParaRPr lang="en-NZ"/>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31774AC-AAE7-4FBA-98E3-B776F1D2D6BC}"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31774AC-AAE7-4FBA-98E3-B776F1D2D6BC}"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31774AC-AAE7-4FBA-98E3-B776F1D2D6BC}" type="slidenum">
              <a:rPr lang="en-NZ" smtClean="0"/>
              <a:pPr/>
              <a:t>‹#›</a:t>
            </a:fld>
            <a:endParaRPr lang="en-NZ"/>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5" name="Footer Placeholder 4"/>
          <p:cNvSpPr>
            <a:spLocks noGrp="1"/>
          </p:cNvSpPr>
          <p:nvPr>
            <p:ph type="ftr" sz="quarter" idx="11"/>
          </p:nvPr>
        </p:nvSpPr>
        <p:spPr>
          <a:xfrm>
            <a:off x="800100" y="6172200"/>
            <a:ext cx="4000500" cy="457200"/>
          </a:xfrm>
        </p:spPr>
        <p:txBody>
          <a:bodyPr/>
          <a:lstStyle/>
          <a:p>
            <a:endParaRPr lang="en-NZ"/>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31774AC-AAE7-4FBA-98E3-B776F1D2D6BC}" type="slidenum">
              <a:rPr lang="en-NZ" smtClean="0"/>
              <a:pPr/>
              <a:t>‹#›</a:t>
            </a:fld>
            <a:endParaRPr lang="en-N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31774AC-AAE7-4FBA-98E3-B776F1D2D6BC}" type="slidenum">
              <a:rPr lang="en-NZ" smtClean="0"/>
              <a:pPr/>
              <a:t>‹#›</a:t>
            </a:fld>
            <a:endParaRPr lang="en-NZ"/>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631774AC-AAE7-4FBA-98E3-B776F1D2D6BC}" type="slidenum">
              <a:rPr lang="en-NZ" smtClean="0"/>
              <a:pPr/>
              <a:t>‹#›</a:t>
            </a:fld>
            <a:endParaRPr lang="en-NZ"/>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631774AC-AAE7-4FBA-98E3-B776F1D2D6BC}" type="slidenum">
              <a:rPr lang="en-NZ" smtClean="0"/>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631774AC-AAE7-4FBA-98E3-B776F1D2D6BC}"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631774AC-AAE7-4FBA-98E3-B776F1D2D6BC}" type="slidenum">
              <a:rPr lang="en-NZ" smtClean="0"/>
              <a:pPr/>
              <a:t>‹#›</a:t>
            </a:fld>
            <a:endParaRPr lang="en-NZ"/>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FD14BC-765A-4E89-8B55-D1CA1CEB6E87}" type="datetimeFigureOut">
              <a:rPr lang="en-NZ" smtClean="0"/>
              <a:pPr/>
              <a:t>31/10/2015</a:t>
            </a:fld>
            <a:endParaRPr lang="en-NZ"/>
          </a:p>
        </p:txBody>
      </p:sp>
      <p:sp>
        <p:nvSpPr>
          <p:cNvPr id="6" name="Footer Placeholder 5"/>
          <p:cNvSpPr>
            <a:spLocks noGrp="1"/>
          </p:cNvSpPr>
          <p:nvPr>
            <p:ph type="ftr" sz="quarter" idx="11"/>
          </p:nvPr>
        </p:nvSpPr>
        <p:spPr>
          <a:xfrm>
            <a:off x="914400" y="6172200"/>
            <a:ext cx="3886200" cy="457200"/>
          </a:xfrm>
        </p:spPr>
        <p:txBody>
          <a:bodyPr/>
          <a:lstStyle/>
          <a:p>
            <a:endParaRPr lang="en-NZ"/>
          </a:p>
        </p:txBody>
      </p:sp>
      <p:sp>
        <p:nvSpPr>
          <p:cNvPr id="7" name="Slide Number Placeholder 6"/>
          <p:cNvSpPr>
            <a:spLocks noGrp="1"/>
          </p:cNvSpPr>
          <p:nvPr>
            <p:ph type="sldNum" sz="quarter" idx="12"/>
          </p:nvPr>
        </p:nvSpPr>
        <p:spPr>
          <a:xfrm>
            <a:off x="146304" y="6208776"/>
            <a:ext cx="457200" cy="457200"/>
          </a:xfrm>
        </p:spPr>
        <p:txBody>
          <a:bodyPr/>
          <a:lstStyle/>
          <a:p>
            <a:fld id="{631774AC-AAE7-4FBA-98E3-B776F1D2D6BC}" type="slidenum">
              <a:rPr lang="en-NZ" smtClean="0"/>
              <a:pPr/>
              <a:t>‹#›</a:t>
            </a:fld>
            <a:endParaRPr lang="en-NZ"/>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FD14BC-765A-4E89-8B55-D1CA1CEB6E87}" type="datetimeFigureOut">
              <a:rPr lang="en-NZ" smtClean="0"/>
              <a:pPr/>
              <a:t>31/10/2015</a:t>
            </a:fld>
            <a:endParaRPr lang="en-NZ"/>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NZ"/>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31774AC-AAE7-4FBA-98E3-B776F1D2D6BC}"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NKG_2011spr-academic_domain_table.xlsx" TargetMode="External"/><Relationship Id="rId2" Type="http://schemas.openxmlformats.org/officeDocument/2006/relationships/slideLayout" Target="../slideLayouts/slideLayout2.xml"/><Relationship Id="rId1" Type="http://schemas.openxmlformats.org/officeDocument/2006/relationships/themeOverride" Target="../theme/themeOverride12.xml"/><Relationship Id="rId4" Type="http://schemas.openxmlformats.org/officeDocument/2006/relationships/image" Target="../media/image2.emf"/></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3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4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4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themeOverride" Target="../theme/themeOverride43.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4.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5.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6.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7.xml"/></Relationships>
</file>

<file path=ppt/slides/_rels/slide4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themeOverride" Target="../theme/themeOverride4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9.xml"/></Relationships>
</file>

<file path=ppt/slides/_rels/slide5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themeOverride" Target="../theme/themeOverride50.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1.xml"/></Relationships>
</file>

<file path=ppt/slides/_rels/slide5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Layout" Target="../slideLayouts/slideLayout8.xml"/><Relationship Id="rId1" Type="http://schemas.openxmlformats.org/officeDocument/2006/relationships/themeOverride" Target="../theme/themeOverride52.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3.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4.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5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www.wa.commufa.jp/~tatsum/" TargetMode="External"/><Relationship Id="rId2" Type="http://schemas.openxmlformats.org/officeDocument/2006/relationships/slideLayout" Target="../slideLayouts/slideLayout2.xml"/><Relationship Id="rId1" Type="http://schemas.openxmlformats.org/officeDocument/2006/relationships/themeOverride" Target="../theme/themeOverride56.xml"/></Relationships>
</file>

<file path=ppt/slides/_rels/slide59.xml.rels><?xml version="1.0" encoding="UTF-8" standalone="yes"?>
<Relationships xmlns="http://schemas.openxmlformats.org/package/2006/relationships"><Relationship Id="rId3" Type="http://schemas.openxmlformats.org/officeDocument/2006/relationships/hyperlink" Target="http://www2.nict.go.jp/x/x161/members/mutiyama/align/index.html" TargetMode="External"/><Relationship Id="rId2" Type="http://schemas.openxmlformats.org/officeDocument/2006/relationships/slideLayout" Target="../slideLayouts/slideLayout2.xml"/><Relationship Id="rId1" Type="http://schemas.openxmlformats.org/officeDocument/2006/relationships/themeOverride" Target="../theme/themeOverride57.xml"/><Relationship Id="rId5" Type="http://schemas.openxmlformats.org/officeDocument/2006/relationships/hyperlink" Target="http://mecab.sourceforge.net/" TargetMode="External"/><Relationship Id="rId4" Type="http://schemas.openxmlformats.org/officeDocument/2006/relationships/hyperlink" Target="https://www.tokuteicorpus.jp/dist/modules/system/modules/menu/main.php?page_id=1&amp;op=change_page"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60.xml.rels><?xml version="1.0" encoding="UTF-8" standalone="yes"?>
<Relationships xmlns="http://schemas.openxmlformats.org/package/2006/relationships"><Relationship Id="rId3" Type="http://schemas.openxmlformats.org/officeDocument/2006/relationships/hyperlink" Target="http://www.tokuteicorpus.jp/dist/" TargetMode="External"/><Relationship Id="rId2" Type="http://schemas.openxmlformats.org/officeDocument/2006/relationships/slideLayout" Target="../slideLayouts/slideLayout2.xml"/><Relationship Id="rId1" Type="http://schemas.openxmlformats.org/officeDocument/2006/relationships/themeOverride" Target="../theme/themeOverride58.xml"/></Relationships>
</file>

<file path=ppt/slides/_rels/slide61.xml.rels><?xml version="1.0" encoding="UTF-8" standalone="yes"?>
<Relationships xmlns="http://schemas.openxmlformats.org/package/2006/relationships"><Relationship Id="rId3" Type="http://schemas.openxmlformats.org/officeDocument/2006/relationships/hyperlink" Target="http://www.wa.commufa.jp/~tatsum/index.html" TargetMode="External"/><Relationship Id="rId2" Type="http://schemas.openxmlformats.org/officeDocument/2006/relationships/slideLayout" Target="../slideLayouts/slideLayout2.xml"/><Relationship Id="rId1" Type="http://schemas.openxmlformats.org/officeDocument/2006/relationships/themeOverride" Target="../theme/themeOverride59.xml"/></Relationships>
</file>

<file path=ppt/slides/_rels/slide62.xml.rels><?xml version="1.0" encoding="UTF-8" standalone="yes"?>
<Relationships xmlns="http://schemas.openxmlformats.org/package/2006/relationships"><Relationship Id="rId3" Type="http://schemas.openxmlformats.org/officeDocument/2006/relationships/hyperlink" Target="http://www.antlab.sci.waseda.ac.jp/software.html" TargetMode="External"/><Relationship Id="rId2" Type="http://schemas.openxmlformats.org/officeDocument/2006/relationships/slideLayout" Target="../slideLayouts/slideLayout2.xml"/><Relationship Id="rId1" Type="http://schemas.openxmlformats.org/officeDocument/2006/relationships/themeOverride" Target="../theme/themeOverride60.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1.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99592" y="3886200"/>
            <a:ext cx="7272808" cy="2135088"/>
          </a:xfrm>
        </p:spPr>
        <p:txBody>
          <a:bodyPr>
            <a:normAutofit/>
          </a:bodyPr>
          <a:lstStyle/>
          <a:p>
            <a:r>
              <a:rPr lang="ja-JP" altLang="en-US" sz="2800" b="1" dirty="0" smtClean="0">
                <a:solidFill>
                  <a:srgbClr val="002060"/>
                </a:solidFill>
              </a:rPr>
              <a:t>松下 達</a:t>
            </a:r>
            <a:r>
              <a:rPr lang="ja-JP" altLang="en-US" sz="2800" b="1" dirty="0">
                <a:solidFill>
                  <a:srgbClr val="002060"/>
                </a:solidFill>
              </a:rPr>
              <a:t>彦</a:t>
            </a:r>
            <a:r>
              <a:rPr lang="en-US" sz="2800" b="1" dirty="0">
                <a:solidFill>
                  <a:srgbClr val="002060"/>
                </a:solidFill>
              </a:rPr>
              <a:t> </a:t>
            </a:r>
            <a:endParaRPr lang="en-US" sz="2800" b="1" dirty="0" smtClean="0">
              <a:solidFill>
                <a:srgbClr val="002060"/>
              </a:solidFill>
            </a:endParaRPr>
          </a:p>
          <a:p>
            <a:r>
              <a:rPr lang="en-US" sz="2800" b="1" dirty="0" smtClean="0">
                <a:solidFill>
                  <a:srgbClr val="002060"/>
                </a:solidFill>
                <a:latin typeface="Arial" pitchFamily="34" charset="0"/>
                <a:cs typeface="Arial" pitchFamily="34" charset="0"/>
              </a:rPr>
              <a:t>Victoria </a:t>
            </a:r>
            <a:r>
              <a:rPr lang="en-US" sz="2800" b="1" dirty="0">
                <a:solidFill>
                  <a:srgbClr val="002060"/>
                </a:solidFill>
                <a:latin typeface="Arial" pitchFamily="34" charset="0"/>
                <a:cs typeface="Arial" pitchFamily="34" charset="0"/>
              </a:rPr>
              <a:t>University of </a:t>
            </a:r>
            <a:r>
              <a:rPr lang="en-US" sz="2800" b="1" dirty="0" smtClean="0">
                <a:solidFill>
                  <a:srgbClr val="002060"/>
                </a:solidFill>
                <a:latin typeface="Arial" pitchFamily="34" charset="0"/>
                <a:cs typeface="Arial" pitchFamily="34" charset="0"/>
              </a:rPr>
              <a:t>Wellington </a:t>
            </a:r>
            <a:r>
              <a:rPr lang="ja-JP" altLang="en-US" sz="2800" b="1" dirty="0" smtClean="0">
                <a:solidFill>
                  <a:srgbClr val="002060"/>
                </a:solidFill>
                <a:latin typeface="Arial" pitchFamily="34" charset="0"/>
                <a:cs typeface="Arial" pitchFamily="34" charset="0"/>
              </a:rPr>
              <a:t>大学院生</a:t>
            </a:r>
            <a:endParaRPr lang="en-US" altLang="ja-JP" sz="2800" b="1" dirty="0" smtClean="0">
              <a:solidFill>
                <a:srgbClr val="002060"/>
              </a:solidFill>
              <a:latin typeface="Arial" pitchFamily="34" charset="0"/>
              <a:cs typeface="Arial" pitchFamily="34" charset="0"/>
            </a:endParaRPr>
          </a:p>
          <a:p>
            <a:r>
              <a:rPr lang="en-US" sz="2800" b="1" dirty="0" smtClean="0">
                <a:solidFill>
                  <a:srgbClr val="002060"/>
                </a:solidFill>
                <a:latin typeface="Arial" pitchFamily="34" charset="0"/>
                <a:cs typeface="Arial" pitchFamily="34" charset="0"/>
              </a:rPr>
              <a:t>tatsuma2010@yahoo.co.jp</a:t>
            </a:r>
            <a:endParaRPr lang="en-NZ" sz="2800" b="1" dirty="0">
              <a:solidFill>
                <a:srgbClr val="002060"/>
              </a:solidFill>
              <a:latin typeface="Arial" pitchFamily="34" charset="0"/>
              <a:cs typeface="Arial" pitchFamily="34" charset="0"/>
            </a:endParaRPr>
          </a:p>
        </p:txBody>
      </p:sp>
      <p:sp>
        <p:nvSpPr>
          <p:cNvPr id="2" name="Title 1"/>
          <p:cNvSpPr>
            <a:spLocks noGrp="1"/>
          </p:cNvSpPr>
          <p:nvPr>
            <p:ph type="ctrTitle"/>
          </p:nvPr>
        </p:nvSpPr>
        <p:spPr>
          <a:xfrm>
            <a:off x="395536" y="1340768"/>
            <a:ext cx="8280920" cy="1728193"/>
          </a:xfrm>
        </p:spPr>
        <p:txBody>
          <a:bodyPr>
            <a:normAutofit/>
          </a:bodyPr>
          <a:lstStyle/>
          <a:p>
            <a:r>
              <a:rPr lang="ja-JP" altLang="en-US" dirty="0"/>
              <a:t>日本語の学術共通語彙（アカデミック・ワード）の抽出と妥当性の</a:t>
            </a:r>
            <a:r>
              <a:rPr lang="ja-JP" altLang="en-US" dirty="0" smtClean="0"/>
              <a:t>検証</a:t>
            </a:r>
            <a:endParaRPr lang="en-N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8075240" cy="1656184"/>
          </a:xfrm>
        </p:spPr>
        <p:txBody>
          <a:bodyPr>
            <a:normAutofit fontScale="90000"/>
          </a:bodyPr>
          <a:lstStyle/>
          <a:p>
            <a:pPr lvl="0"/>
            <a:r>
              <a:rPr lang="ja-JP" altLang="en-US" b="1" dirty="0"/>
              <a:t>３．</a:t>
            </a:r>
            <a:r>
              <a:rPr lang="ja-JP" altLang="en-US" b="1" dirty="0" smtClean="0"/>
              <a:t>研究方法</a:t>
            </a:r>
            <a:r>
              <a:rPr lang="en-US" altLang="ja-JP" b="1" dirty="0" smtClean="0"/>
              <a:t/>
            </a:r>
            <a:br>
              <a:rPr lang="en-US" altLang="ja-JP" b="1" dirty="0" smtClean="0"/>
            </a:br>
            <a:r>
              <a:rPr lang="en-US" altLang="ja-JP" sz="2400" b="1" dirty="0" smtClean="0"/>
              <a:t/>
            </a:r>
            <a:br>
              <a:rPr lang="en-US" altLang="ja-JP" sz="2400" b="1" dirty="0" smtClean="0"/>
            </a:br>
            <a:r>
              <a:rPr lang="ja-JP" altLang="en-US" b="1" dirty="0"/>
              <a:t>対象</a:t>
            </a:r>
            <a:r>
              <a:rPr lang="ja-JP" altLang="en-US" b="1" dirty="0" smtClean="0"/>
              <a:t>テキストと計数単位</a:t>
            </a:r>
            <a:endParaRPr lang="en-NZ" dirty="0"/>
          </a:p>
        </p:txBody>
      </p:sp>
      <p:sp>
        <p:nvSpPr>
          <p:cNvPr id="3" name="Content Placeholder 2"/>
          <p:cNvSpPr>
            <a:spLocks noGrp="1"/>
          </p:cNvSpPr>
          <p:nvPr>
            <p:ph sz="quarter" idx="1"/>
          </p:nvPr>
        </p:nvSpPr>
        <p:spPr>
          <a:xfrm>
            <a:off x="323528" y="2060848"/>
            <a:ext cx="8640960" cy="4392488"/>
          </a:xfrm>
        </p:spPr>
        <p:txBody>
          <a:bodyPr>
            <a:noAutofit/>
          </a:bodyPr>
          <a:lstStyle/>
          <a:p>
            <a:r>
              <a:rPr lang="en-US" altLang="ja-JP" sz="2800" dirty="0" smtClean="0"/>
              <a:t>『</a:t>
            </a:r>
            <a:r>
              <a:rPr lang="ja-JP" altLang="en-US" sz="2800" dirty="0"/>
              <a:t>現代日本語書き言葉均衡コーパス</a:t>
            </a:r>
            <a:r>
              <a:rPr lang="en-US" altLang="ja-JP" sz="2800" dirty="0"/>
              <a:t>』</a:t>
            </a:r>
            <a:r>
              <a:rPr lang="en-US" sz="2800" dirty="0"/>
              <a:t>(BCCWJ) </a:t>
            </a:r>
            <a:r>
              <a:rPr lang="ja-JP" altLang="en-US" sz="2800" dirty="0"/>
              <a:t>モニター公開データ（</a:t>
            </a:r>
            <a:r>
              <a:rPr lang="en-US" sz="2800" dirty="0"/>
              <a:t>2009</a:t>
            </a:r>
            <a:r>
              <a:rPr lang="ja-JP" altLang="en-US" sz="2800" dirty="0"/>
              <a:t>年版</a:t>
            </a:r>
            <a:r>
              <a:rPr lang="ja-JP" altLang="en-US" sz="2800" dirty="0" smtClean="0"/>
              <a:t>）（国立国語研究所</a:t>
            </a:r>
            <a:r>
              <a:rPr lang="en-US" altLang="ja-JP" sz="2800" dirty="0" smtClean="0"/>
              <a:t>2009</a:t>
            </a:r>
            <a:r>
              <a:rPr lang="ja-JP" altLang="en-US" sz="2800" dirty="0" smtClean="0"/>
              <a:t>）</a:t>
            </a:r>
            <a:endParaRPr lang="en-US" altLang="ja-JP" sz="2800" dirty="0" smtClean="0"/>
          </a:p>
          <a:p>
            <a:pPr lvl="1"/>
            <a:r>
              <a:rPr lang="ja-JP" altLang="en-US" dirty="0" smtClean="0"/>
              <a:t>書籍</a:t>
            </a:r>
            <a:r>
              <a:rPr lang="ja-JP" altLang="en-US" dirty="0"/>
              <a:t>部分約</a:t>
            </a:r>
            <a:r>
              <a:rPr lang="en-US" altLang="ja-JP" dirty="0"/>
              <a:t>2800</a:t>
            </a:r>
            <a:r>
              <a:rPr lang="ja-JP" altLang="en-US" dirty="0"/>
              <a:t>万語の</a:t>
            </a:r>
            <a:r>
              <a:rPr lang="ja-JP" altLang="en-US" dirty="0" smtClean="0"/>
              <a:t>テキスト</a:t>
            </a:r>
            <a:endParaRPr lang="en-US" altLang="ja-JP" dirty="0" smtClean="0"/>
          </a:p>
          <a:p>
            <a:pPr marL="0" indent="0">
              <a:buNone/>
            </a:pPr>
            <a:endParaRPr lang="en-US" altLang="ja-JP" sz="1600" dirty="0" smtClean="0"/>
          </a:p>
          <a:p>
            <a:r>
              <a:rPr lang="ja-JP" altLang="en-US" sz="2800" dirty="0" smtClean="0"/>
              <a:t>計数単位（語の区切り）：</a:t>
            </a:r>
            <a:r>
              <a:rPr lang="en-US" altLang="ja-JP" sz="2800" dirty="0" err="1" smtClean="0"/>
              <a:t>UniDic</a:t>
            </a:r>
            <a:r>
              <a:rPr lang="ja-JP" altLang="en-US" sz="2800" dirty="0" smtClean="0"/>
              <a:t>の短単位</a:t>
            </a:r>
            <a:endParaRPr lang="en-US" altLang="ja-JP" sz="2800" dirty="0" smtClean="0"/>
          </a:p>
          <a:p>
            <a:pPr marL="0" indent="0">
              <a:buNone/>
            </a:pPr>
            <a:r>
              <a:rPr lang="en-US" altLang="ja-JP" sz="2800" dirty="0"/>
              <a:t>	</a:t>
            </a:r>
            <a:r>
              <a:rPr lang="en-US" altLang="ja-JP" sz="2800" dirty="0" smtClean="0"/>
              <a:t>			</a:t>
            </a:r>
            <a:r>
              <a:rPr lang="ja-JP" altLang="en-US" sz="2800" dirty="0" smtClean="0"/>
              <a:t>　</a:t>
            </a:r>
            <a:r>
              <a:rPr lang="ja-JP" altLang="en-US" sz="2600" dirty="0" smtClean="0"/>
              <a:t>（ほぼ形態素レベル）</a:t>
            </a:r>
            <a:endParaRPr lang="en-US" altLang="ja-JP" sz="2600" dirty="0" smtClean="0"/>
          </a:p>
          <a:p>
            <a:pPr lvl="1"/>
            <a:r>
              <a:rPr lang="ja-JP" altLang="en-US" sz="2600" dirty="0" smtClean="0"/>
              <a:t>形態素解析器：</a:t>
            </a:r>
            <a:r>
              <a:rPr lang="en-US" altLang="ja-JP" sz="2600" dirty="0" err="1" smtClean="0"/>
              <a:t>MeCab</a:t>
            </a:r>
            <a:r>
              <a:rPr lang="ja-JP" altLang="en-US" sz="2600" dirty="0" smtClean="0"/>
              <a:t>（工藤</a:t>
            </a:r>
            <a:r>
              <a:rPr lang="en-US" altLang="ja-JP" sz="2600" dirty="0" smtClean="0"/>
              <a:t>2006</a:t>
            </a:r>
            <a:r>
              <a:rPr lang="ja-JP" altLang="en-US" sz="2600" dirty="0" smtClean="0"/>
              <a:t>）</a:t>
            </a:r>
            <a:endParaRPr lang="en-US" altLang="ja-JP" sz="2600" dirty="0" smtClean="0"/>
          </a:p>
          <a:p>
            <a:pPr lvl="1"/>
            <a:r>
              <a:rPr lang="ja-JP" altLang="en-US" sz="2600" dirty="0" smtClean="0"/>
              <a:t>解析用</a:t>
            </a:r>
            <a:r>
              <a:rPr lang="ja-JP" altLang="en-US" sz="2600" dirty="0"/>
              <a:t>辞書：</a:t>
            </a:r>
            <a:r>
              <a:rPr lang="en-US" altLang="ja-JP" sz="2600" dirty="0" err="1"/>
              <a:t>UniDic</a:t>
            </a:r>
            <a:r>
              <a:rPr lang="ja-JP" altLang="en-US" sz="2600" dirty="0"/>
              <a:t>（伝ほか</a:t>
            </a:r>
            <a:r>
              <a:rPr lang="en-US" altLang="ja-JP" sz="2600" dirty="0"/>
              <a:t>2009</a:t>
            </a:r>
            <a:r>
              <a:rPr lang="ja-JP" altLang="en-US" sz="2600" dirty="0"/>
              <a:t>）</a:t>
            </a:r>
            <a:endParaRPr lang="en-US" altLang="ja-JP" sz="2600" dirty="0"/>
          </a:p>
          <a:p>
            <a:pPr marL="320040" lvl="1" indent="0">
              <a:buNone/>
            </a:pPr>
            <a:r>
              <a:rPr lang="ja-JP" altLang="en-US" sz="2600" dirty="0" smtClean="0"/>
              <a:t>　（</a:t>
            </a:r>
            <a:r>
              <a:rPr lang="en-US" altLang="ja-JP" sz="2600" dirty="0" err="1" smtClean="0"/>
              <a:t>UniDic</a:t>
            </a:r>
            <a:r>
              <a:rPr lang="ja-JP" altLang="en-US" sz="2600" dirty="0"/>
              <a:t>の出力を</a:t>
            </a:r>
            <a:r>
              <a:rPr lang="en-US" altLang="ja-JP" sz="2600" dirty="0" err="1"/>
              <a:t>AntWordProfiler</a:t>
            </a:r>
            <a:r>
              <a:rPr lang="en-US" altLang="ja-JP" sz="2600" dirty="0"/>
              <a:t> </a:t>
            </a:r>
            <a:r>
              <a:rPr lang="ja-JP" altLang="en-US" sz="2600" dirty="0"/>
              <a:t>で使用</a:t>
            </a:r>
            <a:r>
              <a:rPr lang="ja-JP" altLang="en-US" sz="2600" dirty="0" smtClean="0"/>
              <a:t>するため，</a:t>
            </a:r>
            <a:endParaRPr lang="en-US" altLang="ja-JP" sz="2600" dirty="0" smtClean="0"/>
          </a:p>
          <a:p>
            <a:pPr marL="320040" lvl="1" indent="0">
              <a:buNone/>
            </a:pPr>
            <a:r>
              <a:rPr lang="ja-JP" altLang="en-US" sz="2600" dirty="0"/>
              <a:t>　</a:t>
            </a:r>
            <a:r>
              <a:rPr lang="ja-JP" altLang="en-US" sz="2600" dirty="0" smtClean="0"/>
              <a:t>　テキストエディタ上</a:t>
            </a:r>
            <a:r>
              <a:rPr lang="ja-JP" altLang="en-US" sz="2600" dirty="0"/>
              <a:t>でマクロを作成して</a:t>
            </a:r>
            <a:r>
              <a:rPr lang="ja-JP" altLang="en-US" sz="2600" dirty="0" smtClean="0"/>
              <a:t>加工）</a:t>
            </a:r>
            <a:endParaRPr lang="en-NZ" altLang="ja-JP" sz="2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normAutofit/>
          </a:bodyPr>
          <a:lstStyle/>
          <a:p>
            <a:pPr lvl="0"/>
            <a:r>
              <a:rPr lang="ja-JP" altLang="en-US" dirty="0" smtClean="0"/>
              <a:t>テキストの分類</a:t>
            </a:r>
            <a:endParaRPr lang="en-NZ" dirty="0"/>
          </a:p>
        </p:txBody>
      </p:sp>
      <p:sp>
        <p:nvSpPr>
          <p:cNvPr id="3" name="Content Placeholder 2"/>
          <p:cNvSpPr>
            <a:spLocks noGrp="1"/>
          </p:cNvSpPr>
          <p:nvPr>
            <p:ph sz="quarter" idx="1"/>
          </p:nvPr>
        </p:nvSpPr>
        <p:spPr>
          <a:xfrm>
            <a:off x="323528" y="1412776"/>
            <a:ext cx="8640960" cy="5112568"/>
          </a:xfrm>
        </p:spPr>
        <p:txBody>
          <a:bodyPr>
            <a:noAutofit/>
          </a:bodyPr>
          <a:lstStyle/>
          <a:p>
            <a:r>
              <a:rPr lang="ja-JP" altLang="en-US" sz="2800" dirty="0" smtClean="0">
                <a:solidFill>
                  <a:schemeClr val="accent2">
                    <a:lumMod val="50000"/>
                  </a:schemeClr>
                </a:solidFill>
                <a:effectLst>
                  <a:outerShdw blurRad="38100" dist="38100" dir="2700000" algn="tl">
                    <a:srgbClr val="000000">
                      <a:alpha val="43137"/>
                    </a:srgbClr>
                  </a:outerShdw>
                </a:effectLst>
              </a:rPr>
              <a:t>学術</a:t>
            </a:r>
            <a:r>
              <a:rPr lang="ja-JP" altLang="en-US" sz="2800" dirty="0">
                <a:solidFill>
                  <a:schemeClr val="accent2">
                    <a:lumMod val="50000"/>
                  </a:schemeClr>
                </a:solidFill>
                <a:effectLst>
                  <a:outerShdw blurRad="38100" dist="38100" dir="2700000" algn="tl">
                    <a:srgbClr val="000000">
                      <a:alpha val="43137"/>
                    </a:srgbClr>
                  </a:outerShdw>
                </a:effectLst>
              </a:rPr>
              <a:t>領域の</a:t>
            </a:r>
            <a:r>
              <a:rPr lang="ja-JP" altLang="en-US" sz="2800" dirty="0" smtClean="0">
                <a:solidFill>
                  <a:schemeClr val="accent2">
                    <a:lumMod val="50000"/>
                  </a:schemeClr>
                </a:solidFill>
                <a:effectLst>
                  <a:outerShdw blurRad="38100" dist="38100" dir="2700000" algn="tl">
                    <a:srgbClr val="000000">
                      <a:alpha val="43137"/>
                    </a:srgbClr>
                  </a:outerShdw>
                </a:effectLst>
              </a:rPr>
              <a:t>分類</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lvl="1"/>
            <a:r>
              <a:rPr lang="ja-JP" altLang="en-US" sz="2600" dirty="0"/>
              <a:t>学術領域の分類：科研費や留学生数統計の分類を参照</a:t>
            </a:r>
            <a:endParaRPr lang="en-US" altLang="ja-JP" sz="2600" dirty="0"/>
          </a:p>
          <a:p>
            <a:pPr lvl="1"/>
            <a:r>
              <a:rPr lang="ja-JP" altLang="en-US" sz="2600" dirty="0"/>
              <a:t>日本十進分類法などを手がかりに</a:t>
            </a:r>
            <a:endParaRPr lang="en-US" altLang="ja-JP" sz="2600" dirty="0"/>
          </a:p>
          <a:p>
            <a:pPr lvl="1">
              <a:buNone/>
            </a:pPr>
            <a:r>
              <a:rPr lang="en-US" altLang="ja-JP" sz="2600" dirty="0"/>
              <a:t>	</a:t>
            </a:r>
            <a:r>
              <a:rPr lang="ja-JP" altLang="en-US" sz="2600" dirty="0"/>
              <a:t>人文系，社会系，理工系，生物・医学系の</a:t>
            </a:r>
            <a:r>
              <a:rPr lang="ja-JP" altLang="en-US" sz="2600" dirty="0">
                <a:solidFill>
                  <a:schemeClr val="accent2">
                    <a:lumMod val="50000"/>
                  </a:schemeClr>
                </a:solidFill>
                <a:effectLst>
                  <a:outerShdw blurRad="38100" dist="38100" dir="2700000" algn="tl">
                    <a:srgbClr val="000000">
                      <a:alpha val="43137"/>
                    </a:srgbClr>
                  </a:outerShdw>
                </a:effectLst>
              </a:rPr>
              <a:t>４領域に分類</a:t>
            </a:r>
            <a:endParaRPr lang="en-US" altLang="ja-JP" sz="2600" dirty="0">
              <a:solidFill>
                <a:schemeClr val="accent2">
                  <a:lumMod val="50000"/>
                </a:schemeClr>
              </a:solidFill>
              <a:effectLst>
                <a:outerShdw blurRad="38100" dist="38100" dir="2700000" algn="tl">
                  <a:srgbClr val="000000">
                    <a:alpha val="43137"/>
                  </a:srgbClr>
                </a:outerShdw>
              </a:effectLst>
            </a:endParaRPr>
          </a:p>
          <a:p>
            <a:r>
              <a:rPr lang="ja-JP" altLang="en-US" sz="2800" dirty="0" smtClean="0">
                <a:solidFill>
                  <a:schemeClr val="accent2">
                    <a:lumMod val="50000"/>
                  </a:schemeClr>
                </a:solidFill>
                <a:effectLst>
                  <a:outerShdw blurRad="38100" dist="38100" dir="2700000" algn="tl">
                    <a:srgbClr val="000000">
                      <a:alpha val="43137"/>
                    </a:srgbClr>
                  </a:outerShdw>
                </a:effectLst>
              </a:rPr>
              <a:t>専門（学術）テキストと一般テキスト</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lvl="1"/>
            <a:r>
              <a:rPr lang="ja-JP" altLang="en-US" dirty="0"/>
              <a:t>Ｃコード：出版社が</a:t>
            </a:r>
            <a:r>
              <a:rPr lang="ja-JP" altLang="en-US" dirty="0" smtClean="0"/>
              <a:t>つけるコード（千の位が販売対象コード）</a:t>
            </a:r>
            <a:endParaRPr lang="en-US" altLang="ja-JP" dirty="0"/>
          </a:p>
          <a:p>
            <a:pPr lvl="1"/>
            <a:r>
              <a:rPr lang="ja-JP" altLang="en-US" dirty="0" smtClean="0">
                <a:solidFill>
                  <a:schemeClr val="accent2">
                    <a:lumMod val="50000"/>
                  </a:schemeClr>
                </a:solidFill>
                <a:effectLst>
                  <a:outerShdw blurRad="38100" dist="38100" dir="2700000" algn="tl">
                    <a:srgbClr val="000000">
                      <a:alpha val="43137"/>
                    </a:srgbClr>
                  </a:outerShdw>
                </a:effectLst>
              </a:rPr>
              <a:t>各領域</a:t>
            </a:r>
            <a:r>
              <a:rPr lang="ja-JP" altLang="en-US" dirty="0">
                <a:solidFill>
                  <a:schemeClr val="accent2">
                    <a:lumMod val="50000"/>
                  </a:schemeClr>
                </a:solidFill>
                <a:effectLst>
                  <a:outerShdw blurRad="38100" dist="38100" dir="2700000" algn="tl">
                    <a:srgbClr val="000000">
                      <a:alpha val="43137"/>
                    </a:srgbClr>
                  </a:outerShdw>
                </a:effectLst>
              </a:rPr>
              <a:t>について</a:t>
            </a:r>
            <a:endParaRPr lang="en-US" altLang="ja-JP" dirty="0">
              <a:solidFill>
                <a:schemeClr val="accent2">
                  <a:lumMod val="50000"/>
                </a:schemeClr>
              </a:solidFill>
              <a:effectLst>
                <a:outerShdw blurRad="38100" dist="38100" dir="2700000" algn="tl">
                  <a:srgbClr val="000000">
                    <a:alpha val="43137"/>
                  </a:srgbClr>
                </a:outerShdw>
              </a:effectLst>
            </a:endParaRPr>
          </a:p>
          <a:p>
            <a:pPr lvl="1">
              <a:buNone/>
            </a:pPr>
            <a:r>
              <a:rPr lang="ja-JP" altLang="en-US" sz="2600" dirty="0" smtClean="0"/>
              <a:t>Ｃコード </a:t>
            </a:r>
            <a:r>
              <a:rPr lang="en-US" altLang="en-US" sz="2600" dirty="0" smtClean="0"/>
              <a:t>3000</a:t>
            </a:r>
            <a:r>
              <a:rPr lang="ja-JP" altLang="en-US" sz="2600" dirty="0" smtClean="0"/>
              <a:t>番台＝</a:t>
            </a:r>
            <a:r>
              <a:rPr lang="ja-JP" altLang="en-US" sz="2600" dirty="0" smtClean="0">
                <a:solidFill>
                  <a:schemeClr val="accent2">
                    <a:lumMod val="50000"/>
                  </a:schemeClr>
                </a:solidFill>
                <a:effectLst>
                  <a:outerShdw blurRad="38100" dist="38100" dir="2700000" algn="tl">
                    <a:srgbClr val="000000">
                      <a:alpha val="43137"/>
                    </a:srgbClr>
                  </a:outerShdw>
                </a:effectLst>
              </a:rPr>
              <a:t>専門テキスト</a:t>
            </a:r>
            <a:r>
              <a:rPr lang="ja-JP" altLang="en-US" sz="2600" dirty="0" smtClean="0"/>
              <a:t>（約</a:t>
            </a:r>
            <a:r>
              <a:rPr lang="en-US" altLang="en-US" sz="2600" dirty="0" smtClean="0"/>
              <a:t>300</a:t>
            </a:r>
            <a:r>
              <a:rPr lang="ja-JP" altLang="en-US" sz="2600" dirty="0" smtClean="0"/>
              <a:t>万語）</a:t>
            </a:r>
            <a:endParaRPr lang="en-US" altLang="ja-JP" sz="2600" dirty="0" smtClean="0"/>
          </a:p>
          <a:p>
            <a:pPr>
              <a:buNone/>
            </a:pPr>
            <a:r>
              <a:rPr lang="en-US" altLang="ja-JP" dirty="0" smtClean="0"/>
              <a:t>	</a:t>
            </a:r>
            <a:r>
              <a:rPr lang="ja-JP" altLang="en-US" dirty="0" smtClean="0"/>
              <a:t>　　　　　　　その他＝</a:t>
            </a:r>
            <a:r>
              <a:rPr lang="ja-JP" altLang="en-US" dirty="0" smtClean="0">
                <a:solidFill>
                  <a:schemeClr val="accent2">
                    <a:lumMod val="50000"/>
                  </a:schemeClr>
                </a:solidFill>
                <a:effectLst>
                  <a:outerShdw blurRad="38100" dist="38100" dir="2700000" algn="tl">
                    <a:srgbClr val="000000">
                      <a:alpha val="43137"/>
                    </a:srgbClr>
                  </a:outerShdw>
                </a:effectLst>
              </a:rPr>
              <a:t>一般テキスト</a:t>
            </a:r>
            <a:r>
              <a:rPr lang="ja-JP" altLang="en-US" dirty="0" smtClean="0"/>
              <a:t>（約</a:t>
            </a:r>
            <a:r>
              <a:rPr lang="en-US" altLang="ja-JP" dirty="0" smtClean="0"/>
              <a:t>2500</a:t>
            </a:r>
            <a:r>
              <a:rPr lang="ja-JP" altLang="en-US" dirty="0" smtClean="0"/>
              <a:t>万語）</a:t>
            </a:r>
            <a:endParaRPr lang="en-NZ" dirty="0"/>
          </a:p>
        </p:txBody>
      </p:sp>
    </p:spTree>
    <p:extLst>
      <p:ext uri="{BB962C8B-B14F-4D97-AF65-F5344CB8AC3E}">
        <p14:creationId xmlns:p14="http://schemas.microsoft.com/office/powerpoint/2010/main" val="250820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4638"/>
            <a:ext cx="7772400" cy="922114"/>
          </a:xfrm>
        </p:spPr>
        <p:txBody>
          <a:bodyPr/>
          <a:lstStyle/>
          <a:p>
            <a:r>
              <a:rPr kumimoji="1" lang="ja-JP" altLang="en-US" dirty="0" smtClean="0"/>
              <a:t>専門（学術）テキストのタイトル例</a:t>
            </a:r>
            <a:endParaRPr kumimoji="1" lang="ja-JP" altLang="en-US" dirty="0"/>
          </a:p>
        </p:txBody>
      </p:sp>
      <p:sp>
        <p:nvSpPr>
          <p:cNvPr id="3" name="コンテンツ プレースホルダー 2"/>
          <p:cNvSpPr>
            <a:spLocks noGrp="1"/>
          </p:cNvSpPr>
          <p:nvPr>
            <p:ph sz="quarter" idx="1"/>
          </p:nvPr>
        </p:nvSpPr>
        <p:spPr>
          <a:xfrm>
            <a:off x="467544" y="1268760"/>
            <a:ext cx="8219256" cy="5328592"/>
          </a:xfrm>
        </p:spPr>
        <p:txBody>
          <a:bodyPr>
            <a:normAutofit/>
          </a:bodyPr>
          <a:lstStyle/>
          <a:p>
            <a:pPr marL="0" indent="0">
              <a:buNone/>
            </a:pPr>
            <a:r>
              <a:rPr kumimoji="1" lang="ja-JP" altLang="en-US" dirty="0" smtClean="0"/>
              <a:t>言語分野</a:t>
            </a:r>
            <a:endParaRPr kumimoji="1" lang="en-US" altLang="ja-JP" dirty="0" smtClean="0"/>
          </a:p>
          <a:p>
            <a:r>
              <a:rPr kumimoji="1" lang="ja-JP" altLang="en-US" dirty="0" smtClean="0"/>
              <a:t>続昭和</a:t>
            </a:r>
            <a:r>
              <a:rPr kumimoji="1" lang="en-US" altLang="ja-JP" dirty="0"/>
              <a:t>(→</a:t>
            </a:r>
            <a:r>
              <a:rPr kumimoji="1" lang="ja-JP" altLang="en-US" dirty="0"/>
              <a:t>平成</a:t>
            </a:r>
            <a:r>
              <a:rPr kumimoji="1" lang="en-US" altLang="ja-JP" dirty="0"/>
              <a:t>)</a:t>
            </a:r>
            <a:r>
              <a:rPr kumimoji="1" lang="ja-JP" altLang="en-US" dirty="0"/>
              <a:t>日本語方言の総合的研究</a:t>
            </a:r>
          </a:p>
          <a:p>
            <a:r>
              <a:rPr kumimoji="1" lang="ja-JP" altLang="en-US" dirty="0"/>
              <a:t>国際コミュニケーションと国際関係</a:t>
            </a:r>
          </a:p>
          <a:p>
            <a:r>
              <a:rPr kumimoji="1" lang="ja-JP" altLang="en-US" dirty="0"/>
              <a:t>日英対照動詞の意味と構文</a:t>
            </a:r>
          </a:p>
          <a:p>
            <a:r>
              <a:rPr kumimoji="1" lang="ja-JP" altLang="en-US" dirty="0"/>
              <a:t>英語から日本が見える</a:t>
            </a:r>
          </a:p>
          <a:p>
            <a:r>
              <a:rPr kumimoji="1" lang="ja-JP" altLang="en-US" dirty="0"/>
              <a:t>漢字のいい話</a:t>
            </a:r>
          </a:p>
          <a:p>
            <a:r>
              <a:rPr kumimoji="1" lang="ja-JP" altLang="en-US" dirty="0"/>
              <a:t>国語文字史の研究</a:t>
            </a:r>
          </a:p>
          <a:p>
            <a:r>
              <a:rPr kumimoji="1" lang="en-US" altLang="ja-JP" dirty="0"/>
              <a:t>｢</a:t>
            </a:r>
            <a:r>
              <a:rPr kumimoji="1" lang="ja-JP" altLang="en-US" dirty="0"/>
              <a:t>た</a:t>
            </a:r>
            <a:r>
              <a:rPr kumimoji="1" lang="en-US" altLang="ja-JP" dirty="0"/>
              <a:t>｣</a:t>
            </a:r>
            <a:r>
              <a:rPr kumimoji="1" lang="ja-JP" altLang="en-US" dirty="0"/>
              <a:t>の言語学</a:t>
            </a:r>
          </a:p>
          <a:p>
            <a:r>
              <a:rPr kumimoji="1" lang="ja-JP" altLang="en-US" dirty="0"/>
              <a:t>ことばの歴史</a:t>
            </a:r>
          </a:p>
          <a:p>
            <a:r>
              <a:rPr kumimoji="1" lang="ja-JP" altLang="en-US" dirty="0"/>
              <a:t>京阪系アクセント辞典</a:t>
            </a:r>
          </a:p>
          <a:p>
            <a:r>
              <a:rPr kumimoji="1" lang="ja-JP" altLang="en-US" dirty="0"/>
              <a:t>日本語モダリティの史的研究</a:t>
            </a:r>
          </a:p>
          <a:p>
            <a:endParaRPr kumimoji="1" lang="ja-JP" altLang="en-US" dirty="0"/>
          </a:p>
        </p:txBody>
      </p:sp>
    </p:spTree>
    <p:extLst>
      <p:ext uri="{BB962C8B-B14F-4D97-AF65-F5344CB8AC3E}">
        <p14:creationId xmlns:p14="http://schemas.microsoft.com/office/powerpoint/2010/main" val="16278719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16632"/>
            <a:ext cx="7272808" cy="476672"/>
          </a:xfrm>
        </p:spPr>
        <p:txBody>
          <a:bodyPr>
            <a:noAutofit/>
          </a:bodyPr>
          <a:lstStyle/>
          <a:p>
            <a:r>
              <a:rPr lang="ja-JP" altLang="en-US" sz="2800" dirty="0" smtClean="0"/>
              <a:t>学術領域の分類　</a:t>
            </a:r>
            <a:r>
              <a:rPr lang="en-US" altLang="ja-JP" sz="2000" dirty="0" smtClean="0">
                <a:hlinkClick r:id="rId3" action="ppaction://hlinkfile"/>
              </a:rPr>
              <a:t>NDC</a:t>
            </a:r>
            <a:r>
              <a:rPr lang="ja-JP" altLang="en-US" sz="2000" dirty="0" smtClean="0">
                <a:hlinkClick r:id="rId3" action="ppaction://hlinkfile"/>
              </a:rPr>
              <a:t>との分類対応はこちら</a:t>
            </a:r>
            <a:endParaRPr lang="en-NZ" sz="2800" dirty="0"/>
          </a:p>
        </p:txBody>
      </p:sp>
      <p:pic>
        <p:nvPicPr>
          <p:cNvPr id="1029" name="Picture 5"/>
          <p:cNvPicPr>
            <a:picLocks noChangeAspect="1" noChangeArrowheads="1"/>
          </p:cNvPicPr>
          <p:nvPr/>
        </p:nvPicPr>
        <p:blipFill>
          <a:blip r:embed="rId4" cstate="print"/>
          <a:srcRect/>
          <a:stretch>
            <a:fillRect/>
          </a:stretch>
        </p:blipFill>
        <p:spPr bwMode="auto">
          <a:xfrm>
            <a:off x="522353" y="548680"/>
            <a:ext cx="8082095" cy="617089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Grp="1" noChangeAspect="1" noChangeArrowheads="1"/>
          </p:cNvPicPr>
          <p:nvPr>
            <p:ph sz="quarter" idx="1"/>
          </p:nvPr>
        </p:nvPicPr>
        <p:blipFill>
          <a:blip r:embed="rId3" cstate="print"/>
          <a:srcRect/>
          <a:stretch>
            <a:fillRect/>
          </a:stretch>
        </p:blipFill>
        <p:spPr bwMode="auto">
          <a:xfrm>
            <a:off x="179512" y="214138"/>
            <a:ext cx="8767884" cy="6455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normAutofit/>
          </a:bodyPr>
          <a:lstStyle/>
          <a:p>
            <a:pPr lvl="0"/>
            <a:r>
              <a:rPr lang="ja-JP" altLang="en-US" dirty="0" smtClean="0"/>
              <a:t>特徴語の抽出（１）</a:t>
            </a:r>
            <a:endParaRPr lang="en-NZ" dirty="0"/>
          </a:p>
        </p:txBody>
      </p:sp>
      <p:sp>
        <p:nvSpPr>
          <p:cNvPr id="3" name="Content Placeholder 2"/>
          <p:cNvSpPr>
            <a:spLocks noGrp="1"/>
          </p:cNvSpPr>
          <p:nvPr>
            <p:ph sz="quarter" idx="1"/>
          </p:nvPr>
        </p:nvSpPr>
        <p:spPr>
          <a:xfrm>
            <a:off x="323528" y="1412776"/>
            <a:ext cx="8640960" cy="5112568"/>
          </a:xfrm>
        </p:spPr>
        <p:txBody>
          <a:bodyPr>
            <a:normAutofit/>
          </a:bodyPr>
          <a:lstStyle/>
          <a:p>
            <a:pPr marL="274320" lvl="1" indent="-274320">
              <a:spcBef>
                <a:spcPts val="580"/>
              </a:spcBef>
              <a:buClr>
                <a:schemeClr val="accent1"/>
              </a:buClr>
            </a:pPr>
            <a:r>
              <a:rPr lang="en-US" altLang="ja-JP" sz="2800" dirty="0" smtClean="0"/>
              <a:t>AntConc (Anthony, 2007) </a:t>
            </a:r>
            <a:r>
              <a:rPr lang="ja-JP" altLang="en-US" sz="2800" dirty="0" smtClean="0"/>
              <a:t>の</a:t>
            </a:r>
            <a:r>
              <a:rPr lang="en-US" altLang="ja-JP" sz="2800" dirty="0" smtClean="0"/>
              <a:t>keyness</a:t>
            </a:r>
            <a:r>
              <a:rPr lang="ja-JP" altLang="en-US" sz="2800" dirty="0" smtClean="0"/>
              <a:t> 機能を利用</a:t>
            </a:r>
            <a:endParaRPr lang="en-US" altLang="ja-JP" sz="2800" dirty="0" smtClean="0"/>
          </a:p>
          <a:p>
            <a:pPr lvl="1"/>
            <a:r>
              <a:rPr lang="ja-JP" altLang="en-US" sz="2600" dirty="0" smtClean="0"/>
              <a:t>対象テキスト：人文系，社会系，理工系，生物・医学系</a:t>
            </a:r>
            <a:endParaRPr lang="en-US" altLang="ja-JP" sz="2600" dirty="0" smtClean="0"/>
          </a:p>
          <a:p>
            <a:pPr lvl="1">
              <a:buNone/>
            </a:pPr>
            <a:r>
              <a:rPr lang="en-US" altLang="ja-JP" sz="2600" dirty="0" smtClean="0"/>
              <a:t>	</a:t>
            </a:r>
            <a:r>
              <a:rPr lang="ja-JP" altLang="en-US" sz="2600" dirty="0" smtClean="0"/>
              <a:t>　　　　　　　　　４領域の各専門テキスト（計約</a:t>
            </a:r>
            <a:r>
              <a:rPr lang="en-US" altLang="ja-JP" sz="2600" dirty="0" smtClean="0"/>
              <a:t>290</a:t>
            </a:r>
            <a:r>
              <a:rPr lang="ja-JP" altLang="en-US" sz="2600" dirty="0" smtClean="0"/>
              <a:t>万語）</a:t>
            </a:r>
            <a:endParaRPr lang="en-US" altLang="ja-JP" sz="2600" dirty="0" smtClean="0"/>
          </a:p>
          <a:p>
            <a:pPr lvl="1"/>
            <a:r>
              <a:rPr lang="ja-JP" altLang="en-US" sz="2600" dirty="0" smtClean="0"/>
              <a:t>参照テキスト：全領域の一般テキスト約</a:t>
            </a:r>
            <a:r>
              <a:rPr lang="en-US" altLang="ja-JP" sz="2600" dirty="0" smtClean="0"/>
              <a:t>2500</a:t>
            </a:r>
            <a:r>
              <a:rPr lang="ja-JP" altLang="en-US" sz="2600" dirty="0" smtClean="0"/>
              <a:t>万語</a:t>
            </a:r>
            <a:endParaRPr lang="en-US" altLang="ja-JP" sz="2600" dirty="0" smtClean="0"/>
          </a:p>
          <a:p>
            <a:pPr lvl="1">
              <a:buNone/>
            </a:pPr>
            <a:r>
              <a:rPr lang="en-US" altLang="ja-JP" sz="2600" dirty="0" smtClean="0"/>
              <a:t>	</a:t>
            </a:r>
            <a:r>
              <a:rPr lang="ja-JP" altLang="en-US" sz="2600" dirty="0" smtClean="0"/>
              <a:t>＋「</a:t>
            </a:r>
            <a:r>
              <a:rPr lang="en-US" altLang="ja-JP" sz="2600" dirty="0" smtClean="0"/>
              <a:t>Yahoo</a:t>
            </a:r>
            <a:r>
              <a:rPr lang="ja-JP" altLang="en-US" sz="2600" dirty="0" smtClean="0"/>
              <a:t>知恵袋」約</a:t>
            </a:r>
            <a:r>
              <a:rPr lang="en-US" altLang="ja-JP" sz="2600" dirty="0" smtClean="0"/>
              <a:t>500</a:t>
            </a:r>
            <a:r>
              <a:rPr lang="ja-JP" altLang="en-US" sz="2600" dirty="0" smtClean="0"/>
              <a:t>万語（計約</a:t>
            </a:r>
            <a:r>
              <a:rPr lang="en-US" altLang="ja-JP" sz="2600" dirty="0" smtClean="0"/>
              <a:t>3000</a:t>
            </a:r>
            <a:r>
              <a:rPr lang="ja-JP" altLang="en-US" sz="2600" dirty="0" smtClean="0"/>
              <a:t>万語）</a:t>
            </a:r>
          </a:p>
          <a:p>
            <a:pPr lvl="1">
              <a:buNone/>
            </a:pPr>
            <a:endParaRPr lang="en-US" altLang="ja-JP" dirty="0" smtClean="0"/>
          </a:p>
          <a:p>
            <a:pPr marL="274320" lvl="1" indent="-274320">
              <a:spcBef>
                <a:spcPts val="580"/>
              </a:spcBef>
              <a:buClr>
                <a:schemeClr val="accent1"/>
              </a:buClr>
            </a:pPr>
            <a:r>
              <a:rPr lang="ja-JP" altLang="en-US" sz="2800" dirty="0" smtClean="0">
                <a:solidFill>
                  <a:schemeClr val="accent2">
                    <a:lumMod val="50000"/>
                  </a:schemeClr>
                </a:solidFill>
                <a:effectLst>
                  <a:outerShdw blurRad="38100" dist="38100" dir="2700000" algn="tl">
                    <a:srgbClr val="000000">
                      <a:alpha val="43137"/>
                    </a:srgbClr>
                  </a:outerShdw>
                </a:effectLst>
              </a:rPr>
              <a:t>対数尤度比</a:t>
            </a:r>
            <a:r>
              <a:rPr lang="en-US" altLang="ja-JP" sz="2800" dirty="0" smtClean="0"/>
              <a:t> (log-likelihood ratio) (Dunning, 1993)</a:t>
            </a:r>
            <a:endParaRPr lang="en-US" altLang="ja-JP" dirty="0" smtClean="0"/>
          </a:p>
          <a:p>
            <a:pPr lvl="1"/>
            <a:r>
              <a:rPr lang="ja-JP" altLang="en-US" sz="2600" dirty="0" smtClean="0"/>
              <a:t>（正規分布などの）</a:t>
            </a:r>
            <a:r>
              <a:rPr lang="ja-JP" altLang="en-US" sz="2600" dirty="0"/>
              <a:t>特定の分布を</a:t>
            </a:r>
            <a:r>
              <a:rPr lang="ja-JP" altLang="en-US" sz="2600" dirty="0" smtClean="0"/>
              <a:t>要求しない</a:t>
            </a:r>
            <a:endParaRPr lang="en-US" altLang="ja-JP" sz="2600" dirty="0" smtClean="0"/>
          </a:p>
          <a:p>
            <a:pPr lvl="1"/>
            <a:r>
              <a:rPr lang="ja-JP" altLang="en-US" sz="2600" dirty="0" smtClean="0"/>
              <a:t>テキストの大きさが異なる場合にも比較可能な値を返す</a:t>
            </a:r>
            <a:endParaRPr lang="en-US" altLang="ja-JP" sz="2600" dirty="0" smtClean="0"/>
          </a:p>
          <a:p>
            <a:pPr lvl="1">
              <a:buNone/>
            </a:pPr>
            <a:r>
              <a:rPr lang="en-US" altLang="ja-JP" sz="2600" dirty="0" smtClean="0"/>
              <a:t>	(Leech, </a:t>
            </a:r>
            <a:r>
              <a:rPr lang="en-US" altLang="ja-JP" sz="2600" dirty="0" err="1" smtClean="0"/>
              <a:t>Rayson</a:t>
            </a:r>
            <a:r>
              <a:rPr lang="en-US" altLang="ja-JP" sz="2600" dirty="0" smtClean="0"/>
              <a:t>, &amp; Wilson, 2001)</a:t>
            </a:r>
          </a:p>
          <a:p>
            <a:pPr lvl="1"/>
            <a:r>
              <a:rPr lang="ja-JP" altLang="en-US" sz="2600" dirty="0" smtClean="0"/>
              <a:t>適度な割合で特徴語を抽出 </a:t>
            </a:r>
            <a:r>
              <a:rPr lang="en-US" altLang="ja-JP" sz="2600" dirty="0" smtClean="0"/>
              <a:t>(</a:t>
            </a:r>
            <a:r>
              <a:rPr lang="en-US" altLang="ja-JP" sz="2600" dirty="0" err="1" smtClean="0"/>
              <a:t>Chujo</a:t>
            </a:r>
            <a:r>
              <a:rPr lang="en-US" altLang="ja-JP" sz="2600" dirty="0" smtClean="0"/>
              <a:t> &amp; </a:t>
            </a:r>
            <a:r>
              <a:rPr lang="en-US" altLang="ja-JP" sz="2600" dirty="0" err="1" smtClean="0"/>
              <a:t>Utiyama</a:t>
            </a:r>
            <a:r>
              <a:rPr lang="en-US" altLang="ja-JP" sz="2600" dirty="0" smtClean="0"/>
              <a:t>, 2006)</a:t>
            </a:r>
          </a:p>
          <a:p>
            <a:pPr marL="274320" lvl="1" indent="-274320">
              <a:spcBef>
                <a:spcPts val="580"/>
              </a:spcBef>
              <a:buClr>
                <a:schemeClr val="accent1"/>
              </a:buClr>
            </a:pPr>
            <a:endParaRPr lang="en-US" altLang="ja-JP"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normAutofit/>
          </a:bodyPr>
          <a:lstStyle/>
          <a:p>
            <a:pPr lvl="0"/>
            <a:r>
              <a:rPr lang="ja-JP" altLang="en-US" dirty="0" smtClean="0"/>
              <a:t>特徴語の抽出（２）</a:t>
            </a:r>
            <a:endParaRPr lang="en-NZ" dirty="0"/>
          </a:p>
        </p:txBody>
      </p:sp>
      <p:sp>
        <p:nvSpPr>
          <p:cNvPr id="3" name="Content Placeholder 2"/>
          <p:cNvSpPr>
            <a:spLocks noGrp="1"/>
          </p:cNvSpPr>
          <p:nvPr>
            <p:ph sz="quarter" idx="1"/>
          </p:nvPr>
        </p:nvSpPr>
        <p:spPr>
          <a:xfrm>
            <a:off x="323528" y="1412776"/>
            <a:ext cx="8640960" cy="5112568"/>
          </a:xfrm>
        </p:spPr>
        <p:txBody>
          <a:bodyPr>
            <a:normAutofit/>
          </a:bodyPr>
          <a:lstStyle/>
          <a:p>
            <a:pPr marL="274320" lvl="1" indent="-274320">
              <a:spcBef>
                <a:spcPts val="580"/>
              </a:spcBef>
              <a:buClr>
                <a:schemeClr val="accent1"/>
              </a:buClr>
            </a:pPr>
            <a:r>
              <a:rPr lang="en-US" altLang="ja-JP" sz="2800" dirty="0" smtClean="0"/>
              <a:t>AntConc (Anthony, 2007) </a:t>
            </a:r>
            <a:r>
              <a:rPr lang="ja-JP" altLang="en-US" sz="2800" dirty="0" smtClean="0"/>
              <a:t>の</a:t>
            </a:r>
            <a:r>
              <a:rPr lang="en-US" altLang="ja-JP" sz="2800" dirty="0" smtClean="0"/>
              <a:t>keyness</a:t>
            </a:r>
            <a:r>
              <a:rPr lang="ja-JP" altLang="en-US" sz="2800" dirty="0" smtClean="0"/>
              <a:t> 機能を利用</a:t>
            </a:r>
            <a:endParaRPr lang="en-US" altLang="ja-JP" sz="2800" dirty="0" smtClean="0"/>
          </a:p>
          <a:p>
            <a:pPr lvl="1"/>
            <a:r>
              <a:rPr lang="ja-JP" altLang="en-US" sz="2600" dirty="0" smtClean="0"/>
              <a:t>対数尤度比が</a:t>
            </a:r>
            <a:r>
              <a:rPr lang="ja-JP" altLang="en-US" sz="2600" dirty="0" smtClean="0">
                <a:solidFill>
                  <a:schemeClr val="accent2">
                    <a:lumMod val="50000"/>
                  </a:schemeClr>
                </a:solidFill>
                <a:effectLst>
                  <a:outerShdw blurRad="38100" dist="38100" dir="2700000" algn="tl">
                    <a:srgbClr val="000000">
                      <a:alpha val="43137"/>
                    </a:srgbClr>
                  </a:outerShdw>
                </a:effectLst>
              </a:rPr>
              <a:t>３領域以上で正の値</a:t>
            </a:r>
            <a:r>
              <a:rPr lang="ja-JP" altLang="en-US" sz="2600" dirty="0" smtClean="0"/>
              <a:t>　</a:t>
            </a:r>
            <a:r>
              <a:rPr lang="en-US" altLang="ja-JP" sz="2600" dirty="0" smtClean="0">
                <a:sym typeface="Wingdings" pitchFamily="2" charset="2"/>
              </a:rPr>
              <a:t></a:t>
            </a:r>
            <a:r>
              <a:rPr lang="ja-JP" altLang="en-US" sz="2600" dirty="0" smtClean="0"/>
              <a:t>すべて抽出</a:t>
            </a:r>
            <a:endParaRPr lang="en-US" altLang="ja-JP" sz="2600" dirty="0" smtClean="0"/>
          </a:p>
          <a:p>
            <a:pPr lvl="1"/>
            <a:r>
              <a:rPr lang="ja-JP" altLang="en-US" sz="2600" dirty="0" smtClean="0">
                <a:solidFill>
                  <a:schemeClr val="accent2">
                    <a:lumMod val="50000"/>
                  </a:schemeClr>
                </a:solidFill>
                <a:effectLst>
                  <a:outerShdw blurRad="38100" dist="38100" dir="2700000" algn="tl">
                    <a:srgbClr val="000000">
                      <a:alpha val="43137"/>
                    </a:srgbClr>
                  </a:outerShdw>
                </a:effectLst>
              </a:rPr>
              <a:t>文理両面において使用される語を抽出</a:t>
            </a:r>
            <a:r>
              <a:rPr lang="ja-JP" altLang="en-US" sz="2600" dirty="0" smtClean="0"/>
              <a:t>するため</a:t>
            </a:r>
            <a:endParaRPr lang="en-US" altLang="ja-JP" sz="2600" dirty="0" smtClean="0"/>
          </a:p>
          <a:p>
            <a:pPr lvl="1"/>
            <a:r>
              <a:rPr lang="ja-JP" altLang="en-US" sz="2600" dirty="0" smtClean="0"/>
              <a:t>旧日本語能力試験</a:t>
            </a:r>
            <a:r>
              <a:rPr lang="en-US" altLang="ja-JP" sz="2600" dirty="0" smtClean="0"/>
              <a:t>4</a:t>
            </a:r>
            <a:r>
              <a:rPr lang="ja-JP" altLang="en-US" sz="2600" dirty="0" smtClean="0"/>
              <a:t>級語彙、</a:t>
            </a:r>
            <a:r>
              <a:rPr lang="en-US" altLang="ja-JP" sz="2600" dirty="0" smtClean="0"/>
              <a:t>20000</a:t>
            </a:r>
            <a:r>
              <a:rPr lang="ja-JP" altLang="en-US" sz="2600" dirty="0" smtClean="0"/>
              <a:t>語より低いレベルの語は除外</a:t>
            </a:r>
            <a:r>
              <a:rPr lang="ja-JP" altLang="en-US" sz="2600" dirty="0"/>
              <a:t>　</a:t>
            </a:r>
            <a:r>
              <a:rPr lang="ja-JP" altLang="en-US" sz="2600" dirty="0" smtClean="0"/>
              <a:t>（</a:t>
            </a:r>
            <a:r>
              <a:rPr lang="ja-JP" altLang="en-US" sz="2600" dirty="0" smtClean="0">
                <a:solidFill>
                  <a:srgbClr val="FF0000"/>
                </a:solidFill>
              </a:rPr>
              <a:t>予稿集に書き忘れました</a:t>
            </a:r>
            <a:r>
              <a:rPr lang="ja-JP" altLang="en-US" sz="2600" dirty="0" smtClean="0"/>
              <a:t>）</a:t>
            </a:r>
          </a:p>
          <a:p>
            <a:pPr marL="274320" lvl="1" indent="-274320">
              <a:spcBef>
                <a:spcPts val="580"/>
              </a:spcBef>
              <a:buClr>
                <a:schemeClr val="accent1"/>
              </a:buClr>
            </a:pPr>
            <a:endParaRPr lang="en-US" altLang="ja-JP" dirty="0" smtClean="0"/>
          </a:p>
          <a:p>
            <a:pPr marL="274320" lvl="1" indent="-274320">
              <a:spcBef>
                <a:spcPts val="580"/>
              </a:spcBef>
              <a:buClr>
                <a:schemeClr val="accent1"/>
              </a:buClr>
            </a:pPr>
            <a:r>
              <a:rPr lang="ja-JP" altLang="en-US" sz="2800" dirty="0" smtClean="0"/>
              <a:t>「日本語を読むための語彙データベース」</a:t>
            </a:r>
            <a:endParaRPr lang="en-US" altLang="ja-JP" sz="2800" dirty="0" smtClean="0"/>
          </a:p>
          <a:p>
            <a:pPr marL="0" lvl="1" indent="0">
              <a:spcBef>
                <a:spcPts val="580"/>
              </a:spcBef>
              <a:buClr>
                <a:schemeClr val="accent1"/>
              </a:buClr>
              <a:buNone/>
            </a:pPr>
            <a:r>
              <a:rPr lang="ja-JP" altLang="en-US" sz="2800" dirty="0"/>
              <a:t>　（</a:t>
            </a:r>
            <a:r>
              <a:rPr lang="ja-JP" altLang="en-US" sz="2800" dirty="0" smtClean="0"/>
              <a:t>松下</a:t>
            </a:r>
            <a:r>
              <a:rPr lang="en-US" altLang="ja-JP" sz="2800" dirty="0" smtClean="0"/>
              <a:t>2011</a:t>
            </a:r>
            <a:r>
              <a:rPr lang="ja-JP" altLang="en-US" sz="2800" dirty="0" err="1" smtClean="0"/>
              <a:t>，</a:t>
            </a:r>
            <a:r>
              <a:rPr lang="ja-JP" altLang="en-US" sz="2800" dirty="0" smtClean="0"/>
              <a:t>ダウンロード可</a:t>
            </a:r>
            <a:r>
              <a:rPr lang="ja-JP" altLang="en-US" sz="2800" dirty="0"/>
              <a:t>）</a:t>
            </a:r>
            <a:r>
              <a:rPr lang="ja-JP" altLang="en-US" sz="2800" dirty="0" smtClean="0"/>
              <a:t>の留学生用語彙ランクで</a:t>
            </a:r>
            <a:endParaRPr lang="en-US" altLang="ja-JP" sz="2800" dirty="0" smtClean="0"/>
          </a:p>
          <a:p>
            <a:pPr marL="274320" lvl="1" indent="-274320">
              <a:spcBef>
                <a:spcPts val="580"/>
              </a:spcBef>
              <a:buClr>
                <a:schemeClr val="accent1"/>
              </a:buClr>
              <a:buNone/>
            </a:pPr>
            <a:r>
              <a:rPr lang="en-US" altLang="ja-JP" sz="2800" dirty="0" smtClean="0"/>
              <a:t>	</a:t>
            </a:r>
            <a:r>
              <a:rPr lang="ja-JP" altLang="en-US" sz="2800" dirty="0" smtClean="0">
                <a:solidFill>
                  <a:schemeClr val="accent2">
                    <a:lumMod val="50000"/>
                  </a:schemeClr>
                </a:solidFill>
                <a:effectLst>
                  <a:outerShdw blurRad="38100" dist="38100" dir="2700000" algn="tl">
                    <a:srgbClr val="000000">
                      <a:alpha val="43137"/>
                    </a:srgbClr>
                  </a:outerShdw>
                </a:effectLst>
              </a:rPr>
              <a:t>初級から超上級に分類</a:t>
            </a:r>
          </a:p>
          <a:p>
            <a:pPr marL="274320" lvl="1" indent="-274320">
              <a:spcBef>
                <a:spcPts val="580"/>
              </a:spcBef>
              <a:buClr>
                <a:schemeClr val="accent1"/>
              </a:buClr>
              <a:buNone/>
            </a:pPr>
            <a:r>
              <a:rPr lang="ja-JP" altLang="en-US" sz="2800" dirty="0" smtClean="0"/>
              <a:t>	（ランク付けの方法については松下</a:t>
            </a:r>
            <a:r>
              <a:rPr lang="en-US" altLang="ja-JP" sz="2800" dirty="0" smtClean="0"/>
              <a:t>(2010)</a:t>
            </a:r>
            <a:r>
              <a:rPr lang="ja-JP" altLang="en-US" sz="2800" dirty="0" smtClean="0"/>
              <a:t>参照）</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normAutofit/>
          </a:bodyPr>
          <a:lstStyle/>
          <a:p>
            <a:r>
              <a:rPr lang="ja-JP" altLang="en-US" dirty="0" smtClean="0"/>
              <a:t>カバー率の検証方法</a:t>
            </a:r>
            <a:endParaRPr lang="en-NZ" dirty="0"/>
          </a:p>
        </p:txBody>
      </p:sp>
      <p:sp>
        <p:nvSpPr>
          <p:cNvPr id="3" name="Content Placeholder 2"/>
          <p:cNvSpPr>
            <a:spLocks noGrp="1"/>
          </p:cNvSpPr>
          <p:nvPr>
            <p:ph sz="quarter" idx="1"/>
          </p:nvPr>
        </p:nvSpPr>
        <p:spPr>
          <a:xfrm>
            <a:off x="323528" y="1412776"/>
            <a:ext cx="8496944" cy="4896544"/>
          </a:xfrm>
        </p:spPr>
        <p:txBody>
          <a:bodyPr>
            <a:normAutofit/>
          </a:bodyPr>
          <a:lstStyle/>
          <a:p>
            <a:r>
              <a:rPr lang="en-US" altLang="en-US" sz="2800" dirty="0" smtClean="0"/>
              <a:t>AntWordProfiler</a:t>
            </a:r>
            <a:r>
              <a:rPr lang="en-US" sz="2800" dirty="0" smtClean="0"/>
              <a:t> </a:t>
            </a:r>
            <a:r>
              <a:rPr lang="en-US" sz="2800" dirty="0"/>
              <a:t>(Anthony, 2009)</a:t>
            </a:r>
            <a:r>
              <a:rPr lang="ja-JP" altLang="en-US" sz="2800" dirty="0" smtClean="0"/>
              <a:t>を利用</a:t>
            </a:r>
            <a:endParaRPr lang="en-US" altLang="ja-JP" sz="2800" dirty="0" smtClean="0"/>
          </a:p>
          <a:p>
            <a:pPr marL="0" indent="0">
              <a:buNone/>
            </a:pPr>
            <a:endParaRPr lang="en-US" altLang="ja-JP" sz="2800" dirty="0" smtClean="0"/>
          </a:p>
          <a:p>
            <a:r>
              <a:rPr lang="ja-JP" altLang="en-US" sz="2800" dirty="0" smtClean="0"/>
              <a:t>カバー率</a:t>
            </a:r>
            <a:r>
              <a:rPr lang="ja-JP" altLang="en-US" sz="2800" dirty="0"/>
              <a:t>の検証</a:t>
            </a:r>
            <a:endParaRPr lang="en-US" altLang="ja-JP" sz="2800" dirty="0"/>
          </a:p>
          <a:p>
            <a:pPr>
              <a:buNone/>
            </a:pPr>
            <a:r>
              <a:rPr lang="en-US" altLang="ja-JP" sz="2800" dirty="0"/>
              <a:t>	</a:t>
            </a:r>
            <a:r>
              <a:rPr lang="ja-JP" altLang="en-US" sz="2800" u="sng" dirty="0"/>
              <a:t>一般テキスト（会話，文芸書など）　＜　専門テキスト</a:t>
            </a:r>
            <a:endParaRPr lang="en-US" altLang="ja-JP" sz="2800" u="sng" dirty="0"/>
          </a:p>
          <a:p>
            <a:pPr>
              <a:buNone/>
            </a:pPr>
            <a:r>
              <a:rPr lang="ja-JP" altLang="en-US" sz="2800" dirty="0"/>
              <a:t>　　　　　　　　　　　　　　　　　　　　　　　　　となるかどうか</a:t>
            </a:r>
            <a:endParaRPr lang="en-US" altLang="ja-JP" sz="2800" dirty="0"/>
          </a:p>
          <a:p>
            <a:r>
              <a:rPr lang="ja-JP" altLang="en-US" sz="2800" dirty="0"/>
              <a:t>抽出時に使用したコーパスとテストコーパス</a:t>
            </a:r>
            <a:endParaRPr lang="en-US" altLang="ja-JP" sz="2800" dirty="0"/>
          </a:p>
          <a:p>
            <a:r>
              <a:rPr lang="ja-JP" altLang="en-US" sz="2800" dirty="0" smtClean="0">
                <a:solidFill>
                  <a:schemeClr val="accent2">
                    <a:lumMod val="50000"/>
                  </a:schemeClr>
                </a:solidFill>
                <a:effectLst>
                  <a:outerShdw blurRad="38100" dist="38100" dir="2700000" algn="tl">
                    <a:srgbClr val="000000">
                      <a:alpha val="43137"/>
                    </a:srgbClr>
                  </a:outerShdw>
                </a:effectLst>
              </a:rPr>
              <a:t>テストコーパス</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dirty="0"/>
              <a:t>	</a:t>
            </a:r>
            <a:r>
              <a:rPr lang="ja-JP" altLang="en-US" dirty="0" smtClean="0"/>
              <a:t>＝学術</a:t>
            </a:r>
            <a:r>
              <a:rPr lang="ja-JP" altLang="en-US" dirty="0"/>
              <a:t>共通語彙の</a:t>
            </a:r>
            <a:r>
              <a:rPr lang="ja-JP" altLang="en-US" sz="2800" dirty="0">
                <a:solidFill>
                  <a:schemeClr val="accent2">
                    <a:lumMod val="50000"/>
                  </a:schemeClr>
                </a:solidFill>
                <a:effectLst>
                  <a:outerShdw blurRad="38100" dist="38100" dir="2700000" algn="tl">
                    <a:srgbClr val="000000">
                      <a:alpha val="43137"/>
                    </a:srgbClr>
                  </a:outerShdw>
                </a:effectLst>
              </a:rPr>
              <a:t>抽出の際に使用していない</a:t>
            </a:r>
            <a:r>
              <a:rPr lang="ja-JP" altLang="en-US" sz="2800" dirty="0" smtClean="0">
                <a:solidFill>
                  <a:schemeClr val="accent2">
                    <a:lumMod val="50000"/>
                  </a:schemeClr>
                </a:solidFill>
                <a:effectLst>
                  <a:outerShdw blurRad="38100" dist="38100" dir="2700000" algn="tl">
                    <a:srgbClr val="000000">
                      <a:alpha val="43137"/>
                    </a:srgbClr>
                  </a:outerShdw>
                </a:effectLst>
              </a:rPr>
              <a:t>コーパス</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endParaRPr lang="en-NZ"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48072"/>
          </a:xfrm>
        </p:spPr>
        <p:txBody>
          <a:bodyPr>
            <a:noAutofit/>
          </a:bodyPr>
          <a:lstStyle/>
          <a:p>
            <a:r>
              <a:rPr lang="ja-JP" altLang="en-US" dirty="0" smtClean="0"/>
              <a:t>テストコーパス　</a:t>
            </a:r>
            <a:r>
              <a:rPr lang="ja-JP" altLang="en-US" sz="2800" dirty="0" smtClean="0">
                <a:solidFill>
                  <a:srgbClr val="FF0000"/>
                </a:solidFill>
              </a:rPr>
              <a:t>予稿集</a:t>
            </a:r>
            <a:r>
              <a:rPr lang="en-US" altLang="ja-JP" sz="2800" dirty="0" smtClean="0">
                <a:solidFill>
                  <a:srgbClr val="FF0000"/>
                </a:solidFill>
              </a:rPr>
              <a:t>p.245-246</a:t>
            </a:r>
            <a:endParaRPr lang="en-NZ" dirty="0">
              <a:solidFill>
                <a:srgbClr val="FF0000"/>
              </a:solidFill>
            </a:endParaRPr>
          </a:p>
        </p:txBody>
      </p:sp>
      <p:sp>
        <p:nvSpPr>
          <p:cNvPr id="3" name="Content Placeholder 2"/>
          <p:cNvSpPr>
            <a:spLocks noGrp="1"/>
          </p:cNvSpPr>
          <p:nvPr>
            <p:ph sz="quarter" idx="1"/>
          </p:nvPr>
        </p:nvSpPr>
        <p:spPr>
          <a:xfrm>
            <a:off x="251520" y="908720"/>
            <a:ext cx="8712968" cy="5760640"/>
          </a:xfrm>
        </p:spPr>
        <p:txBody>
          <a:bodyPr>
            <a:noAutofit/>
          </a:bodyPr>
          <a:lstStyle/>
          <a:p>
            <a:r>
              <a:rPr lang="en-US" sz="1800" dirty="0"/>
              <a:t>(MC) </a:t>
            </a:r>
            <a:r>
              <a:rPr lang="ja-JP" altLang="en-US" sz="1800" dirty="0">
                <a:solidFill>
                  <a:srgbClr val="C00000"/>
                </a:solidFill>
              </a:rPr>
              <a:t>会話</a:t>
            </a:r>
            <a:r>
              <a:rPr lang="ja-JP" altLang="en-US" sz="1800" dirty="0"/>
              <a:t>：名大会話</a:t>
            </a:r>
            <a:r>
              <a:rPr lang="ja-JP" altLang="en-US" sz="1800" dirty="0" smtClean="0"/>
              <a:t>コーパス（日本語母語話者同士の雑談），</a:t>
            </a:r>
            <a:r>
              <a:rPr lang="ja-JP" altLang="en-US" sz="1800" dirty="0"/>
              <a:t>約</a:t>
            </a:r>
            <a:r>
              <a:rPr lang="en-US" sz="1800" dirty="0"/>
              <a:t>113</a:t>
            </a:r>
            <a:r>
              <a:rPr lang="ja-JP" altLang="en-US" sz="1800" dirty="0" smtClean="0"/>
              <a:t>万語</a:t>
            </a:r>
            <a:endParaRPr lang="en-NZ" sz="1800" dirty="0"/>
          </a:p>
          <a:p>
            <a:r>
              <a:rPr lang="en-US" sz="1800" dirty="0"/>
              <a:t>(BS) </a:t>
            </a:r>
            <a:r>
              <a:rPr lang="ja-JP" altLang="en-US" sz="1800" dirty="0">
                <a:solidFill>
                  <a:srgbClr val="C00000"/>
                </a:solidFill>
              </a:rPr>
              <a:t>一般書</a:t>
            </a:r>
            <a:r>
              <a:rPr lang="ja-JP" altLang="en-US" sz="1800" dirty="0"/>
              <a:t>：</a:t>
            </a:r>
            <a:r>
              <a:rPr lang="en-US" altLang="ja-JP" sz="1800" dirty="0"/>
              <a:t>『</a:t>
            </a:r>
            <a:r>
              <a:rPr lang="ja-JP" altLang="en-US" sz="1800" dirty="0"/>
              <a:t>現代日本語書き言葉均衡コーパス</a:t>
            </a:r>
            <a:r>
              <a:rPr lang="en-US" altLang="ja-JP" sz="1800" dirty="0"/>
              <a:t>』</a:t>
            </a:r>
            <a:r>
              <a:rPr lang="en-US" sz="1800" dirty="0"/>
              <a:t>2009</a:t>
            </a:r>
            <a:r>
              <a:rPr lang="ja-JP" altLang="en-US" sz="1800" dirty="0"/>
              <a:t>年モニター版（国立国語研究所</a:t>
            </a:r>
            <a:r>
              <a:rPr lang="en-US" sz="1800" dirty="0"/>
              <a:t>2009</a:t>
            </a:r>
            <a:r>
              <a:rPr lang="ja-JP" altLang="en-US" sz="1800" dirty="0"/>
              <a:t>）「ベストセラー」</a:t>
            </a:r>
            <a:r>
              <a:rPr lang="ja-JP" altLang="en-US" sz="1800" dirty="0" smtClean="0"/>
              <a:t>部分（文芸テキスト数が</a:t>
            </a:r>
            <a:r>
              <a:rPr lang="en-US" sz="1800" dirty="0" smtClean="0"/>
              <a:t>53</a:t>
            </a:r>
            <a:r>
              <a:rPr lang="ja-JP" altLang="en-US" sz="1800" dirty="0" smtClean="0"/>
              <a:t>％，専門テキストなし），</a:t>
            </a:r>
            <a:r>
              <a:rPr lang="ja-JP" altLang="en-US" sz="1800" dirty="0"/>
              <a:t>約</a:t>
            </a:r>
            <a:r>
              <a:rPr lang="en-US" sz="1800" dirty="0"/>
              <a:t>230</a:t>
            </a:r>
            <a:r>
              <a:rPr lang="ja-JP" altLang="en-US" sz="1800" dirty="0"/>
              <a:t>万語</a:t>
            </a:r>
            <a:endParaRPr lang="en-NZ" sz="1800" dirty="0"/>
          </a:p>
          <a:p>
            <a:r>
              <a:rPr lang="en-US" sz="1800" dirty="0"/>
              <a:t>(PC) </a:t>
            </a:r>
            <a:r>
              <a:rPr lang="ja-JP" altLang="en-US" sz="1800" dirty="0">
                <a:solidFill>
                  <a:srgbClr val="C00000"/>
                </a:solidFill>
              </a:rPr>
              <a:t>一般書</a:t>
            </a:r>
            <a:r>
              <a:rPr lang="ja-JP" altLang="en-US" sz="1800" dirty="0"/>
              <a:t>：「日英対訳文対応付けデータ」</a:t>
            </a:r>
            <a:r>
              <a:rPr lang="en-US" sz="1800" dirty="0"/>
              <a:t>(</a:t>
            </a:r>
            <a:r>
              <a:rPr lang="ja-JP" altLang="en-US" sz="1800" dirty="0"/>
              <a:t>内山・高橋</a:t>
            </a:r>
            <a:r>
              <a:rPr lang="en-US" sz="1800" dirty="0"/>
              <a:t>2003)</a:t>
            </a:r>
            <a:r>
              <a:rPr lang="ja-JP" altLang="en-US" sz="1800" dirty="0"/>
              <a:t>の日本語</a:t>
            </a:r>
            <a:r>
              <a:rPr lang="ja-JP" altLang="en-US" sz="1800" dirty="0" smtClean="0"/>
              <a:t>部分（文芸書</a:t>
            </a:r>
            <a:r>
              <a:rPr lang="ja-JP" altLang="en-US" sz="1800" dirty="0"/>
              <a:t>，</a:t>
            </a:r>
            <a:r>
              <a:rPr lang="ja-JP" altLang="en-US" sz="1800" dirty="0" smtClean="0"/>
              <a:t>エッセイなど），</a:t>
            </a:r>
            <a:r>
              <a:rPr lang="en-US" sz="1800" dirty="0"/>
              <a:t>210</a:t>
            </a:r>
            <a:r>
              <a:rPr lang="ja-JP" altLang="en-US" sz="1800" dirty="0" smtClean="0"/>
              <a:t>万語</a:t>
            </a:r>
            <a:endParaRPr lang="en-NZ" sz="1800" dirty="0"/>
          </a:p>
          <a:p>
            <a:r>
              <a:rPr lang="en-US" sz="1800" dirty="0"/>
              <a:t>(JN) </a:t>
            </a:r>
            <a:r>
              <a:rPr lang="ja-JP" altLang="en-US" sz="1800" dirty="0">
                <a:solidFill>
                  <a:srgbClr val="C00000"/>
                </a:solidFill>
              </a:rPr>
              <a:t>新聞</a:t>
            </a:r>
            <a:r>
              <a:rPr lang="ja-JP" altLang="en-US" sz="1800" dirty="0"/>
              <a:t>：日英新聞記事対応付けデータ</a:t>
            </a:r>
            <a:r>
              <a:rPr lang="en-US" sz="1800" dirty="0"/>
              <a:t> (JENAAD) (</a:t>
            </a:r>
            <a:r>
              <a:rPr lang="en-US" sz="1800" dirty="0" err="1"/>
              <a:t>Utiyama</a:t>
            </a:r>
            <a:r>
              <a:rPr lang="en-US" sz="1800" dirty="0"/>
              <a:t> &amp; </a:t>
            </a:r>
            <a:r>
              <a:rPr lang="en-US" sz="1800" dirty="0" err="1"/>
              <a:t>Isahara</a:t>
            </a:r>
            <a:r>
              <a:rPr lang="en-US" sz="1800" dirty="0"/>
              <a:t>, 2003)</a:t>
            </a:r>
            <a:r>
              <a:rPr lang="ja-JP" altLang="en-US" sz="1800" dirty="0"/>
              <a:t>の日本語部分（</a:t>
            </a:r>
            <a:r>
              <a:rPr lang="en-US" sz="1800" dirty="0"/>
              <a:t>1989-2001</a:t>
            </a:r>
            <a:r>
              <a:rPr lang="ja-JP" altLang="en-US" sz="1800" dirty="0"/>
              <a:t>の「読売新聞」記事）約</a:t>
            </a:r>
            <a:r>
              <a:rPr lang="en-US" sz="1800" dirty="0"/>
              <a:t>568</a:t>
            </a:r>
            <a:r>
              <a:rPr lang="ja-JP" altLang="en-US" sz="1800" dirty="0"/>
              <a:t>万語</a:t>
            </a:r>
            <a:endParaRPr lang="en-NZ" sz="1800" dirty="0"/>
          </a:p>
          <a:p>
            <a:r>
              <a:rPr lang="en-US" sz="1800" dirty="0"/>
              <a:t>(IS) </a:t>
            </a:r>
            <a:r>
              <a:rPr lang="ja-JP" altLang="en-US" sz="1800" dirty="0">
                <a:solidFill>
                  <a:srgbClr val="C00000"/>
                </a:solidFill>
              </a:rPr>
              <a:t>人文・社会系専門テキスト</a:t>
            </a:r>
            <a:r>
              <a:rPr lang="ja-JP" altLang="en-US" sz="1800" dirty="0"/>
              <a:t>：新屋・松下編（未公刊）</a:t>
            </a:r>
            <a:r>
              <a:rPr lang="en-US" altLang="ja-JP" sz="1800" dirty="0"/>
              <a:t>『</a:t>
            </a:r>
            <a:r>
              <a:rPr lang="ja-JP" altLang="en-US" sz="1800" dirty="0"/>
              <a:t>日本語上級読解演習 国際学アラカルト</a:t>
            </a:r>
            <a:r>
              <a:rPr lang="en-US" altLang="ja-JP" sz="1800" dirty="0"/>
              <a:t>』</a:t>
            </a:r>
            <a:r>
              <a:rPr lang="ja-JP" altLang="en-US" sz="1800" dirty="0"/>
              <a:t>本文部分，約</a:t>
            </a:r>
            <a:r>
              <a:rPr lang="en-US" sz="1800" dirty="0"/>
              <a:t>4</a:t>
            </a:r>
            <a:r>
              <a:rPr lang="ja-JP" altLang="en-US" sz="1800" dirty="0"/>
              <a:t>万語</a:t>
            </a:r>
            <a:endParaRPr lang="en-NZ" sz="1800" dirty="0"/>
          </a:p>
          <a:p>
            <a:r>
              <a:rPr lang="en-US" sz="1800" dirty="0"/>
              <a:t>(TB) </a:t>
            </a:r>
            <a:r>
              <a:rPr lang="ja-JP" altLang="en-US" sz="1800" dirty="0">
                <a:solidFill>
                  <a:srgbClr val="C00000"/>
                </a:solidFill>
              </a:rPr>
              <a:t>社会系専門テキスト</a:t>
            </a:r>
            <a:r>
              <a:rPr lang="ja-JP" altLang="en-US" sz="1800" dirty="0"/>
              <a:t>：「中・上級社会科学系読解教材テキストバンク」（東京外国語大学留学生日本語教育センター</a:t>
            </a:r>
            <a:r>
              <a:rPr lang="en-US" sz="1800" dirty="0"/>
              <a:t>1998</a:t>
            </a:r>
            <a:r>
              <a:rPr lang="ja-JP" altLang="en-US" sz="1800" dirty="0"/>
              <a:t>）本文部分，約</a:t>
            </a:r>
            <a:r>
              <a:rPr lang="en-US" sz="1800" dirty="0"/>
              <a:t>19</a:t>
            </a:r>
            <a:r>
              <a:rPr lang="ja-JP" altLang="en-US" sz="1800" dirty="0"/>
              <a:t>万語</a:t>
            </a:r>
            <a:endParaRPr lang="en-NZ" sz="1800" dirty="0"/>
          </a:p>
          <a:p>
            <a:r>
              <a:rPr lang="en-US" sz="1800" dirty="0"/>
              <a:t>(SS) </a:t>
            </a:r>
            <a:r>
              <a:rPr lang="ja-JP" altLang="en-US" sz="1800" dirty="0">
                <a:solidFill>
                  <a:srgbClr val="C00000"/>
                </a:solidFill>
              </a:rPr>
              <a:t>社会系専門テキスト</a:t>
            </a:r>
            <a:r>
              <a:rPr lang="ja-JP" altLang="en-US" sz="1800" dirty="0"/>
              <a:t>：</a:t>
            </a:r>
            <a:r>
              <a:rPr lang="en-US" altLang="ja-JP" sz="1800" dirty="0"/>
              <a:t>『</a:t>
            </a:r>
            <a:r>
              <a:rPr lang="ja-JP" altLang="en-US" sz="1800" dirty="0"/>
              <a:t>留学生のための専門講義の日本語</a:t>
            </a:r>
            <a:r>
              <a:rPr lang="en-US" altLang="ja-JP" sz="1800" dirty="0"/>
              <a:t>』</a:t>
            </a:r>
            <a:r>
              <a:rPr lang="ja-JP" altLang="en-US" sz="1800" dirty="0"/>
              <a:t>（</a:t>
            </a:r>
            <a:r>
              <a:rPr lang="ja-JP" altLang="en-US" sz="1800" u="sng" dirty="0"/>
              <a:t>名古屋大学</a:t>
            </a:r>
            <a:r>
              <a:rPr lang="ja-JP" altLang="en-US" sz="1800" dirty="0"/>
              <a:t> 国際化拠点整備事業</a:t>
            </a:r>
            <a:r>
              <a:rPr lang="en-US" sz="1800" dirty="0"/>
              <a:t>2010 </a:t>
            </a:r>
            <a:r>
              <a:rPr lang="ja-JP" altLang="en-US" sz="1800" dirty="0"/>
              <a:t>）全</a:t>
            </a:r>
            <a:r>
              <a:rPr lang="en-US" sz="1800" dirty="0"/>
              <a:t>9</a:t>
            </a:r>
            <a:r>
              <a:rPr lang="ja-JP" altLang="en-US" sz="1800" dirty="0"/>
              <a:t>冊中，社会系の</a:t>
            </a:r>
            <a:r>
              <a:rPr lang="en-US" sz="1800" dirty="0"/>
              <a:t>3</a:t>
            </a:r>
            <a:r>
              <a:rPr lang="ja-JP" altLang="en-US" sz="1800" dirty="0"/>
              <a:t>冊分の講義テキスト部分，約</a:t>
            </a:r>
            <a:r>
              <a:rPr lang="en-US" sz="1800" dirty="0"/>
              <a:t>5</a:t>
            </a:r>
            <a:r>
              <a:rPr lang="ja-JP" altLang="en-US" sz="1800" dirty="0"/>
              <a:t>万語</a:t>
            </a:r>
            <a:endParaRPr lang="en-NZ" sz="1800" dirty="0"/>
          </a:p>
          <a:p>
            <a:r>
              <a:rPr lang="en-US" sz="1800" dirty="0"/>
              <a:t>(TN) </a:t>
            </a:r>
            <a:r>
              <a:rPr lang="ja-JP" altLang="en-US" sz="1800" dirty="0">
                <a:solidFill>
                  <a:srgbClr val="C00000"/>
                </a:solidFill>
              </a:rPr>
              <a:t>理工系専門テキスト</a:t>
            </a:r>
            <a:r>
              <a:rPr lang="ja-JP" altLang="en-US" sz="1800" dirty="0"/>
              <a:t>：</a:t>
            </a:r>
            <a:r>
              <a:rPr lang="en-US" altLang="ja-JP" sz="1800" dirty="0"/>
              <a:t>『</a:t>
            </a:r>
            <a:r>
              <a:rPr lang="ja-JP" altLang="en-US" sz="1800" dirty="0"/>
              <a:t>留学生のための専門講義の日本語</a:t>
            </a:r>
            <a:r>
              <a:rPr lang="en-US" altLang="ja-JP" sz="1800" dirty="0"/>
              <a:t>』</a:t>
            </a:r>
            <a:r>
              <a:rPr lang="ja-JP" altLang="en-US" sz="1800" dirty="0"/>
              <a:t>（同上）全</a:t>
            </a:r>
            <a:r>
              <a:rPr lang="en-US" sz="1800" dirty="0"/>
              <a:t>9</a:t>
            </a:r>
            <a:r>
              <a:rPr lang="ja-JP" altLang="en-US" sz="1800" dirty="0"/>
              <a:t>冊中，理工系の</a:t>
            </a:r>
            <a:r>
              <a:rPr lang="en-US" sz="1800" dirty="0"/>
              <a:t>5</a:t>
            </a:r>
            <a:r>
              <a:rPr lang="ja-JP" altLang="en-US" sz="1800" dirty="0"/>
              <a:t>冊分の講義テキスト部分，約</a:t>
            </a:r>
            <a:r>
              <a:rPr lang="en-US" sz="1800" dirty="0"/>
              <a:t>7</a:t>
            </a:r>
            <a:r>
              <a:rPr lang="ja-JP" altLang="en-US" sz="1800" dirty="0"/>
              <a:t>万語</a:t>
            </a:r>
            <a:endParaRPr lang="en-NZ" sz="1800" dirty="0"/>
          </a:p>
          <a:p>
            <a:r>
              <a:rPr lang="en-US" sz="1800" dirty="0"/>
              <a:t>(BM) </a:t>
            </a:r>
            <a:r>
              <a:rPr lang="ja-JP" altLang="en-US" sz="1800" dirty="0">
                <a:solidFill>
                  <a:srgbClr val="C00000"/>
                </a:solidFill>
              </a:rPr>
              <a:t>生物・医学系専門テキスト</a:t>
            </a:r>
            <a:r>
              <a:rPr lang="ja-JP" altLang="en-US" sz="1800" dirty="0"/>
              <a:t>：</a:t>
            </a:r>
            <a:r>
              <a:rPr lang="en-US" altLang="ja-JP" sz="1800" dirty="0"/>
              <a:t>『</a:t>
            </a:r>
            <a:r>
              <a:rPr lang="ja-JP" altLang="en-US" sz="1800" dirty="0"/>
              <a:t>留学生のための専門講義の日本語</a:t>
            </a:r>
            <a:r>
              <a:rPr lang="en-US" altLang="ja-JP" sz="1800" dirty="0"/>
              <a:t>』</a:t>
            </a:r>
            <a:r>
              <a:rPr lang="ja-JP" altLang="en-US" sz="1800" dirty="0"/>
              <a:t>（同上）全</a:t>
            </a:r>
            <a:r>
              <a:rPr lang="en-US" sz="1800" dirty="0"/>
              <a:t>9</a:t>
            </a:r>
            <a:r>
              <a:rPr lang="ja-JP" altLang="en-US" sz="1800" dirty="0"/>
              <a:t>冊中，生物・医学系の</a:t>
            </a:r>
            <a:r>
              <a:rPr lang="en-US" sz="1800" dirty="0"/>
              <a:t>1</a:t>
            </a:r>
            <a:r>
              <a:rPr lang="ja-JP" altLang="en-US" sz="1800" dirty="0"/>
              <a:t>冊分の講義テキスト部分，約</a:t>
            </a:r>
            <a:r>
              <a:rPr lang="en-US" sz="1800" dirty="0"/>
              <a:t>1</a:t>
            </a:r>
            <a:r>
              <a:rPr lang="ja-JP" altLang="en-US" sz="1800" dirty="0" smtClean="0"/>
              <a:t>万語</a:t>
            </a:r>
            <a:endParaRPr lang="en-NZ"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584176"/>
          </a:xfrm>
        </p:spPr>
        <p:txBody>
          <a:bodyPr>
            <a:normAutofit fontScale="90000"/>
          </a:bodyPr>
          <a:lstStyle/>
          <a:p>
            <a:pPr lvl="0"/>
            <a:r>
              <a:rPr lang="ja-JP" altLang="en-US" sz="4400" b="1" dirty="0" smtClean="0"/>
              <a:t>４．結果</a:t>
            </a:r>
            <a:r>
              <a:rPr lang="ja-JP" altLang="en-US" sz="4400" b="1" dirty="0"/>
              <a:t>および</a:t>
            </a:r>
            <a:r>
              <a:rPr lang="ja-JP" altLang="en-US" sz="4400" b="1" dirty="0" smtClean="0"/>
              <a:t>考察</a:t>
            </a:r>
            <a:r>
              <a:rPr lang="en-US" altLang="ja-JP" b="1" dirty="0" smtClean="0"/>
              <a:t/>
            </a:r>
            <a:br>
              <a:rPr lang="en-US" altLang="ja-JP" b="1" dirty="0" smtClean="0"/>
            </a:br>
            <a:r>
              <a:rPr lang="ja-JP" altLang="en-US" sz="1600" b="1" dirty="0" smtClean="0"/>
              <a:t>　</a:t>
            </a:r>
            <a:r>
              <a:rPr lang="en-NZ" dirty="0"/>
              <a:t/>
            </a:r>
            <a:br>
              <a:rPr lang="en-NZ" dirty="0"/>
            </a:br>
            <a:r>
              <a:rPr lang="ja-JP" altLang="en-US" dirty="0" smtClean="0"/>
              <a:t>抽出結果</a:t>
            </a:r>
            <a:endParaRPr lang="en-NZ" dirty="0"/>
          </a:p>
        </p:txBody>
      </p:sp>
      <p:sp>
        <p:nvSpPr>
          <p:cNvPr id="3" name="Content Placeholder 2"/>
          <p:cNvSpPr>
            <a:spLocks noGrp="1"/>
          </p:cNvSpPr>
          <p:nvPr>
            <p:ph sz="quarter" idx="1"/>
          </p:nvPr>
        </p:nvSpPr>
        <p:spPr>
          <a:xfrm>
            <a:off x="323528" y="1700808"/>
            <a:ext cx="8496944" cy="4968552"/>
          </a:xfrm>
        </p:spPr>
        <p:txBody>
          <a:bodyPr>
            <a:noAutofit/>
          </a:bodyPr>
          <a:lstStyle/>
          <a:p>
            <a:r>
              <a:rPr lang="ja-JP" altLang="en-US" sz="2800" dirty="0"/>
              <a:t>学術共通語彙</a:t>
            </a:r>
            <a:r>
              <a:rPr lang="ja-JP" altLang="en-US" sz="2800" dirty="0" smtClean="0"/>
              <a:t>リスト </a:t>
            </a:r>
            <a:endParaRPr lang="en-US" altLang="ja-JP" sz="2800" dirty="0" smtClean="0"/>
          </a:p>
          <a:p>
            <a:pPr>
              <a:buNone/>
            </a:pPr>
            <a:r>
              <a:rPr lang="en-US" dirty="0"/>
              <a:t>	</a:t>
            </a:r>
            <a:r>
              <a:rPr lang="en-US" dirty="0" smtClean="0"/>
              <a:t>(</a:t>
            </a:r>
            <a:r>
              <a:rPr lang="en-US" dirty="0"/>
              <a:t>JAWL = Japanese Academic Word List</a:t>
            </a:r>
            <a:r>
              <a:rPr lang="en-US" dirty="0" smtClean="0"/>
              <a:t>)</a:t>
            </a:r>
          </a:p>
          <a:p>
            <a:pPr>
              <a:buNone/>
            </a:pPr>
            <a:r>
              <a:rPr lang="en-US" dirty="0"/>
              <a:t>	</a:t>
            </a:r>
            <a:r>
              <a:rPr lang="en-US" dirty="0" smtClean="0"/>
              <a:t>0</a:t>
            </a:r>
            <a:r>
              <a:rPr lang="ja-JP" altLang="en-US" dirty="0" smtClean="0"/>
              <a:t>～</a:t>
            </a:r>
            <a:r>
              <a:rPr lang="en-US" altLang="ja-JP" dirty="0" smtClean="0"/>
              <a:t>Ⅷ</a:t>
            </a:r>
            <a:r>
              <a:rPr lang="ja-JP" altLang="en-US" dirty="0" smtClean="0"/>
              <a:t>　</a:t>
            </a:r>
            <a:r>
              <a:rPr lang="en-US" altLang="en-US" dirty="0" smtClean="0">
                <a:solidFill>
                  <a:schemeClr val="accent2">
                    <a:lumMod val="50000"/>
                  </a:schemeClr>
                </a:solidFill>
                <a:effectLst>
                  <a:outerShdw blurRad="38100" dist="38100" dir="2700000" algn="tl">
                    <a:srgbClr val="000000">
                      <a:alpha val="43137"/>
                    </a:srgbClr>
                  </a:outerShdw>
                </a:effectLst>
              </a:rPr>
              <a:t>9</a:t>
            </a:r>
            <a:r>
              <a:rPr lang="ja-JP" altLang="en-US" dirty="0">
                <a:solidFill>
                  <a:schemeClr val="accent2">
                    <a:lumMod val="50000"/>
                  </a:schemeClr>
                </a:solidFill>
                <a:effectLst>
                  <a:outerShdw blurRad="38100" dist="38100" dir="2700000" algn="tl">
                    <a:srgbClr val="000000">
                      <a:alpha val="43137"/>
                    </a:srgbClr>
                  </a:outerShdw>
                </a:effectLst>
              </a:rPr>
              <a:t>レベル</a:t>
            </a:r>
            <a:r>
              <a:rPr lang="ja-JP" altLang="en-US" dirty="0" smtClean="0"/>
              <a:t>，</a:t>
            </a:r>
            <a:r>
              <a:rPr lang="ja-JP" altLang="en-US" dirty="0" smtClean="0">
                <a:solidFill>
                  <a:schemeClr val="accent2">
                    <a:lumMod val="50000"/>
                  </a:schemeClr>
                </a:solidFill>
                <a:effectLst>
                  <a:outerShdw blurRad="38100" dist="38100" dir="2700000" algn="tl">
                    <a:srgbClr val="000000">
                      <a:alpha val="43137"/>
                    </a:srgbClr>
                  </a:outerShdw>
                </a:effectLst>
              </a:rPr>
              <a:t>計</a:t>
            </a:r>
            <a:r>
              <a:rPr lang="en-US" altLang="en-US" dirty="0" smtClean="0">
                <a:solidFill>
                  <a:schemeClr val="accent2">
                    <a:lumMod val="50000"/>
                  </a:schemeClr>
                </a:solidFill>
                <a:effectLst>
                  <a:outerShdw blurRad="38100" dist="38100" dir="2700000" algn="tl">
                    <a:srgbClr val="000000">
                      <a:alpha val="43137"/>
                    </a:srgbClr>
                  </a:outerShdw>
                </a:effectLst>
              </a:rPr>
              <a:t>2591</a:t>
            </a:r>
            <a:r>
              <a:rPr lang="ja-JP" altLang="en-US" dirty="0" smtClean="0">
                <a:solidFill>
                  <a:schemeClr val="accent2">
                    <a:lumMod val="50000"/>
                  </a:schemeClr>
                </a:solidFill>
                <a:effectLst>
                  <a:outerShdw blurRad="38100" dist="38100" dir="2700000" algn="tl">
                    <a:srgbClr val="000000">
                      <a:alpha val="43137"/>
                    </a:srgbClr>
                  </a:outerShdw>
                </a:effectLst>
              </a:rPr>
              <a:t>語</a:t>
            </a:r>
            <a:r>
              <a:rPr lang="ja-JP" altLang="en-US" dirty="0" smtClean="0"/>
              <a:t>（</a:t>
            </a:r>
            <a:r>
              <a:rPr lang="ja-JP" altLang="en-US" dirty="0"/>
              <a:t>表１</a:t>
            </a:r>
            <a:r>
              <a:rPr lang="ja-JP" altLang="en-US" dirty="0" smtClean="0"/>
              <a:t>）　</a:t>
            </a:r>
            <a:r>
              <a:rPr lang="ja-JP" altLang="en-US" dirty="0" smtClean="0">
                <a:solidFill>
                  <a:srgbClr val="FF0000"/>
                </a:solidFill>
                <a:latin typeface="+mn-ea"/>
                <a:cs typeface="Times New Roman" pitchFamily="18" charset="0"/>
              </a:rPr>
              <a:t>予稿集</a:t>
            </a:r>
            <a:r>
              <a:rPr lang="en-US" altLang="ja-JP" dirty="0" smtClean="0">
                <a:solidFill>
                  <a:srgbClr val="FF0000"/>
                </a:solidFill>
                <a:latin typeface="+mn-ea"/>
                <a:cs typeface="Times New Roman" pitchFamily="18" charset="0"/>
              </a:rPr>
              <a:t>p.246</a:t>
            </a:r>
          </a:p>
          <a:p>
            <a:r>
              <a:rPr lang="ja-JP" altLang="en-US" sz="2800" dirty="0" smtClean="0"/>
              <a:t>中級の　</a:t>
            </a:r>
            <a:r>
              <a:rPr lang="en-US" altLang="en-US" sz="2800" dirty="0" err="1" smtClean="0">
                <a:solidFill>
                  <a:schemeClr val="accent2">
                    <a:lumMod val="50000"/>
                  </a:schemeClr>
                </a:solidFill>
                <a:effectLst>
                  <a:outerShdw blurRad="38100" dist="38100" dir="2700000" algn="tl">
                    <a:srgbClr val="000000">
                      <a:alpha val="43137"/>
                    </a:srgbClr>
                  </a:outerShdw>
                </a:effectLst>
              </a:rPr>
              <a:t>JAWL</a:t>
            </a:r>
            <a:r>
              <a:rPr lang="en-US" altLang="ja-JP" sz="2800" dirty="0" err="1" smtClean="0">
                <a:solidFill>
                  <a:schemeClr val="accent2">
                    <a:lumMod val="50000"/>
                  </a:schemeClr>
                </a:solidFill>
                <a:effectLst>
                  <a:outerShdw blurRad="38100" dist="38100" dir="2700000" algn="tl">
                    <a:srgbClr val="000000">
                      <a:alpha val="43137"/>
                    </a:srgbClr>
                  </a:outerShdw>
                </a:effectLst>
              </a:rPr>
              <a:t>Ⅰ</a:t>
            </a:r>
            <a:r>
              <a:rPr lang="ja-JP" altLang="en-US" sz="2800" dirty="0"/>
              <a:t>：</a:t>
            </a:r>
            <a:r>
              <a:rPr lang="ja-JP" altLang="en-US" sz="2800" dirty="0" smtClean="0"/>
              <a:t>学習・教育上，</a:t>
            </a:r>
            <a:r>
              <a:rPr lang="ja-JP" altLang="en-US" sz="2800" dirty="0" smtClean="0">
                <a:solidFill>
                  <a:schemeClr val="accent2">
                    <a:lumMod val="50000"/>
                  </a:schemeClr>
                </a:solidFill>
                <a:effectLst>
                  <a:outerShdw blurRad="38100" dist="38100" dir="2700000" algn="tl">
                    <a:srgbClr val="000000">
                      <a:alpha val="43137"/>
                    </a:srgbClr>
                  </a:outerShdw>
                </a:effectLst>
              </a:rPr>
              <a:t>最も重要</a:t>
            </a:r>
            <a:r>
              <a:rPr lang="ja-JP" altLang="en-US" sz="2800" dirty="0" smtClean="0"/>
              <a:t>なリスト</a:t>
            </a:r>
            <a:endParaRPr lang="en-US" altLang="ja-JP" sz="2800" dirty="0"/>
          </a:p>
          <a:p>
            <a:pPr lvl="1">
              <a:buClr>
                <a:schemeClr val="accent3"/>
              </a:buClr>
            </a:pPr>
            <a:r>
              <a:rPr lang="ja-JP" altLang="en-US" sz="2800" dirty="0" smtClean="0"/>
              <a:t>初級</a:t>
            </a:r>
            <a:r>
              <a:rPr lang="ja-JP" altLang="en-US" sz="2800" dirty="0"/>
              <a:t>には学術共通語彙</a:t>
            </a:r>
            <a:r>
              <a:rPr lang="ja-JP" altLang="en-US" sz="2800" dirty="0" smtClean="0"/>
              <a:t>の数も少ない</a:t>
            </a:r>
            <a:endParaRPr lang="en-US" altLang="ja-JP" sz="2800" dirty="0" smtClean="0"/>
          </a:p>
          <a:p>
            <a:r>
              <a:rPr lang="en-US" altLang="en-US" sz="2800" dirty="0" err="1" smtClean="0">
                <a:solidFill>
                  <a:schemeClr val="accent2">
                    <a:lumMod val="50000"/>
                  </a:schemeClr>
                </a:solidFill>
                <a:effectLst>
                  <a:outerShdw blurRad="38100" dist="38100" dir="2700000" algn="tl">
                    <a:srgbClr val="000000">
                      <a:alpha val="43137"/>
                    </a:srgbClr>
                  </a:outerShdw>
                </a:effectLst>
              </a:rPr>
              <a:t>JAWL</a:t>
            </a:r>
            <a:r>
              <a:rPr lang="en-US" altLang="ja-JP" sz="2800" dirty="0" err="1" smtClean="0">
                <a:solidFill>
                  <a:schemeClr val="accent2">
                    <a:lumMod val="50000"/>
                  </a:schemeClr>
                </a:solidFill>
                <a:effectLst>
                  <a:outerShdw blurRad="38100" dist="38100" dir="2700000" algn="tl">
                    <a:srgbClr val="000000">
                      <a:alpha val="43137"/>
                    </a:srgbClr>
                  </a:outerShdw>
                </a:effectLst>
              </a:rPr>
              <a:t>Ⅰ</a:t>
            </a:r>
            <a:r>
              <a:rPr lang="ja-JP" altLang="en-US" sz="2800" dirty="0" smtClean="0">
                <a:solidFill>
                  <a:schemeClr val="accent2">
                    <a:lumMod val="50000"/>
                  </a:schemeClr>
                </a:solidFill>
                <a:effectLst>
                  <a:outerShdw blurRad="38100" dist="38100" dir="2700000" algn="tl">
                    <a:srgbClr val="000000">
                      <a:alpha val="43137"/>
                    </a:srgbClr>
                  </a:outerShdw>
                </a:effectLst>
              </a:rPr>
              <a:t>　</a:t>
            </a:r>
            <a:r>
              <a:rPr lang="en-US" altLang="en-US" sz="2800" dirty="0" smtClean="0">
                <a:solidFill>
                  <a:schemeClr val="accent2">
                    <a:lumMod val="50000"/>
                  </a:schemeClr>
                </a:solidFill>
                <a:effectLst>
                  <a:outerShdw blurRad="38100" dist="38100" dir="2700000" algn="tl">
                    <a:srgbClr val="000000">
                      <a:alpha val="43137"/>
                    </a:srgbClr>
                  </a:outerShdw>
                </a:effectLst>
              </a:rPr>
              <a:t>559</a:t>
            </a:r>
            <a:r>
              <a:rPr lang="ja-JP" altLang="en-US" sz="2800" dirty="0" smtClean="0">
                <a:solidFill>
                  <a:schemeClr val="accent2">
                    <a:lumMod val="50000"/>
                  </a:schemeClr>
                </a:solidFill>
                <a:effectLst>
                  <a:outerShdw blurRad="38100" dist="38100" dir="2700000" algn="tl">
                    <a:srgbClr val="000000">
                      <a:alpha val="43137"/>
                    </a:srgbClr>
                  </a:outerShdw>
                </a:effectLst>
              </a:rPr>
              <a:t>語</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dirty="0"/>
              <a:t>	</a:t>
            </a:r>
            <a:r>
              <a:rPr lang="en-US" dirty="0" smtClean="0"/>
              <a:t>Academic </a:t>
            </a:r>
            <a:r>
              <a:rPr lang="en-US" dirty="0"/>
              <a:t>Word List (Coxhead, </a:t>
            </a:r>
            <a:r>
              <a:rPr lang="en-US" dirty="0" smtClean="0"/>
              <a:t>2000)570</a:t>
            </a:r>
            <a:r>
              <a:rPr lang="ja-JP" altLang="en-US" dirty="0"/>
              <a:t>語に近い</a:t>
            </a:r>
            <a:r>
              <a:rPr lang="ja-JP" altLang="en-US" dirty="0" smtClean="0"/>
              <a:t>語数</a:t>
            </a:r>
            <a:endParaRPr lang="en-US" altLang="ja-JP" dirty="0" smtClean="0"/>
          </a:p>
          <a:p>
            <a:r>
              <a:rPr lang="ja-JP" altLang="en-US" sz="2800" dirty="0" smtClean="0"/>
              <a:t>カバー率</a:t>
            </a:r>
            <a:r>
              <a:rPr lang="ja-JP" altLang="en-US" sz="2800" dirty="0"/>
              <a:t>も</a:t>
            </a:r>
            <a:r>
              <a:rPr lang="en-US" sz="2800" dirty="0"/>
              <a:t>AWL</a:t>
            </a:r>
            <a:r>
              <a:rPr lang="ja-JP" altLang="en-US" sz="2800" dirty="0"/>
              <a:t>に非常に</a:t>
            </a:r>
            <a:r>
              <a:rPr lang="ja-JP" altLang="en-US" sz="2800" dirty="0" smtClean="0"/>
              <a:t>近い</a:t>
            </a:r>
            <a:endParaRPr lang="en-US" altLang="ja-JP" sz="2800" dirty="0" smtClean="0"/>
          </a:p>
          <a:p>
            <a:pPr>
              <a:buNone/>
            </a:pPr>
            <a:r>
              <a:rPr lang="en-US" altLang="ja-JP" dirty="0"/>
              <a:t>	</a:t>
            </a:r>
            <a:r>
              <a:rPr lang="ja-JP" altLang="en-US" dirty="0" smtClean="0"/>
              <a:t>抽出時使用の学術コーパスのカバー率</a:t>
            </a:r>
            <a:endParaRPr lang="en-US" altLang="ja-JP" dirty="0" smtClean="0"/>
          </a:p>
          <a:p>
            <a:pPr>
              <a:buNone/>
            </a:pPr>
            <a:r>
              <a:rPr lang="en-US" altLang="ja-JP" dirty="0" smtClean="0"/>
              <a:t>	</a:t>
            </a:r>
            <a:r>
              <a:rPr lang="en-US" dirty="0" smtClean="0"/>
              <a:t>AWL: 10.0</a:t>
            </a:r>
            <a:r>
              <a:rPr lang="ja-JP" altLang="en-US" dirty="0" smtClean="0"/>
              <a:t>％</a:t>
            </a:r>
            <a:r>
              <a:rPr lang="en-US" altLang="ja-JP" dirty="0" smtClean="0"/>
              <a:t>	</a:t>
            </a:r>
            <a:r>
              <a:rPr lang="en-US" b="1" dirty="0" err="1" smtClean="0"/>
              <a:t>JAWL</a:t>
            </a:r>
            <a:r>
              <a:rPr lang="en-US" altLang="ja-JP" b="1" dirty="0" err="1" smtClean="0"/>
              <a:t>Ⅰ</a:t>
            </a:r>
            <a:r>
              <a:rPr lang="en-US" altLang="ja-JP" dirty="0" smtClean="0"/>
              <a:t>: </a:t>
            </a:r>
            <a:r>
              <a:rPr lang="en-US" dirty="0" smtClean="0"/>
              <a:t>11.1</a:t>
            </a:r>
            <a:r>
              <a:rPr lang="ja-JP" altLang="en-US" dirty="0" smtClean="0"/>
              <a:t>％</a:t>
            </a:r>
            <a:endParaRPr lang="en-N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fontScale="90000"/>
          </a:bodyPr>
          <a:lstStyle/>
          <a:p>
            <a:r>
              <a:rPr lang="en-US" altLang="ja-JP" sz="1800" dirty="0" smtClean="0"/>
              <a:t/>
            </a:r>
            <a:br>
              <a:rPr lang="en-US" altLang="ja-JP" sz="1800" dirty="0" smtClean="0"/>
            </a:br>
            <a:r>
              <a:rPr lang="en-US" altLang="ja-JP" sz="2200" dirty="0" smtClean="0">
                <a:solidFill>
                  <a:srgbClr val="FF0000"/>
                </a:solidFill>
              </a:rPr>
              <a:t>* Web </a:t>
            </a:r>
            <a:r>
              <a:rPr lang="ja-JP" altLang="en-US" sz="2200" dirty="0" smtClean="0">
                <a:solidFill>
                  <a:srgbClr val="FF0000"/>
                </a:solidFill>
              </a:rPr>
              <a:t>版発表要旨の訂正　</a:t>
            </a:r>
            <a:r>
              <a:rPr lang="ja-JP" altLang="en-US" sz="2200" dirty="0" smtClean="0">
                <a:solidFill>
                  <a:srgbClr val="0070C0"/>
                </a:solidFill>
              </a:rPr>
              <a:t>＝予稿集は正しいです</a:t>
            </a:r>
            <a:r>
              <a:rPr lang="en-US" altLang="ja-JP" dirty="0" smtClean="0">
                <a:solidFill>
                  <a:srgbClr val="FF0000"/>
                </a:solidFill>
              </a:rPr>
              <a:t/>
            </a:r>
            <a:br>
              <a:rPr lang="en-US" altLang="ja-JP" dirty="0" smtClean="0">
                <a:solidFill>
                  <a:srgbClr val="FF0000"/>
                </a:solidFill>
              </a:rPr>
            </a:br>
            <a:r>
              <a:rPr lang="en-US" altLang="ja-JP" sz="1800" dirty="0" smtClean="0"/>
              <a:t/>
            </a:r>
            <a:br>
              <a:rPr lang="en-US" altLang="ja-JP" sz="1800" dirty="0" smtClean="0"/>
            </a:br>
            <a:r>
              <a:rPr lang="ja-JP" altLang="en-US" dirty="0" smtClean="0"/>
              <a:t>本発表の概要</a:t>
            </a:r>
            <a:endParaRPr lang="en-NZ" dirty="0"/>
          </a:p>
        </p:txBody>
      </p:sp>
      <p:sp>
        <p:nvSpPr>
          <p:cNvPr id="3" name="Content Placeholder 2"/>
          <p:cNvSpPr>
            <a:spLocks noGrp="1"/>
          </p:cNvSpPr>
          <p:nvPr>
            <p:ph sz="quarter" idx="1"/>
          </p:nvPr>
        </p:nvSpPr>
        <p:spPr>
          <a:xfrm>
            <a:off x="457200" y="1988840"/>
            <a:ext cx="8229600" cy="4320480"/>
          </a:xfrm>
        </p:spPr>
        <p:txBody>
          <a:bodyPr>
            <a:normAutofit/>
          </a:bodyPr>
          <a:lstStyle/>
          <a:p>
            <a:r>
              <a:rPr lang="ja-JP" altLang="en-US" sz="2800" dirty="0" smtClean="0"/>
              <a:t>日本語</a:t>
            </a:r>
            <a:r>
              <a:rPr lang="ja-JP" altLang="en-US" sz="2800" dirty="0"/>
              <a:t>の学術共通語彙を抽出</a:t>
            </a:r>
            <a:endParaRPr lang="en-US" altLang="ja-JP" sz="2800" dirty="0"/>
          </a:p>
          <a:p>
            <a:r>
              <a:rPr lang="ja-JP" altLang="en-US" sz="2800" dirty="0"/>
              <a:t>妥当性を検討</a:t>
            </a:r>
            <a:endParaRPr lang="en-US" altLang="ja-JP" sz="2800" dirty="0"/>
          </a:p>
          <a:p>
            <a:pPr>
              <a:buNone/>
            </a:pPr>
            <a:endParaRPr lang="en-US" altLang="ja-JP" sz="2800" dirty="0" smtClean="0"/>
          </a:p>
          <a:p>
            <a:pPr>
              <a:buNone/>
            </a:pPr>
            <a:r>
              <a:rPr lang="ja-JP" altLang="en-US" sz="2800" dirty="0" smtClean="0"/>
              <a:t>１．「学術共通語彙」とは</a:t>
            </a:r>
            <a:endParaRPr lang="en-US" altLang="ja-JP" sz="2800" dirty="0" smtClean="0"/>
          </a:p>
          <a:p>
            <a:pPr>
              <a:buNone/>
            </a:pPr>
            <a:r>
              <a:rPr lang="ja-JP" altLang="en-US" sz="2800" dirty="0" smtClean="0"/>
              <a:t>２．研究目的</a:t>
            </a:r>
            <a:endParaRPr lang="en-US" altLang="ja-JP" sz="2800" dirty="0" smtClean="0"/>
          </a:p>
          <a:p>
            <a:pPr>
              <a:buNone/>
            </a:pPr>
            <a:r>
              <a:rPr lang="ja-JP" altLang="en-US" sz="2800" dirty="0"/>
              <a:t>３</a:t>
            </a:r>
            <a:r>
              <a:rPr lang="ja-JP" altLang="en-US" sz="2800" dirty="0" smtClean="0"/>
              <a:t>．研究方法</a:t>
            </a:r>
            <a:endParaRPr lang="en-US" altLang="ja-JP" sz="2800" dirty="0" smtClean="0"/>
          </a:p>
          <a:p>
            <a:pPr>
              <a:buNone/>
            </a:pPr>
            <a:r>
              <a:rPr lang="ja-JP" altLang="en-US" sz="2800" dirty="0"/>
              <a:t>４</a:t>
            </a:r>
            <a:r>
              <a:rPr lang="ja-JP" altLang="en-US" sz="2800" dirty="0" smtClean="0"/>
              <a:t>．結果および考察</a:t>
            </a:r>
            <a:endParaRPr lang="en-US" altLang="ja-JP" sz="2800" dirty="0" smtClean="0"/>
          </a:p>
          <a:p>
            <a:pPr>
              <a:buNone/>
            </a:pPr>
            <a:r>
              <a:rPr lang="ja-JP" altLang="en-US" sz="2800" dirty="0"/>
              <a:t>５</a:t>
            </a:r>
            <a:r>
              <a:rPr lang="ja-JP" altLang="en-US" sz="2800" dirty="0" smtClean="0"/>
              <a:t>．今後の課題、まとめ</a:t>
            </a:r>
            <a:endParaRPr lang="en-US" altLang="ja-JP" sz="2800" dirty="0" smtClean="0"/>
          </a:p>
          <a:p>
            <a:endParaRPr lang="en-NZ"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3" cstate="print"/>
          <a:srcRect/>
          <a:stretch>
            <a:fillRect/>
          </a:stretch>
        </p:blipFill>
        <p:spPr bwMode="auto">
          <a:xfrm>
            <a:off x="347411" y="290409"/>
            <a:ext cx="8372178" cy="629761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772400" cy="274042"/>
          </a:xfrm>
        </p:spPr>
        <p:txBody>
          <a:bodyPr>
            <a:normAutofit fontScale="90000"/>
          </a:bodyPr>
          <a:lstStyle/>
          <a:p>
            <a:r>
              <a:rPr lang="ja-JP" altLang="en-US" sz="2000" dirty="0" smtClean="0">
                <a:solidFill>
                  <a:srgbClr val="FF0000"/>
                </a:solidFill>
              </a:rPr>
              <a:t>予稿集には掲載していません</a:t>
            </a:r>
            <a:endParaRPr lang="en-NZ" sz="2000" dirty="0">
              <a:solidFill>
                <a:srgbClr val="FF0000"/>
              </a:solidFill>
            </a:endParaRPr>
          </a:p>
        </p:txBody>
      </p:sp>
      <p:pic>
        <p:nvPicPr>
          <p:cNvPr id="2050" name="Picture 2"/>
          <p:cNvPicPr>
            <a:picLocks noGrp="1" noChangeAspect="1" noChangeArrowheads="1"/>
          </p:cNvPicPr>
          <p:nvPr>
            <p:ph sz="quarter" idx="1"/>
          </p:nvPr>
        </p:nvPicPr>
        <p:blipFill>
          <a:blip r:embed="rId3" cstate="print"/>
          <a:srcRect/>
          <a:stretch>
            <a:fillRect/>
          </a:stretch>
        </p:blipFill>
        <p:spPr bwMode="auto">
          <a:xfrm>
            <a:off x="337786" y="576888"/>
            <a:ext cx="8444709" cy="5876447"/>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772400" cy="360040"/>
          </a:xfrm>
        </p:spPr>
        <p:txBody>
          <a:bodyPr>
            <a:normAutofit fontScale="90000"/>
          </a:bodyPr>
          <a:lstStyle/>
          <a:p>
            <a:r>
              <a:rPr lang="ja-JP" altLang="en-US" sz="2000" dirty="0" smtClean="0">
                <a:solidFill>
                  <a:srgbClr val="FF0000"/>
                </a:solidFill>
              </a:rPr>
              <a:t>予稿集には掲載していません</a:t>
            </a:r>
            <a:endParaRPr lang="en-NZ" sz="2000" dirty="0">
              <a:solidFill>
                <a:srgbClr val="FF0000"/>
              </a:solidFill>
            </a:endParaRPr>
          </a:p>
        </p:txBody>
      </p:sp>
      <p:pic>
        <p:nvPicPr>
          <p:cNvPr id="3075" name="Picture 3"/>
          <p:cNvPicPr>
            <a:picLocks noGrp="1" noChangeAspect="1" noChangeArrowheads="1"/>
          </p:cNvPicPr>
          <p:nvPr>
            <p:ph sz="quarter" idx="1"/>
          </p:nvPr>
        </p:nvPicPr>
        <p:blipFill>
          <a:blip r:embed="rId3" cstate="print"/>
          <a:srcRect/>
          <a:stretch>
            <a:fillRect/>
          </a:stretch>
        </p:blipFill>
        <p:spPr bwMode="auto">
          <a:xfrm>
            <a:off x="347411" y="560458"/>
            <a:ext cx="8490480" cy="5896621"/>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098" name="Picture 2"/>
          <p:cNvPicPr>
            <a:picLocks noGrp="1" noChangeAspect="1" noChangeArrowheads="1"/>
          </p:cNvPicPr>
          <p:nvPr>
            <p:ph sz="quarter" idx="1"/>
          </p:nvPr>
        </p:nvPicPr>
        <p:blipFill>
          <a:blip r:embed="rId3" cstate="print"/>
          <a:srcRect/>
          <a:stretch>
            <a:fillRect/>
          </a:stretch>
        </p:blipFill>
        <p:spPr bwMode="auto">
          <a:xfrm>
            <a:off x="160261" y="188639"/>
            <a:ext cx="8827715" cy="6552729"/>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lstStyle/>
          <a:p>
            <a:r>
              <a:rPr lang="ja-JP" altLang="en-US" dirty="0" smtClean="0"/>
              <a:t>カバー率の検証（テストコーパス）</a:t>
            </a:r>
            <a:endParaRPr lang="en-NZ" dirty="0"/>
          </a:p>
        </p:txBody>
      </p:sp>
      <p:sp>
        <p:nvSpPr>
          <p:cNvPr id="3" name="Content Placeholder 2"/>
          <p:cNvSpPr>
            <a:spLocks noGrp="1"/>
          </p:cNvSpPr>
          <p:nvPr>
            <p:ph sz="quarter" idx="1"/>
          </p:nvPr>
        </p:nvSpPr>
        <p:spPr>
          <a:xfrm>
            <a:off x="251520" y="1196752"/>
            <a:ext cx="8712968" cy="5544616"/>
          </a:xfrm>
        </p:spPr>
        <p:txBody>
          <a:bodyPr>
            <a:normAutofit fontScale="85000" lnSpcReduction="10000"/>
          </a:bodyPr>
          <a:lstStyle/>
          <a:p>
            <a:r>
              <a:rPr lang="ja-JP" altLang="en-US" sz="3100" dirty="0" smtClean="0"/>
              <a:t>テストコーパス：　特徴語抽出時に使用していないコーパス</a:t>
            </a:r>
            <a:endParaRPr lang="en-US" altLang="ja-JP" sz="3100" dirty="0" smtClean="0"/>
          </a:p>
          <a:p>
            <a:pPr>
              <a:buNone/>
            </a:pPr>
            <a:endParaRPr lang="en-US" altLang="ja-JP" dirty="0" smtClean="0"/>
          </a:p>
          <a:p>
            <a:r>
              <a:rPr lang="ja-JP" altLang="en-US" sz="3300" dirty="0" smtClean="0"/>
              <a:t>学術テキストでのカバー率　</a:t>
            </a:r>
            <a:endParaRPr lang="en-US" altLang="ja-JP" sz="3300" dirty="0" smtClean="0"/>
          </a:p>
          <a:p>
            <a:pPr>
              <a:buNone/>
            </a:pPr>
            <a:r>
              <a:rPr lang="en-US" sz="2800" dirty="0" smtClean="0"/>
              <a:t>	AWL: 8.5</a:t>
            </a:r>
            <a:r>
              <a:rPr lang="ja-JP" altLang="en-US" sz="2800" dirty="0" smtClean="0"/>
              <a:t>％ </a:t>
            </a:r>
            <a:r>
              <a:rPr lang="en-US" altLang="ja-JP" sz="2800" dirty="0" smtClean="0"/>
              <a:t>(Coxhead, 2000)</a:t>
            </a:r>
            <a:r>
              <a:rPr lang="ja-JP" altLang="en-US" sz="2800" dirty="0" smtClean="0"/>
              <a:t>　</a:t>
            </a:r>
            <a:r>
              <a:rPr lang="en-US" altLang="ja-JP" sz="2800" dirty="0" smtClean="0"/>
              <a:t>9.3</a:t>
            </a:r>
            <a:r>
              <a:rPr lang="ja-JP" altLang="en-US" sz="2800" dirty="0" smtClean="0"/>
              <a:t>～</a:t>
            </a:r>
            <a:r>
              <a:rPr lang="en-US" altLang="ja-JP" sz="2800" dirty="0" smtClean="0"/>
              <a:t>11.1% (Hyland &amp; </a:t>
            </a:r>
            <a:r>
              <a:rPr lang="en-US" altLang="ja-JP" sz="2800" dirty="0" err="1" smtClean="0"/>
              <a:t>Tse</a:t>
            </a:r>
            <a:r>
              <a:rPr lang="en-US" altLang="ja-JP" sz="2800" dirty="0" smtClean="0"/>
              <a:t>, 2007)</a:t>
            </a:r>
          </a:p>
          <a:p>
            <a:pPr>
              <a:buNone/>
            </a:pPr>
            <a:r>
              <a:rPr lang="en-US" altLang="ja-JP" sz="2800" dirty="0" smtClean="0"/>
              <a:t>	</a:t>
            </a:r>
            <a:r>
              <a:rPr lang="en-US" sz="2800" dirty="0" err="1" smtClean="0"/>
              <a:t>JAWL</a:t>
            </a:r>
            <a:r>
              <a:rPr lang="en-US" altLang="ja-JP" sz="2800" dirty="0" err="1" smtClean="0"/>
              <a:t>Ⅰ</a:t>
            </a:r>
            <a:r>
              <a:rPr lang="en-US" altLang="ja-JP" sz="2800" dirty="0" smtClean="0"/>
              <a:t>: </a:t>
            </a:r>
            <a:r>
              <a:rPr lang="en-US" altLang="en-US" sz="2800" dirty="0" smtClean="0">
                <a:solidFill>
                  <a:schemeClr val="accent2">
                    <a:lumMod val="50000"/>
                  </a:schemeClr>
                </a:solidFill>
                <a:effectLst>
                  <a:outerShdw blurRad="38100" dist="38100" dir="2700000" algn="tl">
                    <a:srgbClr val="000000">
                      <a:alpha val="43137"/>
                    </a:srgbClr>
                  </a:outerShdw>
                </a:effectLst>
              </a:rPr>
              <a:t>9.7</a:t>
            </a:r>
            <a:r>
              <a:rPr lang="ja-JP" altLang="en-US" sz="2800" dirty="0" smtClean="0">
                <a:solidFill>
                  <a:schemeClr val="accent2">
                    <a:lumMod val="50000"/>
                  </a:schemeClr>
                </a:solidFill>
                <a:effectLst>
                  <a:outerShdw blurRad="38100" dist="38100" dir="2700000" algn="tl">
                    <a:srgbClr val="000000">
                      <a:alpha val="43137"/>
                    </a:srgbClr>
                  </a:outerShdw>
                </a:effectLst>
              </a:rPr>
              <a:t>～</a:t>
            </a:r>
            <a:r>
              <a:rPr lang="en-US" altLang="en-US" sz="2800" dirty="0" smtClean="0">
                <a:solidFill>
                  <a:schemeClr val="accent2">
                    <a:lumMod val="50000"/>
                  </a:schemeClr>
                </a:solidFill>
                <a:effectLst>
                  <a:outerShdw blurRad="38100" dist="38100" dir="2700000" algn="tl">
                    <a:srgbClr val="000000">
                      <a:alpha val="43137"/>
                    </a:srgbClr>
                  </a:outerShdw>
                </a:effectLst>
              </a:rPr>
              <a:t>11.1%</a:t>
            </a:r>
            <a:r>
              <a:rPr lang="ja-JP" altLang="en-US" sz="2800" dirty="0"/>
              <a:t>　</a:t>
            </a:r>
            <a:r>
              <a:rPr lang="ja-JP" altLang="en-US" sz="2800" dirty="0" smtClean="0"/>
              <a:t>一貫して高いカバー率（表２）　</a:t>
            </a:r>
            <a:r>
              <a:rPr lang="ja-JP" altLang="en-US" sz="2800" dirty="0" smtClean="0">
                <a:solidFill>
                  <a:srgbClr val="FF0000"/>
                </a:solidFill>
                <a:latin typeface="+mn-ea"/>
              </a:rPr>
              <a:t>予稿集</a:t>
            </a:r>
            <a:r>
              <a:rPr lang="en-US" altLang="ja-JP" sz="2800" dirty="0" smtClean="0">
                <a:solidFill>
                  <a:srgbClr val="FF0000"/>
                </a:solidFill>
                <a:latin typeface="+mn-ea"/>
              </a:rPr>
              <a:t>p.247</a:t>
            </a:r>
          </a:p>
          <a:p>
            <a:pPr>
              <a:buNone/>
            </a:pPr>
            <a:endParaRPr lang="en-US" altLang="ja-JP" dirty="0" smtClean="0"/>
          </a:p>
          <a:p>
            <a:r>
              <a:rPr lang="ja-JP" altLang="en-US" sz="3300" dirty="0" smtClean="0"/>
              <a:t>非学術テキストでのカバー率</a:t>
            </a:r>
            <a:endParaRPr lang="en-US" altLang="ja-JP" sz="3300" dirty="0" smtClean="0"/>
          </a:p>
          <a:p>
            <a:pPr>
              <a:buNone/>
            </a:pPr>
            <a:r>
              <a:rPr lang="en-US" sz="3100" dirty="0" smtClean="0"/>
              <a:t>	</a:t>
            </a:r>
            <a:r>
              <a:rPr lang="en-US" sz="2800" dirty="0" smtClean="0"/>
              <a:t>AWL	</a:t>
            </a:r>
            <a:r>
              <a:rPr lang="ja-JP" altLang="en-US" sz="2800" dirty="0" smtClean="0"/>
              <a:t>　創作テキスト</a:t>
            </a:r>
            <a:r>
              <a:rPr lang="en-US" altLang="ja-JP" sz="2800" dirty="0" smtClean="0"/>
              <a:t>: </a:t>
            </a:r>
            <a:r>
              <a:rPr lang="en-US" sz="2800" dirty="0" smtClean="0"/>
              <a:t>1.4</a:t>
            </a:r>
            <a:r>
              <a:rPr lang="ja-JP" altLang="en-US" sz="2800" dirty="0" smtClean="0"/>
              <a:t>％</a:t>
            </a:r>
            <a:endParaRPr lang="en-US" altLang="ja-JP" sz="2800" dirty="0" smtClean="0"/>
          </a:p>
          <a:p>
            <a:pPr>
              <a:buNone/>
            </a:pPr>
            <a:r>
              <a:rPr lang="en-US" altLang="ja-JP" sz="2800" dirty="0" smtClean="0"/>
              <a:t>	</a:t>
            </a:r>
            <a:r>
              <a:rPr lang="en-US" altLang="ja-JP" sz="2800" dirty="0" err="1" smtClean="0"/>
              <a:t>JAWLⅠ</a:t>
            </a:r>
            <a:r>
              <a:rPr lang="ja-JP" altLang="en-US" sz="2800" dirty="0" smtClean="0"/>
              <a:t>　一般書（文芸書，エッセイなど）：</a:t>
            </a:r>
            <a:r>
              <a:rPr lang="en-US" altLang="en-US" sz="2800" dirty="0" smtClean="0">
                <a:solidFill>
                  <a:schemeClr val="accent2">
                    <a:lumMod val="50000"/>
                  </a:schemeClr>
                </a:solidFill>
                <a:effectLst>
                  <a:outerShdw blurRad="38100" dist="38100" dir="2700000" algn="tl">
                    <a:srgbClr val="000000">
                      <a:alpha val="43137"/>
                    </a:srgbClr>
                  </a:outerShdw>
                </a:effectLst>
              </a:rPr>
              <a:t>3</a:t>
            </a:r>
            <a:r>
              <a:rPr lang="ja-JP" altLang="en-US" sz="2800" dirty="0" smtClean="0">
                <a:solidFill>
                  <a:schemeClr val="accent2">
                    <a:lumMod val="50000"/>
                  </a:schemeClr>
                </a:solidFill>
                <a:effectLst>
                  <a:outerShdw blurRad="38100" dist="38100" dir="2700000" algn="tl">
                    <a:srgbClr val="000000">
                      <a:alpha val="43137"/>
                    </a:srgbClr>
                  </a:outerShdw>
                </a:effectLst>
              </a:rPr>
              <a:t>％前後　</a:t>
            </a:r>
            <a:r>
              <a:rPr lang="ja-JP" altLang="en-US" sz="2800" dirty="0" smtClean="0"/>
              <a:t>会話：</a:t>
            </a:r>
            <a:r>
              <a:rPr lang="en-US" altLang="en-US" sz="2800" dirty="0" smtClean="0">
                <a:solidFill>
                  <a:schemeClr val="accent2">
                    <a:lumMod val="50000"/>
                  </a:schemeClr>
                </a:solidFill>
                <a:effectLst>
                  <a:outerShdw blurRad="38100" dist="38100" dir="2700000" algn="tl">
                    <a:srgbClr val="000000">
                      <a:alpha val="43137"/>
                    </a:srgbClr>
                  </a:outerShdw>
                </a:effectLst>
              </a:rPr>
              <a:t>1%</a:t>
            </a:r>
            <a:r>
              <a:rPr lang="ja-JP" altLang="en-US" sz="2800" dirty="0" smtClean="0">
                <a:solidFill>
                  <a:schemeClr val="accent2">
                    <a:lumMod val="50000"/>
                  </a:schemeClr>
                </a:solidFill>
                <a:effectLst>
                  <a:outerShdw blurRad="38100" dist="38100" dir="2700000" algn="tl">
                    <a:srgbClr val="000000">
                      <a:alpha val="43137"/>
                    </a:srgbClr>
                  </a:outerShdw>
                </a:effectLst>
              </a:rPr>
              <a:t>未満</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endParaRPr lang="en-US" altLang="ja-JP" dirty="0" smtClean="0"/>
          </a:p>
          <a:p>
            <a:r>
              <a:rPr lang="ja-JP" altLang="en-US" dirty="0" smtClean="0"/>
              <a:t>ただし，単純な比較はできない</a:t>
            </a:r>
            <a:endParaRPr lang="en-US" altLang="ja-JP" dirty="0" smtClean="0"/>
          </a:p>
          <a:p>
            <a:pPr lvl="1">
              <a:buClr>
                <a:schemeClr val="accent3"/>
              </a:buClr>
            </a:pPr>
            <a:r>
              <a:rPr lang="en-US" dirty="0" smtClean="0"/>
              <a:t>AWL</a:t>
            </a:r>
            <a:r>
              <a:rPr lang="ja-JP" altLang="en-US" dirty="0" smtClean="0"/>
              <a:t>は英語のリスト</a:t>
            </a:r>
            <a:endParaRPr lang="en-US" altLang="ja-JP" dirty="0" smtClean="0"/>
          </a:p>
          <a:p>
            <a:pPr lvl="1">
              <a:buClr>
                <a:schemeClr val="accent3"/>
              </a:buClr>
            </a:pPr>
            <a:r>
              <a:rPr lang="en-US" altLang="ja-JP" dirty="0" smtClean="0"/>
              <a:t>AWL</a:t>
            </a:r>
            <a:r>
              <a:rPr lang="ja-JP" altLang="en-US" dirty="0" err="1" smtClean="0"/>
              <a:t>は抽</a:t>
            </a:r>
            <a:r>
              <a:rPr lang="ja-JP" altLang="en-US" dirty="0" smtClean="0"/>
              <a:t>出時に基本語彙集 </a:t>
            </a:r>
            <a:r>
              <a:rPr lang="en-US" dirty="0" smtClean="0"/>
              <a:t>GSL (West, 1953)</a:t>
            </a:r>
            <a:r>
              <a:rPr lang="ja-JP" altLang="en-US" dirty="0" smtClean="0"/>
              <a:t>の</a:t>
            </a:r>
            <a:r>
              <a:rPr lang="en-US" dirty="0" smtClean="0"/>
              <a:t>2000</a:t>
            </a:r>
            <a:r>
              <a:rPr lang="ja-JP" altLang="en-US" dirty="0" smtClean="0"/>
              <a:t>語を除外</a:t>
            </a:r>
            <a:endParaRPr lang="en-US" altLang="ja-JP" dirty="0" smtClean="0"/>
          </a:p>
          <a:p>
            <a:pPr lvl="1">
              <a:buClr>
                <a:schemeClr val="accent3"/>
              </a:buClr>
            </a:pPr>
            <a:r>
              <a:rPr lang="en-US" altLang="ja-JP" dirty="0" smtClean="0"/>
              <a:t>AWL</a:t>
            </a:r>
            <a:r>
              <a:rPr lang="ja-JP" altLang="en-US" dirty="0" smtClean="0"/>
              <a:t>は </a:t>
            </a:r>
            <a:r>
              <a:rPr lang="en-US" altLang="ja-JP" dirty="0" smtClean="0"/>
              <a:t>“word family” </a:t>
            </a:r>
            <a:r>
              <a:rPr lang="ja-JP" altLang="en-US" dirty="0" smtClean="0"/>
              <a:t>単位だが，</a:t>
            </a:r>
            <a:r>
              <a:rPr lang="en-US" altLang="ja-JP" dirty="0" smtClean="0"/>
              <a:t>JAWL</a:t>
            </a:r>
            <a:r>
              <a:rPr lang="ja-JP" altLang="en-US" dirty="0" smtClean="0"/>
              <a:t>は「語彙素」単位</a:t>
            </a:r>
            <a:endParaRPr lang="en-NZ"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35280" cy="562074"/>
          </a:xfrm>
        </p:spPr>
        <p:txBody>
          <a:bodyPr>
            <a:normAutofit fontScale="90000"/>
          </a:bodyPr>
          <a:lstStyle/>
          <a:p>
            <a:r>
              <a:rPr kumimoji="1" lang="ja-JP" altLang="en-US" dirty="0" smtClean="0"/>
              <a:t>サンプル・テキスト</a:t>
            </a:r>
            <a:r>
              <a:rPr kumimoji="1" lang="ja-JP" altLang="en-US" sz="3100" dirty="0" smtClean="0"/>
              <a:t>（</a:t>
            </a:r>
            <a:r>
              <a:rPr kumimoji="1" lang="en-US" altLang="ja-JP" sz="3100" dirty="0" smtClean="0"/>
              <a:t>Wikipedia </a:t>
            </a:r>
            <a:r>
              <a:rPr kumimoji="1" lang="ja-JP" altLang="en-US" sz="3100" dirty="0" smtClean="0"/>
              <a:t>「文化人類学」より）</a:t>
            </a:r>
            <a:endParaRPr kumimoji="1" lang="ja-JP" altLang="en-US" dirty="0"/>
          </a:p>
        </p:txBody>
      </p:sp>
      <p:sp>
        <p:nvSpPr>
          <p:cNvPr id="3" name="コンテンツ プレースホルダー 2"/>
          <p:cNvSpPr>
            <a:spLocks noGrp="1"/>
          </p:cNvSpPr>
          <p:nvPr>
            <p:ph sz="quarter" idx="1"/>
          </p:nvPr>
        </p:nvSpPr>
        <p:spPr>
          <a:xfrm>
            <a:off x="251520" y="1052736"/>
            <a:ext cx="8640960" cy="5616624"/>
          </a:xfrm>
        </p:spPr>
        <p:txBody>
          <a:bodyPr>
            <a:normAutofit fontScale="850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人類学</a:t>
            </a:r>
            <a:r>
              <a:rPr lang="ja-JP" altLang="ja-JP" sz="2800" kern="0" dirty="0">
                <a:latin typeface="Century"/>
                <a:ea typeface="HGP教科書体"/>
                <a:cs typeface="ＭＳ Ｐゴシック"/>
              </a:rPr>
              <a:t>は一般に、人類の進化や生物学的側面を研究する自然人類学と、人類の社会的・文化的側面を研究する文化</a:t>
            </a:r>
            <a:r>
              <a:rPr lang="ja-JP" altLang="ja-JP" sz="2800" kern="0" dirty="0" smtClean="0">
                <a:latin typeface="Century"/>
                <a:ea typeface="HGP教科書体"/>
                <a:cs typeface="ＭＳ Ｐゴシック"/>
              </a:rPr>
              <a:t>人類学</a:t>
            </a:r>
            <a:r>
              <a:rPr lang="en-US" altLang="ja-JP" sz="2800" kern="0" dirty="0" smtClean="0">
                <a:latin typeface="HGS教科書体" pitchFamily="18" charset="-128"/>
                <a:ea typeface="HGS教科書体" pitchFamily="18" charset="-128"/>
                <a:cs typeface="Times New Roman" pitchFamily="18" charset="0"/>
              </a:rPr>
              <a:t>(Cultural Anthropology</a:t>
            </a:r>
            <a:r>
              <a:rPr lang="en-US" altLang="ja-JP" sz="2800" kern="0" dirty="0" smtClean="0">
                <a:latin typeface="HGS教科書体" pitchFamily="18" charset="-128"/>
                <a:ea typeface="HGS教科書体" pitchFamily="18" charset="-128"/>
                <a:cs typeface="ＭＳ Ｐゴシック"/>
              </a:rPr>
              <a:t>)</a:t>
            </a:r>
            <a:r>
              <a:rPr lang="ja-JP" altLang="ja-JP" sz="2800" kern="0" dirty="0" smtClean="0">
                <a:latin typeface="HGS教科書体" pitchFamily="18" charset="-128"/>
                <a:ea typeface="HGS教科書体" pitchFamily="18" charset="-128"/>
                <a:cs typeface="ＭＳ Ｐゴシック"/>
              </a:rPr>
              <a:t>あるいは</a:t>
            </a:r>
            <a:r>
              <a:rPr lang="ja-JP" altLang="ja-JP" sz="2800" kern="0" dirty="0">
                <a:latin typeface="HGS教科書体" pitchFamily="18" charset="-128"/>
                <a:ea typeface="HGS教科書体" pitchFamily="18" charset="-128"/>
                <a:cs typeface="ＭＳ Ｐゴシック"/>
              </a:rPr>
              <a:t>社会</a:t>
            </a:r>
            <a:r>
              <a:rPr lang="ja-JP" altLang="ja-JP" sz="2800" kern="0" dirty="0" smtClean="0">
                <a:latin typeface="HGS教科書体" pitchFamily="18" charset="-128"/>
                <a:ea typeface="HGS教科書体" pitchFamily="18" charset="-128"/>
                <a:cs typeface="ＭＳ Ｐゴシック"/>
              </a:rPr>
              <a:t>人類学</a:t>
            </a:r>
            <a:r>
              <a:rPr lang="en-US" altLang="ja-JP" sz="2800" kern="0" dirty="0" smtClean="0">
                <a:latin typeface="HGS教科書体" pitchFamily="18" charset="-128"/>
                <a:ea typeface="HGS教科書体" pitchFamily="18" charset="-128"/>
                <a:cs typeface="Times New Roman" pitchFamily="18" charset="0"/>
              </a:rPr>
              <a:t>(Social Anthropology)</a:t>
            </a:r>
            <a:r>
              <a:rPr lang="ja-JP" altLang="ja-JP" sz="2800" kern="0" dirty="0" smtClean="0">
                <a:latin typeface="HGS教科書体" pitchFamily="18" charset="-128"/>
                <a:ea typeface="HGS教科書体" pitchFamily="18" charset="-128"/>
                <a:cs typeface="ＭＳ Ｐゴシック"/>
              </a:rPr>
              <a:t>に</a:t>
            </a:r>
            <a:r>
              <a:rPr lang="ja-JP" altLang="ja-JP" sz="2800" kern="0" dirty="0">
                <a:latin typeface="HGS教科書体" pitchFamily="18" charset="-128"/>
                <a:ea typeface="HGS教科書体" pitchFamily="18" charset="-128"/>
                <a:cs typeface="ＭＳ Ｐゴシック"/>
              </a:rPr>
              <a:t>大別される。文化人類学の名称はアメリカにおいて用いられ、イギリスおよび多くのヨーロッパ諸国では「社会人類学」の名称が用いられてきた。他のヨーロッパ諸国や日本においては民族学（英語圏での</a:t>
            </a:r>
            <a:r>
              <a:rPr lang="en-US" altLang="ja-JP" sz="2800" kern="0" dirty="0">
                <a:latin typeface="HGS教科書体" pitchFamily="18" charset="-128"/>
                <a:ea typeface="HGS教科書体" pitchFamily="18" charset="-128"/>
                <a:cs typeface="Times New Roman" pitchFamily="18" charset="0"/>
              </a:rPr>
              <a:t>Ethnology</a:t>
            </a:r>
            <a:r>
              <a:rPr lang="ja-JP" altLang="ja-JP" sz="2800" kern="0" dirty="0" err="1">
                <a:latin typeface="HGS教科書体" pitchFamily="18" charset="-128"/>
                <a:ea typeface="HGS教科書体" pitchFamily="18" charset="-128"/>
                <a:cs typeface="ＭＳ Ｐゴシック"/>
              </a:rPr>
              <a:t>、</a:t>
            </a:r>
            <a:r>
              <a:rPr lang="ja-JP" altLang="ja-JP" sz="2800" kern="0" dirty="0">
                <a:latin typeface="HGS教科書体" pitchFamily="18" charset="-128"/>
                <a:ea typeface="HGS教科書体" pitchFamily="18" charset="-128"/>
                <a:cs typeface="ＭＳ Ｐゴシック"/>
              </a:rPr>
              <a:t>ドイツ語圏での</a:t>
            </a:r>
            <a:r>
              <a:rPr lang="en-US" altLang="ja-JP" sz="2800" kern="0" dirty="0" err="1">
                <a:latin typeface="HGS教科書体" pitchFamily="18" charset="-128"/>
                <a:ea typeface="HGS教科書体" pitchFamily="18" charset="-128"/>
                <a:cs typeface="Times New Roman" pitchFamily="18" charset="0"/>
              </a:rPr>
              <a:t>Ethnologie</a:t>
            </a:r>
            <a:r>
              <a:rPr lang="ja-JP" altLang="ja-JP" sz="2800" kern="0" dirty="0">
                <a:latin typeface="HGS教科書体" pitchFamily="18" charset="-128"/>
                <a:ea typeface="HGS教科書体" pitchFamily="18" charset="-128"/>
                <a:cs typeface="ＭＳ Ｐゴシック"/>
              </a:rPr>
              <a:t>）の名称も用いられている（民族学を一分野とする場合も多い）。民</a:t>
            </a:r>
            <a:r>
              <a:rPr lang="ja-JP" altLang="ja-JP" sz="2800" kern="0" dirty="0" smtClean="0">
                <a:latin typeface="HGS教科書体" pitchFamily="18" charset="-128"/>
                <a:ea typeface="HGS教科書体" pitchFamily="18" charset="-128"/>
                <a:cs typeface="ＭＳ Ｐゴシック"/>
              </a:rPr>
              <a:t>俗学</a:t>
            </a:r>
            <a:r>
              <a:rPr lang="ja-JP" altLang="ja-JP" sz="2800" kern="0" dirty="0" smtClean="0">
                <a:latin typeface="HGS教科書体" pitchFamily="18" charset="-128"/>
                <a:ea typeface="HGS教科書体" pitchFamily="18" charset="-128"/>
                <a:cs typeface="Times New Roman" pitchFamily="18" charset="0"/>
              </a:rPr>
              <a:t>（</a:t>
            </a:r>
            <a:r>
              <a:rPr lang="en-US" altLang="ja-JP" sz="2800" kern="0" dirty="0" smtClean="0">
                <a:latin typeface="HGS教科書体" pitchFamily="18" charset="-128"/>
                <a:ea typeface="HGS教科書体" pitchFamily="18" charset="-128"/>
                <a:cs typeface="Times New Roman" pitchFamily="18" charset="0"/>
              </a:rPr>
              <a:t>Folklore</a:t>
            </a:r>
            <a:r>
              <a:rPr lang="ja-JP" altLang="ja-JP" sz="2800" kern="0" dirty="0" smtClean="0">
                <a:latin typeface="HGS教科書体" pitchFamily="18" charset="-128"/>
                <a:ea typeface="HGS教科書体" pitchFamily="18" charset="-128"/>
                <a:cs typeface="Times New Roman" pitchFamily="18" charset="0"/>
              </a:rPr>
              <a:t>）</a:t>
            </a:r>
            <a:r>
              <a:rPr lang="ja-JP" altLang="ja-JP" sz="2800" kern="0" dirty="0" smtClean="0">
                <a:latin typeface="HGS教科書体" pitchFamily="18" charset="-128"/>
                <a:ea typeface="HGS教科書体" pitchFamily="18" charset="-128"/>
                <a:cs typeface="ＭＳ Ｐゴシック"/>
              </a:rPr>
              <a:t>も</a:t>
            </a:r>
            <a:r>
              <a:rPr lang="ja-JP" altLang="ja-JP" sz="2800" kern="0" dirty="0">
                <a:latin typeface="HGS教科書体" pitchFamily="18" charset="-128"/>
                <a:ea typeface="HGS教科書体" pitchFamily="18" charset="-128"/>
                <a:cs typeface="ＭＳ Ｐゴシック"/>
              </a:rPr>
              <a:t>また隣接分野として共通の研究テーマを共有することが多い。</a:t>
            </a:r>
            <a:endParaRPr lang="ja-JP" altLang="ja-JP" sz="2400" kern="100" dirty="0">
              <a:latin typeface="HGS教科書体" pitchFamily="18" charset="-128"/>
              <a:ea typeface="HGS教科書体" pitchFamily="18" charset="-128"/>
              <a:cs typeface="Times New Roman"/>
            </a:endParaRPr>
          </a:p>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自然</a:t>
            </a:r>
            <a:r>
              <a:rPr lang="ja-JP" altLang="ja-JP" sz="2800" kern="0" dirty="0">
                <a:latin typeface="Century"/>
                <a:ea typeface="HGP教科書体"/>
                <a:cs typeface="ＭＳ Ｐゴシック"/>
              </a:rPr>
              <a:t>人類学は、人類を進化の過程によって形作られてきた生物学的側面から捉える。それに対して、文化人類学は自然の対義としての文化から人類を研究しようとする学問分野である。文化とは、進化の過程を経て形成された遺伝的な形質のことではなく、人類が後天的に学習した行動パターンや言語、人工物の総体を指している。したがって文化人類学の隣接科学には言語学と考古学があり、アメリカの学部ではこれらの学問に加えて自然人類学をあわせて総合的に教育されている。</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6826083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892480" cy="562074"/>
          </a:xfrm>
        </p:spPr>
        <p:txBody>
          <a:bodyPr>
            <a:noAutofit/>
          </a:bodyPr>
          <a:lstStyle/>
          <a:p>
            <a:r>
              <a:rPr kumimoji="1" lang="ja-JP" altLang="en-US" sz="2800" b="1" dirty="0">
                <a:latin typeface="HGP教科書体" pitchFamily="18" charset="-128"/>
                <a:ea typeface="HGP教科書体" pitchFamily="18" charset="-128"/>
              </a:rPr>
              <a:t>初級</a:t>
            </a:r>
            <a:r>
              <a:rPr kumimoji="1" lang="ja-JP" altLang="en-US" sz="2800" b="1" dirty="0" smtClean="0">
                <a:latin typeface="HGP教科書体" pitchFamily="18" charset="-128"/>
                <a:ea typeface="HGP教科書体" pitchFamily="18" charset="-128"/>
              </a:rPr>
              <a:t>語彙</a:t>
            </a:r>
            <a:r>
              <a:rPr lang="en-US" altLang="ja-JP" sz="2800" dirty="0">
                <a:solidFill>
                  <a:schemeClr val="accent2">
                    <a:lumMod val="50000"/>
                  </a:schemeClr>
                </a:solidFill>
                <a:effectLst>
                  <a:outerShdw blurRad="38100" dist="38100" dir="2700000" algn="tl">
                    <a:srgbClr val="000000">
                      <a:alpha val="43137"/>
                    </a:srgbClr>
                  </a:outerShdw>
                </a:effectLst>
                <a:latin typeface="+mn-lt"/>
                <a:ea typeface="+mn-ea"/>
                <a:cs typeface="+mn-cs"/>
              </a:rPr>
              <a:t>57.7</a:t>
            </a:r>
            <a:r>
              <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rPr>
              <a:t>％ </a:t>
            </a:r>
            <a:r>
              <a:rPr kumimoji="1" lang="ja-JP" altLang="en-US" sz="2400" dirty="0" smtClean="0"/>
              <a:t>（旧日能試４級＋３級 </a:t>
            </a:r>
            <a:r>
              <a:rPr kumimoji="1" lang="en-US" altLang="ja-JP" sz="2800" b="1" u="sng" dirty="0" smtClean="0">
                <a:ea typeface="HGP教科書体" pitchFamily="18" charset="-128"/>
              </a:rPr>
              <a:t>JAWL </a:t>
            </a:r>
            <a:r>
              <a:rPr kumimoji="1" lang="ja-JP" altLang="en-US" sz="2800" b="1" u="sng" dirty="0" smtClean="0">
                <a:ea typeface="HGP教科書体" pitchFamily="18" charset="-128"/>
              </a:rPr>
              <a:t>０</a:t>
            </a:r>
            <a:r>
              <a:rPr lang="en-US" altLang="ja-JP" sz="2800" kern="0" dirty="0" smtClean="0">
                <a:solidFill>
                  <a:srgbClr val="FF0000"/>
                </a:solidFill>
                <a:ea typeface="HGP教科書体"/>
                <a:cs typeface="ＭＳ Ｐゴシック"/>
              </a:rPr>
              <a:t> </a:t>
            </a:r>
            <a:r>
              <a:rPr lang="en-US" altLang="ja-JP" sz="2800" dirty="0">
                <a:solidFill>
                  <a:schemeClr val="accent2">
                    <a:lumMod val="50000"/>
                  </a:schemeClr>
                </a:solidFill>
                <a:effectLst>
                  <a:outerShdw blurRad="38100" dist="38100" dir="2700000" algn="tl">
                    <a:srgbClr val="000000">
                      <a:alpha val="43137"/>
                    </a:srgbClr>
                  </a:outerShdw>
                </a:effectLst>
                <a:latin typeface="+mn-lt"/>
                <a:ea typeface="+mn-ea"/>
                <a:cs typeface="+mn-cs"/>
              </a:rPr>
              <a:t>6.8%</a:t>
            </a:r>
            <a:r>
              <a:rPr kumimoji="1" lang="ja-JP" altLang="en-US" sz="2800" dirty="0" smtClean="0"/>
              <a:t>含む）</a:t>
            </a:r>
            <a:endParaRPr kumimoji="1" lang="ja-JP" altLang="en-US" sz="2800" dirty="0"/>
          </a:p>
        </p:txBody>
      </p:sp>
      <p:sp>
        <p:nvSpPr>
          <p:cNvPr id="3" name="コンテンツ プレースホルダー 2"/>
          <p:cNvSpPr>
            <a:spLocks noGrp="1"/>
          </p:cNvSpPr>
          <p:nvPr>
            <p:ph sz="quarter" idx="1"/>
          </p:nvPr>
        </p:nvSpPr>
        <p:spPr>
          <a:xfrm>
            <a:off x="251520" y="908720"/>
            <a:ext cx="8712968"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a:t>
            </a:r>
            <a:r>
              <a:rPr lang="ja-JP" altLang="ja-JP" sz="2800"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生物学的側面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kern="0" dirty="0">
                <a:latin typeface="Century"/>
                <a:ea typeface="HGP教科書体"/>
                <a:cs typeface="ＭＳ Ｐゴシック"/>
              </a:rPr>
              <a:t>自然人類学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的・</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kern="0" dirty="0">
                <a:latin typeface="Century"/>
                <a:ea typeface="HGP教科書体"/>
                <a:cs typeface="ＭＳ Ｐゴシック"/>
              </a:rPr>
              <a:t>人類学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kern="0" dirty="0">
                <a:latin typeface="Century"/>
                <a:ea typeface="HGP教科書体"/>
                <a:cs typeface="ＭＳ Ｐゴシック"/>
              </a:rPr>
              <a:t>あるいは</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人類学</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はアメリカに</a:t>
            </a:r>
            <a:r>
              <a:rPr lang="ja-JP" altLang="ja-JP" sz="2800" kern="0" dirty="0">
                <a:latin typeface="Century"/>
                <a:ea typeface="HGP教科書体"/>
                <a:cs typeface="ＭＳ Ｐゴシック"/>
              </a:rPr>
              <a:t>おい</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用い</a:t>
            </a:r>
            <a:r>
              <a:rPr lang="ja-JP" altLang="ja-JP" sz="2800" b="1" u="sng" kern="0" dirty="0">
                <a:latin typeface="Century"/>
                <a:ea typeface="HGP教科書体"/>
                <a:cs typeface="ＭＳ Ｐゴシック"/>
              </a:rPr>
              <a:t>られ</a:t>
            </a:r>
            <a:r>
              <a:rPr lang="ja-JP" altLang="ja-JP" sz="2800" kern="0" dirty="0">
                <a:latin typeface="Century"/>
                <a:ea typeface="HGP教科書体"/>
                <a:cs typeface="ＭＳ Ｐゴシック"/>
              </a:rPr>
              <a:t>、イギリスおよび多く</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人類学」</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用い</a:t>
            </a:r>
            <a:r>
              <a:rPr lang="ja-JP" altLang="ja-JP" sz="2800" b="1" u="sng" kern="0" dirty="0">
                <a:latin typeface="Century"/>
                <a:ea typeface="HGP教科書体"/>
                <a:cs typeface="ＭＳ Ｐゴシック"/>
              </a:rPr>
              <a:t>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kern="0" dirty="0">
                <a:latin typeface="Century"/>
                <a:ea typeface="HGP教科書体"/>
                <a:cs typeface="ＭＳ Ｐゴシック"/>
              </a:rPr>
              <a:t>民族学（</a:t>
            </a:r>
            <a:r>
              <a:rPr lang="ja-JP" altLang="ja-JP" sz="2800" b="1" kern="0" dirty="0">
                <a:latin typeface="Century"/>
                <a:ea typeface="HGP教科書体"/>
                <a:cs typeface="ＭＳ Ｐゴシック"/>
              </a:rPr>
              <a:t>英語</a:t>
            </a:r>
            <a:r>
              <a:rPr lang="ja-JP" altLang="ja-JP" sz="2800"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kern="0" dirty="0">
                <a:latin typeface="Century"/>
                <a:ea typeface="HGP教科書体"/>
                <a:cs typeface="ＭＳ Ｐゴシック"/>
              </a:rPr>
              <a:t>用い</a:t>
            </a:r>
            <a:r>
              <a:rPr lang="ja-JP" altLang="ja-JP" sz="2800" b="1" u="sng" kern="0" dirty="0">
                <a:latin typeface="Century"/>
                <a:ea typeface="HGP教科書体"/>
                <a:cs typeface="ＭＳ Ｐゴシック"/>
              </a:rPr>
              <a:t>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（民族学</a:t>
            </a:r>
            <a:r>
              <a:rPr lang="ja-JP" altLang="ja-JP" sz="2800" b="1" kern="0" dirty="0">
                <a:latin typeface="Century"/>
                <a:ea typeface="HGP教科書体"/>
                <a:cs typeface="ＭＳ Ｐゴシック"/>
              </a:rPr>
              <a:t>を一</a:t>
            </a:r>
            <a:r>
              <a:rPr lang="ja-JP" altLang="ja-JP" sz="2800"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a:t>
            </a:r>
            <a:r>
              <a:rPr lang="ja-JP" altLang="ja-JP" sz="2800" kern="0" dirty="0" smtClean="0">
                <a:latin typeface="Century"/>
                <a:ea typeface="HGP教科書体"/>
                <a:cs typeface="ＭＳ Ｐゴシック"/>
              </a:rPr>
              <a:t>俗学</a:t>
            </a:r>
            <a:r>
              <a:rPr lang="en-US" altLang="ja-JP" sz="2800" kern="0" dirty="0" smtClean="0">
                <a:latin typeface="HGS教科書体" pitchFamily="18" charset="-128"/>
                <a:ea typeface="HGS教科書体" pitchFamily="18" charset="-128"/>
                <a:cs typeface="Times New Roman" pitchFamily="18" charset="0"/>
              </a:rPr>
              <a:t>(Folklore)</a:t>
            </a:r>
            <a:r>
              <a:rPr lang="ja-JP" altLang="ja-JP" sz="2800" b="1" kern="0" dirty="0" smtClean="0">
                <a:latin typeface="Century"/>
                <a:ea typeface="HGP教科書体"/>
                <a:cs typeface="ＭＳ Ｐゴシック"/>
              </a:rPr>
              <a:t>も</a:t>
            </a:r>
            <a:r>
              <a:rPr lang="ja-JP" altLang="ja-JP" sz="2800" b="1" kern="0" dirty="0">
                <a:latin typeface="Century"/>
                <a:ea typeface="HGP教科書体"/>
                <a:cs typeface="ＭＳ Ｐゴシック"/>
              </a:rPr>
              <a:t>また</a:t>
            </a:r>
            <a:r>
              <a:rPr lang="ja-JP" altLang="ja-JP" sz="2800" kern="0" dirty="0">
                <a:latin typeface="Century"/>
                <a:ea typeface="HGP教科書体"/>
                <a:cs typeface="ＭＳ Ｐゴシック"/>
              </a:rPr>
              <a:t>隣接分野</a:t>
            </a:r>
            <a:r>
              <a:rPr lang="ja-JP" altLang="ja-JP" sz="2800" b="1" kern="0" dirty="0">
                <a:latin typeface="Century"/>
                <a:ea typeface="HGP教科書体"/>
                <a:cs typeface="ＭＳ Ｐゴシック"/>
              </a:rPr>
              <a:t>として</a:t>
            </a:r>
            <a:r>
              <a:rPr lang="ja-JP" altLang="ja-JP" sz="2800"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a:t>
            </a:r>
            <a:r>
              <a:rPr lang="ja-JP" altLang="ja-JP" sz="2800" kern="0" dirty="0">
                <a:latin typeface="Century"/>
                <a:ea typeface="HGP教科書体"/>
                <a:cs typeface="ＭＳ Ｐゴシック"/>
              </a:rPr>
              <a:t>テーマ</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kern="0" dirty="0">
                <a:latin typeface="Century"/>
                <a:ea typeface="HGP教科書体"/>
                <a:cs typeface="ＭＳ Ｐゴシック"/>
              </a:rPr>
              <a:t>自然人類学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生物学的側面</a:t>
            </a:r>
            <a:r>
              <a:rPr lang="ja-JP" altLang="ja-JP" sz="2800" b="1" kern="0" dirty="0">
                <a:latin typeface="Century"/>
                <a:ea typeface="HGP教科書体"/>
                <a:cs typeface="ＭＳ Ｐゴシック"/>
              </a:rPr>
              <a:t>から</a:t>
            </a:r>
            <a:r>
              <a:rPr lang="ja-JP" altLang="ja-JP" sz="2800" kern="0" dirty="0">
                <a:latin typeface="Century"/>
                <a:ea typeface="HGP教科書体"/>
                <a:cs typeface="ＭＳ Ｐゴシック"/>
              </a:rPr>
              <a:t>捉える。</a:t>
            </a:r>
            <a:r>
              <a:rPr lang="ja-JP" altLang="ja-JP" sz="2800" b="1" kern="0" dirty="0">
                <a:latin typeface="Century"/>
                <a:ea typeface="HGP教科書体"/>
                <a:cs typeface="ＭＳ Ｐゴシック"/>
              </a:rPr>
              <a:t>それに</a:t>
            </a:r>
            <a:r>
              <a:rPr lang="ja-JP" altLang="ja-JP" sz="2800"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a:t>
            </a:r>
            <a:r>
              <a:rPr lang="ja-JP" altLang="ja-JP" sz="2800" kern="0" dirty="0">
                <a:latin typeface="Century"/>
                <a:ea typeface="HGP教科書体"/>
                <a:cs typeface="ＭＳ Ｐゴシック"/>
              </a:rPr>
              <a:t>学問分野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kern="0" dirty="0">
                <a:latin typeface="Century"/>
                <a:ea typeface="HGP教科書体"/>
                <a:cs typeface="ＭＳ Ｐゴシック"/>
              </a:rPr>
              <a:t>遺伝的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後天的</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言語、人工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kern="0" dirty="0">
                <a:latin typeface="Century"/>
                <a:ea typeface="HGP教科書体"/>
                <a:cs typeface="ＭＳ Ｐゴシック"/>
              </a:rPr>
              <a:t>人類学の隣接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kern="0" dirty="0">
                <a:latin typeface="Century"/>
                <a:ea typeface="HGP教科書体"/>
                <a:cs typeface="ＭＳ Ｐゴシック"/>
              </a:rPr>
              <a:t>言語学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kern="0" dirty="0">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加えて自然人類学</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あわせ</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smtClean="0">
                <a:latin typeface="Century"/>
                <a:ea typeface="HGP教科書体"/>
                <a:cs typeface="ＭＳ Ｐゴシック"/>
              </a:rPr>
              <a:t>。</a:t>
            </a:r>
            <a:r>
              <a:rPr lang="ja-JP" altLang="en-US" sz="3000" kern="0" dirty="0" smtClean="0">
                <a:solidFill>
                  <a:srgbClr val="FF0000"/>
                </a:solidFill>
                <a:latin typeface="Century"/>
                <a:ea typeface="HGP教科書体"/>
                <a:cs typeface="ＭＳ Ｐゴシック"/>
              </a:rPr>
              <a:t>　</a:t>
            </a:r>
            <a:endParaRPr kumimoji="1" lang="ja-JP" altLang="en-US" dirty="0"/>
          </a:p>
        </p:txBody>
      </p:sp>
    </p:spTree>
    <p:extLst>
      <p:ext uri="{BB962C8B-B14F-4D97-AF65-F5344CB8AC3E}">
        <p14:creationId xmlns:p14="http://schemas.microsoft.com/office/powerpoint/2010/main" val="26897069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35280" cy="562074"/>
          </a:xfrm>
        </p:spPr>
        <p:txBody>
          <a:bodyPr>
            <a:normAutofit fontScale="90000"/>
          </a:bodyPr>
          <a:lstStyle/>
          <a:p>
            <a:r>
              <a:rPr kumimoji="1" lang="ja-JP" altLang="en-US" b="1" dirty="0">
                <a:latin typeface="HGP教科書体" pitchFamily="18" charset="-128"/>
                <a:ea typeface="HGP教科書体" pitchFamily="18" charset="-128"/>
              </a:rPr>
              <a:t>初級語彙</a:t>
            </a:r>
            <a:r>
              <a:rPr kumimoji="1" lang="ja-JP" altLang="en-US" dirty="0"/>
              <a:t>（</a:t>
            </a:r>
            <a:r>
              <a:rPr kumimoji="1" lang="en-US" altLang="ja-JP" u="sng" dirty="0"/>
              <a:t>JAWL</a:t>
            </a:r>
            <a:r>
              <a:rPr kumimoji="1" lang="ja-JP" altLang="en-US" u="sng" dirty="0"/>
              <a:t>０</a:t>
            </a:r>
            <a:r>
              <a:rPr kumimoji="1" lang="ja-JP" altLang="en-US" dirty="0"/>
              <a:t>含む）　＋</a:t>
            </a:r>
            <a:r>
              <a:rPr kumimoji="1" lang="en-US" altLang="ja-JP" b="1" u="sng" dirty="0" err="1" smtClean="0">
                <a:solidFill>
                  <a:srgbClr val="FF0000"/>
                </a:solidFill>
              </a:rPr>
              <a:t>JAWLⅠ</a:t>
            </a:r>
            <a:r>
              <a:rPr kumimoji="1" lang="en-US" altLang="ja-JP" dirty="0" smtClean="0">
                <a:solidFill>
                  <a:srgbClr val="FF0000"/>
                </a:solidFill>
                <a:latin typeface="Times New Roman" pitchFamily="18" charset="0"/>
                <a:cs typeface="Times New Roman" pitchFamily="18" charset="0"/>
              </a:rPr>
              <a:t> 20.4%</a:t>
            </a:r>
            <a:endParaRPr kumimoji="1" lang="ja-JP" altLang="en-US" dirty="0">
              <a:solidFill>
                <a:srgbClr val="FF0000"/>
              </a:solidFill>
              <a:latin typeface="Times New Roman" pitchFamily="18" charset="0"/>
              <a:cs typeface="Times New Roman" pitchFamily="18" charset="0"/>
            </a:endParaRP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solidFill>
                  <a:srgbClr val="000000"/>
                </a:solidFill>
                <a:latin typeface="Century"/>
                <a:ea typeface="HGP教科書体"/>
                <a:cs typeface="ＭＳ Ｐゴシック"/>
              </a:rPr>
              <a:t>　</a:t>
            </a:r>
            <a:r>
              <a:rPr lang="ja-JP" altLang="ja-JP" sz="2800" kern="0" dirty="0" smtClean="0">
                <a:solidFill>
                  <a:srgbClr val="000000"/>
                </a:solidFill>
                <a:latin typeface="Century"/>
                <a:ea typeface="HGP教科書体"/>
                <a:cs typeface="ＭＳ Ｐゴシック"/>
              </a:rPr>
              <a:t>人類</a:t>
            </a:r>
            <a:r>
              <a:rPr lang="ja-JP" altLang="ja-JP" sz="2800" b="1" u="sng" kern="0" dirty="0" smtClean="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solidFill>
                  <a:srgbClr val="FF0000"/>
                </a:solidFill>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solidFill>
                  <a:srgbClr val="000000"/>
                </a:solidFill>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kern="0" dirty="0">
                <a:solidFill>
                  <a:srgbClr val="000000"/>
                </a:solidFill>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kern="0" dirty="0">
                <a:solidFill>
                  <a:srgbClr val="000000"/>
                </a:solidFill>
                <a:latin typeface="Century"/>
                <a:ea typeface="HGP教科書体"/>
                <a:cs typeface="ＭＳ Ｐゴシック"/>
              </a:rPr>
              <a:t>生物</a:t>
            </a:r>
            <a:r>
              <a:rPr lang="ja-JP" altLang="ja-JP" sz="2800" b="1" u="sng" kern="0" dirty="0">
                <a:solidFill>
                  <a:srgbClr val="FF0000"/>
                </a:solidFill>
                <a:latin typeface="Century"/>
                <a:ea typeface="HGP教科書体"/>
                <a:cs typeface="ＭＳ Ｐゴシック"/>
              </a:rPr>
              <a:t>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kern="0" dirty="0">
                <a:solidFill>
                  <a:srgbClr val="000000"/>
                </a:solidFill>
                <a:latin typeface="Century"/>
                <a:ea typeface="HGP教科書体"/>
                <a:cs typeface="ＭＳ Ｐゴシック"/>
              </a:rPr>
              <a:t>自然人類</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solidFill>
                  <a:srgbClr val="000000"/>
                </a:solidFill>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a:t>
            </a:r>
            <a:r>
              <a:rPr lang="ja-JP" altLang="ja-JP" sz="2800" b="1" u="sng" kern="0" dirty="0">
                <a:solidFill>
                  <a:srgbClr val="FF0000"/>
                </a:solidFill>
                <a:latin typeface="Century"/>
                <a:ea typeface="HGP教科書体"/>
                <a:cs typeface="ＭＳ Ｐゴシック"/>
              </a:rPr>
              <a:t>的</a:t>
            </a:r>
            <a:r>
              <a:rPr lang="ja-JP" altLang="ja-JP" sz="2800" kern="0" dirty="0">
                <a:solidFill>
                  <a:srgbClr val="000000"/>
                </a:solidFill>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solidFill>
                  <a:srgbClr val="FF0000"/>
                </a:solidFill>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en-US" altLang="ja-JP" sz="2800" kern="0" dirty="0">
                <a:solidFill>
                  <a:srgbClr val="000000"/>
                </a:solidFill>
                <a:latin typeface="HGP教科書体"/>
                <a:ea typeface="ＭＳ 明朝"/>
                <a:cs typeface="ＭＳ Ｐゴシック"/>
              </a:rPr>
              <a:t>(</a:t>
            </a:r>
            <a:r>
              <a:rPr lang="en-US" altLang="ja-JP" sz="2800" kern="0" dirty="0" err="1">
                <a:solidFill>
                  <a:srgbClr val="000000"/>
                </a:solidFill>
                <a:latin typeface="HGP教科書体"/>
                <a:ea typeface="ＭＳ 明朝"/>
                <a:cs typeface="ＭＳ Ｐゴシック"/>
              </a:rPr>
              <a:t>CulturalAnthropology</a:t>
            </a:r>
            <a:r>
              <a:rPr lang="en-US" altLang="ja-JP" sz="2800" kern="0" dirty="0">
                <a:solidFill>
                  <a:srgbClr val="000000"/>
                </a:solidFill>
                <a:latin typeface="HGP教科書体"/>
                <a:ea typeface="ＭＳ 明朝"/>
                <a:cs typeface="ＭＳ Ｐゴシック"/>
              </a:rPr>
              <a:t>)</a:t>
            </a:r>
            <a:r>
              <a:rPr lang="ja-JP" altLang="ja-JP" sz="2800" b="1" u="sng" kern="0" dirty="0">
                <a:solidFill>
                  <a:srgbClr val="FF0000"/>
                </a:solidFill>
                <a:latin typeface="Century"/>
                <a:ea typeface="HGP教科書体"/>
                <a:cs typeface="ＭＳ Ｐゴシック"/>
              </a:rPr>
              <a:t>あるいは</a:t>
            </a:r>
            <a:r>
              <a:rPr lang="ja-JP" altLang="ja-JP" sz="2800" b="1" u="sng" kern="0" dirty="0">
                <a:latin typeface="Century"/>
                <a:ea typeface="HGP教科書体"/>
                <a:cs typeface="ＭＳ Ｐゴシック"/>
              </a:rPr>
              <a:t>社会</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en-US" altLang="ja-JP" sz="2800" kern="0" dirty="0">
                <a:solidFill>
                  <a:srgbClr val="000000"/>
                </a:solidFill>
                <a:latin typeface="HGP教科書体"/>
                <a:ea typeface="ＭＳ 明朝"/>
                <a:cs typeface="ＭＳ Ｐゴシック"/>
              </a:rPr>
              <a:t>(</a:t>
            </a:r>
            <a:r>
              <a:rPr lang="en-US" altLang="ja-JP" sz="2800" kern="0" dirty="0" err="1">
                <a:solidFill>
                  <a:srgbClr val="000000"/>
                </a:solidFill>
                <a:latin typeface="HGP教科書体"/>
                <a:ea typeface="ＭＳ 明朝"/>
                <a:cs typeface="ＭＳ Ｐゴシック"/>
              </a:rPr>
              <a:t>SocialAnthropology</a:t>
            </a:r>
            <a:r>
              <a:rPr lang="en-US" altLang="ja-JP" sz="2800" kern="0" dirty="0">
                <a:solidFill>
                  <a:srgbClr val="000000"/>
                </a:solidFill>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solidFill>
                  <a:srgbClr val="000000"/>
                </a:solidFill>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ja-JP" altLang="ja-JP" sz="2800" kern="0" dirty="0">
                <a:latin typeface="Century"/>
                <a:ea typeface="HGP教科書体"/>
                <a:cs typeface="ＭＳ Ｐゴシック"/>
              </a:rPr>
              <a:t>の名称</a:t>
            </a:r>
            <a:r>
              <a:rPr lang="ja-JP" altLang="ja-JP" sz="2800" b="1" kern="0" dirty="0">
                <a:latin typeface="Century"/>
                <a:ea typeface="HGP教科書体"/>
                <a:cs typeface="ＭＳ Ｐゴシック"/>
              </a:rPr>
              <a:t>はアメリカに</a:t>
            </a:r>
            <a:r>
              <a:rPr lang="ja-JP" altLang="ja-JP" sz="2800" b="1" u="sng" kern="0" dirty="0">
                <a:solidFill>
                  <a:srgbClr val="FF0000"/>
                </a:solidFill>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solidFill>
                  <a:srgbClr val="FF0000"/>
                </a:solidFill>
                <a:latin typeface="Century"/>
                <a:ea typeface="HGP教科書体"/>
                <a:cs typeface="ＭＳ Ｐゴシック"/>
              </a:rPr>
              <a:t>用い</a:t>
            </a:r>
            <a:r>
              <a:rPr lang="ja-JP" altLang="ja-JP" sz="2800" b="1" u="sng" kern="0" dirty="0">
                <a:latin typeface="Century"/>
                <a:ea typeface="HGP教科書体"/>
                <a:cs typeface="ＭＳ Ｐゴシック"/>
              </a:rPr>
              <a:t>られ</a:t>
            </a:r>
            <a:r>
              <a:rPr lang="ja-JP" altLang="ja-JP" sz="2800" kern="0" dirty="0">
                <a:solidFill>
                  <a:srgbClr val="000000"/>
                </a:solidFill>
                <a:latin typeface="Century"/>
                <a:ea typeface="HGP教科書体"/>
                <a:cs typeface="ＭＳ Ｐゴシック"/>
              </a:rPr>
              <a:t>、イギリス</a:t>
            </a:r>
            <a:r>
              <a:rPr lang="ja-JP" altLang="ja-JP" sz="2800" b="1" u="sng" kern="0" dirty="0">
                <a:solidFill>
                  <a:srgbClr val="FF0000"/>
                </a:solidFill>
                <a:latin typeface="Century"/>
                <a:ea typeface="HGP教科書体"/>
                <a:cs typeface="ＭＳ Ｐゴシック"/>
              </a:rPr>
              <a:t>および多く</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ja-JP" altLang="ja-JP" sz="2800" kern="0" dirty="0">
                <a:solidFill>
                  <a:srgbClr val="000000"/>
                </a:solidFill>
                <a:latin typeface="Century"/>
                <a:ea typeface="HGP教科書体"/>
                <a:cs typeface="ＭＳ Ｐゴシック"/>
              </a:rPr>
              <a:t>」</a:t>
            </a:r>
            <a:r>
              <a:rPr lang="ja-JP" altLang="ja-JP" sz="2800" kern="0" dirty="0">
                <a:latin typeface="Century"/>
                <a:ea typeface="HGP教科書体"/>
                <a:cs typeface="ＭＳ Ｐゴシック"/>
              </a:rPr>
              <a:t>の名称が</a:t>
            </a:r>
            <a:r>
              <a:rPr lang="ja-JP" altLang="ja-JP" sz="2800" b="1" u="sng" kern="0" dirty="0">
                <a:solidFill>
                  <a:srgbClr val="FF0000"/>
                </a:solidFill>
                <a:latin typeface="Century"/>
                <a:ea typeface="HGP教科書体"/>
                <a:cs typeface="ＭＳ Ｐゴシック"/>
              </a:rPr>
              <a:t>用い</a:t>
            </a:r>
            <a:r>
              <a:rPr lang="ja-JP" altLang="ja-JP" sz="2800" b="1" u="sng" kern="0" dirty="0">
                <a:latin typeface="Century"/>
                <a:ea typeface="HGP教科書体"/>
                <a:cs typeface="ＭＳ Ｐゴシック"/>
              </a:rPr>
              <a:t>られ</a:t>
            </a:r>
            <a:r>
              <a:rPr lang="ja-JP" altLang="ja-JP" sz="2800" b="1" kern="0" dirty="0">
                <a:latin typeface="Century"/>
                <a:ea typeface="HGP教科書体"/>
                <a:cs typeface="ＭＳ Ｐゴシック"/>
              </a:rPr>
              <a:t>てきた</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b="1" u="sng" kern="0" dirty="0">
                <a:solidFill>
                  <a:srgbClr val="FF0000"/>
                </a:solidFill>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kern="0" dirty="0">
                <a:latin typeface="Century"/>
                <a:ea typeface="HGP教科書体"/>
                <a:cs typeface="ＭＳ Ｐゴシック"/>
              </a:rPr>
              <a:t>民族</a:t>
            </a:r>
            <a:r>
              <a:rPr lang="ja-JP" altLang="ja-JP" sz="2800" b="1" u="sng" kern="0" dirty="0">
                <a:solidFill>
                  <a:srgbClr val="FF0000"/>
                </a:solidFill>
                <a:latin typeface="Century"/>
                <a:ea typeface="HGP教科書体"/>
                <a:cs typeface="ＭＳ Ｐゴシック"/>
              </a:rPr>
              <a:t>学</a:t>
            </a:r>
            <a:r>
              <a:rPr lang="ja-JP" altLang="ja-JP" sz="2800" kern="0" dirty="0">
                <a:solidFill>
                  <a:srgbClr val="000000"/>
                </a:solidFill>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kern="0" dirty="0">
                <a:solidFill>
                  <a:srgbClr val="000000"/>
                </a:solidFill>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（民族</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solidFill>
                  <a:srgbClr val="FF0000"/>
                </a:solidFill>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a:t>
            </a:r>
            <a:r>
              <a:rPr lang="ja-JP" altLang="ja-JP" sz="2800" kern="0" dirty="0">
                <a:solidFill>
                  <a:srgbClr val="000000"/>
                </a:solidFill>
                <a:latin typeface="Century"/>
                <a:ea typeface="HGP教科書体"/>
                <a:cs typeface="ＭＳ Ｐゴシック"/>
              </a:rPr>
              <a:t>。</a:t>
            </a:r>
            <a:r>
              <a:rPr lang="ja-JP" altLang="ja-JP" sz="2800" kern="0" dirty="0">
                <a:latin typeface="Century"/>
                <a:ea typeface="HGP教科書体"/>
                <a:cs typeface="ＭＳ Ｐゴシック"/>
              </a:rPr>
              <a:t>民俗</a:t>
            </a:r>
            <a:r>
              <a:rPr lang="ja-JP" altLang="ja-JP" sz="2800" b="1" u="sng" kern="0" dirty="0">
                <a:solidFill>
                  <a:srgbClr val="FF0000"/>
                </a:solidFill>
                <a:latin typeface="Century"/>
                <a:ea typeface="HGP教科書体"/>
                <a:cs typeface="ＭＳ Ｐゴシック"/>
              </a:rPr>
              <a:t>学</a:t>
            </a:r>
            <a:r>
              <a:rPr lang="ja-JP" altLang="ja-JP" sz="2800" kern="0" dirty="0">
                <a:solidFill>
                  <a:srgbClr val="000000"/>
                </a:solidFill>
                <a:latin typeface="Times New Roman" pitchFamily="18" charset="0"/>
                <a:ea typeface="HGP教科書体"/>
                <a:cs typeface="Times New Roman" pitchFamily="18" charset="0"/>
              </a:rPr>
              <a:t>（</a:t>
            </a:r>
            <a:r>
              <a:rPr lang="en-US" altLang="ja-JP" sz="2800" kern="0" dirty="0">
                <a:solidFill>
                  <a:srgbClr val="000000"/>
                </a:solidFill>
                <a:latin typeface="Times New Roman" pitchFamily="18" charset="0"/>
                <a:ea typeface="HGP教科書体"/>
                <a:cs typeface="Times New Roman" pitchFamily="18" charset="0"/>
              </a:rPr>
              <a:t>Folklore</a:t>
            </a:r>
            <a:r>
              <a:rPr lang="ja-JP" altLang="ja-JP" sz="2800" kern="0" dirty="0">
                <a:solidFill>
                  <a:srgbClr val="000000"/>
                </a:solidFill>
                <a:latin typeface="Times New Roman" pitchFamily="18" charset="0"/>
                <a:ea typeface="HGP教科書体"/>
                <a:cs typeface="Times New Roman" pitchFamily="18" charset="0"/>
              </a:rPr>
              <a:t>）</a:t>
            </a:r>
            <a:r>
              <a:rPr lang="ja-JP" altLang="ja-JP" sz="2800" b="1" kern="0" dirty="0">
                <a:latin typeface="Century"/>
                <a:ea typeface="HGP教科書体"/>
                <a:cs typeface="ＭＳ Ｐゴシック"/>
              </a:rPr>
              <a:t>もまた</a:t>
            </a:r>
            <a:r>
              <a:rPr lang="ja-JP" altLang="ja-JP" sz="2800" kern="0" dirty="0">
                <a:latin typeface="Century"/>
                <a:ea typeface="HGP教科書体"/>
                <a:cs typeface="ＭＳ Ｐゴシック"/>
              </a:rPr>
              <a:t>隣接</a:t>
            </a:r>
            <a:r>
              <a:rPr lang="ja-JP" altLang="ja-JP" sz="2800" b="1" u="sng" kern="0" dirty="0">
                <a:solidFill>
                  <a:srgbClr val="FF0000"/>
                </a:solidFill>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solidFill>
                  <a:srgbClr val="FF0000"/>
                </a:solidFill>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a:t>
            </a:r>
            <a:r>
              <a:rPr lang="ja-JP" altLang="ja-JP" sz="2800" kern="0" dirty="0">
                <a:solidFill>
                  <a:srgbClr val="000000"/>
                </a:solidFill>
                <a:latin typeface="Century"/>
                <a:ea typeface="HGP教科書体"/>
                <a:cs typeface="ＭＳ Ｐゴシック"/>
              </a:rPr>
              <a:t>テーマ</a:t>
            </a:r>
            <a:r>
              <a:rPr lang="ja-JP" altLang="ja-JP" sz="2800" b="1" kern="0" dirty="0">
                <a:latin typeface="Century"/>
                <a:ea typeface="HGP教科書体"/>
                <a:cs typeface="ＭＳ Ｐゴシック"/>
              </a:rPr>
              <a:t>を</a:t>
            </a:r>
            <a:r>
              <a:rPr lang="ja-JP" altLang="ja-JP" sz="2800" b="1" u="sng" kern="0" dirty="0">
                <a:solidFill>
                  <a:srgbClr val="FF0000"/>
                </a:solidFill>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solidFill>
                  <a:srgbClr val="000000"/>
                </a:solidFill>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solidFill>
                  <a:srgbClr val="E26B0A"/>
                </a:solidFill>
                <a:latin typeface="Century"/>
                <a:ea typeface="HGP教科書体"/>
                <a:cs typeface="ＭＳ Ｐゴシック"/>
              </a:rPr>
              <a:t>　</a:t>
            </a:r>
            <a:r>
              <a:rPr lang="ja-JP" altLang="ja-JP" sz="2800" kern="0" dirty="0">
                <a:solidFill>
                  <a:srgbClr val="000000"/>
                </a:solidFill>
                <a:latin typeface="Century"/>
                <a:ea typeface="HGP教科書体"/>
                <a:cs typeface="ＭＳ Ｐゴシック"/>
              </a:rPr>
              <a:t>自然人類</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solidFill>
                  <a:srgbClr val="FF0000"/>
                </a:solidFill>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solidFill>
                  <a:srgbClr val="FF0000"/>
                </a:solidFill>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kern="0" dirty="0">
                <a:solidFill>
                  <a:srgbClr val="000000"/>
                </a:solidFill>
                <a:latin typeface="Century"/>
                <a:ea typeface="HGP教科書体"/>
                <a:cs typeface="ＭＳ Ｐゴシック"/>
              </a:rPr>
              <a:t>生物</a:t>
            </a:r>
            <a:r>
              <a:rPr lang="ja-JP" altLang="ja-JP" sz="2800" b="1" u="sng" kern="0" dirty="0">
                <a:solidFill>
                  <a:srgbClr val="FF0000"/>
                </a:solidFill>
                <a:latin typeface="Century"/>
                <a:ea typeface="HGP教科書体"/>
                <a:cs typeface="ＭＳ Ｐゴシック"/>
              </a:rPr>
              <a:t>学的側面</a:t>
            </a:r>
            <a:r>
              <a:rPr lang="ja-JP" altLang="ja-JP" sz="2800" b="1" kern="0" dirty="0">
                <a:latin typeface="Century"/>
                <a:ea typeface="HGP教科書体"/>
                <a:cs typeface="ＭＳ Ｐゴシック"/>
              </a:rPr>
              <a:t>から</a:t>
            </a:r>
            <a:r>
              <a:rPr lang="ja-JP" altLang="ja-JP" sz="2800" b="1" u="sng" kern="0" dirty="0">
                <a:solidFill>
                  <a:srgbClr val="FF0000"/>
                </a:solidFill>
                <a:latin typeface="Century"/>
                <a:ea typeface="HGP教科書体"/>
                <a:cs typeface="ＭＳ Ｐゴシック"/>
              </a:rPr>
              <a:t>捉える</a:t>
            </a:r>
            <a:r>
              <a:rPr lang="ja-JP" altLang="ja-JP" sz="2800" kern="0" dirty="0">
                <a:solidFill>
                  <a:srgbClr val="000000"/>
                </a:solidFill>
                <a:latin typeface="Century"/>
                <a:ea typeface="HGP教科書体"/>
                <a:cs typeface="ＭＳ Ｐゴシック"/>
              </a:rPr>
              <a:t>。</a:t>
            </a:r>
            <a:r>
              <a:rPr lang="ja-JP" altLang="ja-JP" sz="2800" b="1" kern="0" dirty="0">
                <a:latin typeface="Century"/>
                <a:ea typeface="HGP教科書体"/>
                <a:cs typeface="ＭＳ Ｐゴシック"/>
              </a:rPr>
              <a:t>それ</a:t>
            </a:r>
            <a:r>
              <a:rPr lang="ja-JP" altLang="ja-JP" sz="2800" b="1" kern="0" dirty="0" smtClean="0">
                <a:latin typeface="Century"/>
                <a:ea typeface="HGP教科書体"/>
                <a:cs typeface="ＭＳ Ｐゴシック"/>
              </a:rPr>
              <a:t>に</a:t>
            </a:r>
            <a:r>
              <a:rPr lang="ja-JP" altLang="ja-JP" sz="2800" b="1" u="sng" kern="0" dirty="0" smtClean="0">
                <a:latin typeface="Century"/>
                <a:ea typeface="HGP教科書体"/>
                <a:cs typeface="ＭＳ Ｐゴシック"/>
              </a:rPr>
              <a:t>対し</a:t>
            </a:r>
            <a:r>
              <a:rPr lang="ja-JP" altLang="ja-JP" sz="2800" b="1" kern="0" dirty="0" smtClean="0">
                <a:latin typeface="Century"/>
                <a:ea typeface="HGP教科書体"/>
                <a:cs typeface="ＭＳ Ｐゴシック"/>
              </a:rPr>
              <a:t>て</a:t>
            </a:r>
            <a:r>
              <a:rPr lang="ja-JP" altLang="ja-JP" sz="2800" kern="0" dirty="0" smtClean="0">
                <a:latin typeface="Century"/>
                <a:ea typeface="HGP教科書体"/>
                <a:cs typeface="ＭＳ Ｐゴシック"/>
              </a:rPr>
              <a:t>、</a:t>
            </a:r>
            <a:r>
              <a:rPr lang="ja-JP" altLang="ja-JP" sz="2800" b="1" kern="0" dirty="0" smtClean="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a:t>
            </a:r>
            <a:r>
              <a:rPr lang="ja-JP" altLang="ja-JP" sz="2800" b="1" kern="0" dirty="0" smtClean="0">
                <a:latin typeface="Century"/>
                <a:ea typeface="HGP教科書体"/>
                <a:cs typeface="ＭＳ Ｐゴシック"/>
              </a:rPr>
              <a:t>とする</a:t>
            </a:r>
            <a:r>
              <a:rPr lang="ja-JP" altLang="ja-JP" sz="2800" kern="0" dirty="0">
                <a:latin typeface="Century"/>
                <a:ea typeface="HGP教科書体"/>
                <a:cs typeface="ＭＳ Ｐゴシック"/>
              </a:rPr>
              <a:t>学問</a:t>
            </a:r>
            <a:r>
              <a:rPr lang="ja-JP" altLang="ja-JP" sz="2800" b="1" u="sng" kern="0" dirty="0">
                <a:solidFill>
                  <a:srgbClr val="FF0000"/>
                </a:solidFill>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solidFill>
                  <a:srgbClr val="FF0000"/>
                </a:solidFill>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solidFill>
                  <a:srgbClr val="FF0000"/>
                </a:solidFill>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kern="0" dirty="0">
                <a:solidFill>
                  <a:srgbClr val="000000"/>
                </a:solidFill>
                <a:latin typeface="Century"/>
                <a:ea typeface="HGP教科書体"/>
                <a:cs typeface="ＭＳ Ｐゴシック"/>
              </a:rPr>
              <a:t>遺伝</a:t>
            </a:r>
            <a:r>
              <a:rPr lang="ja-JP" altLang="ja-JP" sz="2800" b="1" u="sng" kern="0" dirty="0">
                <a:solidFill>
                  <a:srgbClr val="FF0000"/>
                </a:solidFill>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solidFill>
                  <a:srgbClr val="000000"/>
                </a:solidFill>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solidFill>
                  <a:srgbClr val="000000"/>
                </a:solidFill>
                <a:latin typeface="Century"/>
                <a:ea typeface="HGP教科書体"/>
                <a:cs typeface="ＭＳ Ｐゴシック"/>
              </a:rPr>
              <a:t>後天</a:t>
            </a:r>
            <a:r>
              <a:rPr lang="ja-JP" altLang="ja-JP" sz="2800" b="1" u="sng" kern="0" dirty="0">
                <a:solidFill>
                  <a:srgbClr val="FF0000"/>
                </a:solidFill>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solidFill>
                  <a:srgbClr val="FF0000"/>
                </a:solidFill>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言語</a:t>
            </a:r>
            <a:r>
              <a:rPr lang="ja-JP" altLang="ja-JP" sz="2800" kern="0" dirty="0">
                <a:solidFill>
                  <a:srgbClr val="000000"/>
                </a:solidFill>
                <a:latin typeface="Century"/>
                <a:ea typeface="HGP教科書体"/>
                <a:cs typeface="ＭＳ Ｐゴシック"/>
              </a:rPr>
              <a:t>、</a:t>
            </a:r>
            <a:r>
              <a:rPr lang="ja-JP" altLang="ja-JP" sz="2800" kern="0" dirty="0">
                <a:latin typeface="Century"/>
                <a:ea typeface="HGP教科書体"/>
                <a:cs typeface="ＭＳ Ｐゴシック"/>
              </a:rPr>
              <a:t>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solidFill>
                  <a:srgbClr val="FF0000"/>
                </a:solidFill>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ja-JP" altLang="ja-JP" sz="2800" kern="0" dirty="0">
                <a:latin typeface="Century"/>
                <a:ea typeface="HGP教科書体"/>
                <a:cs typeface="ＭＳ Ｐゴシック"/>
              </a:rPr>
              <a:t>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kern="0" dirty="0">
                <a:latin typeface="Century"/>
                <a:ea typeface="HGP教科書体"/>
                <a:cs typeface="ＭＳ Ｐゴシック"/>
              </a:rPr>
              <a:t>言語</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solidFill>
                  <a:srgbClr val="000000"/>
                </a:solidFill>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kern="0" dirty="0">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b="1" u="sng" kern="0" dirty="0">
                <a:solidFill>
                  <a:srgbClr val="FF0000"/>
                </a:solidFill>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自然</a:t>
            </a:r>
            <a:r>
              <a:rPr lang="ja-JP" altLang="ja-JP" sz="2800" kern="0" dirty="0">
                <a:solidFill>
                  <a:srgbClr val="000000"/>
                </a:solidFill>
                <a:latin typeface="Century"/>
                <a:ea typeface="HGP教科書体"/>
                <a:cs typeface="ＭＳ Ｐゴシック"/>
              </a:rPr>
              <a:t>人類</a:t>
            </a:r>
            <a:r>
              <a:rPr lang="ja-JP" altLang="ja-JP" sz="2800" b="1" u="sng" kern="0" dirty="0">
                <a:solidFill>
                  <a:srgbClr val="FF0000"/>
                </a:solidFill>
                <a:latin typeface="Century"/>
                <a:ea typeface="HGP教科書体"/>
                <a:cs typeface="ＭＳ Ｐゴシック"/>
              </a:rPr>
              <a:t>学</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あ</a:t>
            </a:r>
            <a:r>
              <a:rPr lang="ja-JP" altLang="ja-JP" sz="2800" kern="0" dirty="0">
                <a:solidFill>
                  <a:srgbClr val="000000"/>
                </a:solidFill>
                <a:latin typeface="Century"/>
                <a:ea typeface="HGP教科書体"/>
                <a:cs typeface="ＭＳ Ｐゴシック"/>
              </a:rPr>
              <a:t>わせ</a:t>
            </a:r>
            <a:r>
              <a:rPr lang="ja-JP" altLang="ja-JP" sz="2800" kern="0" dirty="0">
                <a:latin typeface="Century"/>
                <a:ea typeface="HGP教科書体"/>
                <a:cs typeface="ＭＳ Ｐゴシック"/>
              </a:rPr>
              <a:t>て</a:t>
            </a:r>
            <a:r>
              <a:rPr lang="ja-JP" altLang="ja-JP" sz="2800" b="1" u="sng" kern="0" dirty="0">
                <a:solidFill>
                  <a:srgbClr val="FF0000"/>
                </a:solidFill>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41324480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35280" cy="562074"/>
          </a:xfrm>
        </p:spPr>
        <p:txBody>
          <a:bodyPr>
            <a:noAutofit/>
          </a:bodyPr>
          <a:lstStyle/>
          <a:p>
            <a:r>
              <a:rPr kumimoji="1" lang="ja-JP" altLang="en-US" sz="3200" b="1" dirty="0">
                <a:latin typeface="HGP教科書体" pitchFamily="18" charset="-128"/>
                <a:ea typeface="HGP教科書体" pitchFamily="18" charset="-128"/>
              </a:rPr>
              <a:t>初級</a:t>
            </a:r>
            <a:r>
              <a:rPr kumimoji="1" lang="ja-JP" altLang="en-US" sz="3200" b="1" dirty="0" smtClean="0">
                <a:latin typeface="HGP教科書体" pitchFamily="18" charset="-128"/>
                <a:ea typeface="HGP教科書体" pitchFamily="18" charset="-128"/>
              </a:rPr>
              <a:t>語彙</a:t>
            </a:r>
            <a:r>
              <a:rPr lang="ja-JP" altLang="en-US" sz="3200" b="1" kern="0" dirty="0" smtClean="0">
                <a:solidFill>
                  <a:srgbClr val="FF0000"/>
                </a:solidFill>
                <a:latin typeface="HGP教科書体" pitchFamily="18" charset="-128"/>
                <a:ea typeface="HGP教科書体" pitchFamily="18" charset="-128"/>
                <a:cs typeface="ＭＳ Ｐゴシック"/>
              </a:rPr>
              <a:t> </a:t>
            </a:r>
            <a:r>
              <a:rPr kumimoji="1" lang="ja-JP" altLang="en-US" sz="3200" dirty="0" smtClean="0"/>
              <a:t>（</a:t>
            </a:r>
            <a:r>
              <a:rPr kumimoji="1" lang="en-US" altLang="ja-JP" sz="3200" u="sng" dirty="0" smtClean="0"/>
              <a:t>JAWL</a:t>
            </a:r>
            <a:r>
              <a:rPr kumimoji="1" lang="ja-JP" altLang="en-US" sz="3200" u="sng" dirty="0"/>
              <a:t>０</a:t>
            </a:r>
            <a:r>
              <a:rPr kumimoji="1" lang="ja-JP" altLang="en-US" sz="3200" dirty="0"/>
              <a:t>含む</a:t>
            </a:r>
            <a:r>
              <a:rPr kumimoji="1" lang="ja-JP" altLang="en-US" sz="3200" dirty="0" smtClean="0"/>
              <a:t>）　＋</a:t>
            </a:r>
            <a:r>
              <a:rPr kumimoji="1" lang="en-US" altLang="ja-JP" sz="3200" u="sng" dirty="0" err="1" smtClean="0"/>
              <a:t>JAWLⅠ</a:t>
            </a:r>
            <a:r>
              <a:rPr kumimoji="1" lang="en-US" altLang="ja-JP" sz="3200" dirty="0" smtClean="0"/>
              <a:t> </a:t>
            </a:r>
            <a:r>
              <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2800" dirty="0">
                <a:solidFill>
                  <a:schemeClr val="accent2">
                    <a:lumMod val="50000"/>
                  </a:schemeClr>
                </a:solidFill>
                <a:effectLst>
                  <a:outerShdw blurRad="38100" dist="38100" dir="2700000" algn="tl">
                    <a:srgbClr val="000000">
                      <a:alpha val="43137"/>
                    </a:srgbClr>
                  </a:outerShdw>
                </a:effectLst>
                <a:latin typeface="+mn-lt"/>
                <a:ea typeface="+mn-ea"/>
                <a:cs typeface="+mn-cs"/>
              </a:rPr>
              <a:t>78.1%</a:t>
            </a:r>
            <a:endPar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生物</a:t>
            </a:r>
            <a:r>
              <a:rPr lang="ja-JP" altLang="ja-JP" sz="2800" b="1" u="sng" kern="0" dirty="0">
                <a:latin typeface="Century"/>
                <a:ea typeface="HGP教科書体"/>
                <a:cs typeface="ＭＳ Ｐゴシック"/>
              </a:rPr>
              <a:t>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kern="0" dirty="0">
                <a:latin typeface="Century"/>
                <a:ea typeface="HGP教科書体"/>
                <a:cs typeface="ＭＳ Ｐゴシック"/>
              </a:rPr>
              <a:t>自然人類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a:t>
            </a:r>
            <a:r>
              <a:rPr lang="ja-JP" altLang="ja-JP" sz="2800" b="1" kern="0" dirty="0">
                <a:latin typeface="Century"/>
                <a:ea typeface="HGP教科書体"/>
                <a:cs typeface="ＭＳ Ｐゴシック"/>
              </a:rPr>
              <a:t>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、イギリス</a:t>
            </a:r>
            <a:r>
              <a:rPr lang="ja-JP" altLang="ja-JP" sz="2800" b="1" u="sng" kern="0" dirty="0">
                <a:latin typeface="Century"/>
                <a:ea typeface="HGP教科書体"/>
                <a:cs typeface="ＭＳ Ｐゴシック"/>
              </a:rPr>
              <a:t>および多く</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」の名称が</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a:t>
            </a:r>
            <a:r>
              <a:rPr lang="ja-JP" altLang="ja-JP" sz="2800" kern="0" dirty="0" smtClean="0">
                <a:latin typeface="Century"/>
                <a:ea typeface="HGP教科書体"/>
                <a:cs typeface="ＭＳ Ｐゴシック"/>
              </a:rPr>
              <a:t>俗</a:t>
            </a:r>
            <a:r>
              <a:rPr lang="ja-JP" altLang="ja-JP" sz="2800" b="1" u="sng" kern="0" dirty="0" smtClean="0">
                <a:latin typeface="Century"/>
                <a:ea typeface="HGP教科書体"/>
                <a:cs typeface="ＭＳ Ｐゴシック"/>
              </a:rPr>
              <a:t>学</a:t>
            </a:r>
            <a:r>
              <a:rPr lang="en-US" altLang="ja-JP" sz="2800" kern="0" dirty="0" smtClean="0">
                <a:latin typeface="HGS教科書体" pitchFamily="18" charset="-128"/>
                <a:ea typeface="HGS教科書体" pitchFamily="18" charset="-128"/>
                <a:cs typeface="Times New Roman" pitchFamily="18" charset="0"/>
              </a:rPr>
              <a:t>(Folklore)</a:t>
            </a:r>
            <a:r>
              <a:rPr lang="ja-JP" altLang="ja-JP" sz="2800" b="1" kern="0" dirty="0" smtClean="0">
                <a:latin typeface="Century"/>
                <a:ea typeface="HGP教科書体"/>
                <a:cs typeface="ＭＳ Ｐゴシック"/>
              </a:rPr>
              <a:t>も</a:t>
            </a:r>
            <a:r>
              <a:rPr lang="ja-JP" altLang="ja-JP" sz="2800" b="1" kern="0" dirty="0">
                <a:latin typeface="Century"/>
                <a:ea typeface="HGP教科書体"/>
                <a:cs typeface="ＭＳ Ｐゴシック"/>
              </a:rPr>
              <a:t>また</a:t>
            </a:r>
            <a:r>
              <a:rPr lang="ja-JP" altLang="ja-JP" sz="2800" kern="0" dirty="0">
                <a:latin typeface="Century"/>
                <a:ea typeface="HGP教科書体"/>
                <a:cs typeface="ＭＳ Ｐゴシック"/>
              </a:rPr>
              <a:t>隣接</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a:t>
            </a:r>
            <a:r>
              <a:rPr lang="ja-JP" altLang="ja-JP" sz="2800" kern="0" dirty="0">
                <a:latin typeface="Century"/>
                <a:ea typeface="HGP教科書体"/>
                <a:cs typeface="ＭＳ Ｐゴシック"/>
              </a:rPr>
              <a:t>テーマ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kern="0" dirty="0">
                <a:latin typeface="Century"/>
                <a:ea typeface="HGP教科書体"/>
                <a:cs typeface="ＭＳ Ｐゴシック"/>
              </a:rPr>
              <a:t>自然人類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生物</a:t>
            </a:r>
            <a:r>
              <a:rPr lang="ja-JP" altLang="ja-JP" sz="2800" b="1" u="sng" kern="0" dirty="0">
                <a:latin typeface="Century"/>
                <a:ea typeface="HGP教科書体"/>
                <a:cs typeface="ＭＳ Ｐゴシック"/>
              </a:rPr>
              <a:t>学的側面</a:t>
            </a:r>
            <a:r>
              <a:rPr lang="ja-JP" altLang="ja-JP" sz="2800" b="1"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a:t>
            </a:r>
            <a:r>
              <a:rPr lang="ja-JP" altLang="ja-JP" sz="2800" kern="0" dirty="0">
                <a:latin typeface="Century"/>
                <a:ea typeface="HGP教科書体"/>
                <a:cs typeface="ＭＳ Ｐゴシック"/>
              </a:rPr>
              <a:t>学問</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kern="0" dirty="0">
                <a:latin typeface="Century"/>
                <a:ea typeface="HGP教科書体"/>
                <a:cs typeface="ＭＳ Ｐゴシック"/>
              </a:rPr>
              <a:t>遺伝</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後天</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言語、人工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kern="0" dirty="0">
                <a:latin typeface="Century"/>
                <a:ea typeface="HGP教科書体"/>
                <a:cs typeface="ＭＳ Ｐゴシック"/>
              </a:rPr>
              <a:t>言語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kern="0" dirty="0">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自然人類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あわせて</a:t>
            </a:r>
            <a:r>
              <a:rPr lang="ja-JP" altLang="ja-JP" sz="2800" b="1" u="sng"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27753243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435280" cy="562074"/>
          </a:xfrm>
        </p:spPr>
        <p:txBody>
          <a:bodyPr>
            <a:normAutofit fontScale="90000"/>
          </a:bodyPr>
          <a:lstStyle/>
          <a:p>
            <a:r>
              <a:rPr kumimoji="1" lang="ja-JP" altLang="en-US" sz="3100" b="1" dirty="0">
                <a:latin typeface="HGP教科書体" pitchFamily="18" charset="-128"/>
                <a:ea typeface="HGP教科書体" pitchFamily="18" charset="-128"/>
              </a:rPr>
              <a:t>初級</a:t>
            </a:r>
            <a:r>
              <a:rPr kumimoji="1" lang="ja-JP" altLang="en-US" sz="3100" b="1" dirty="0" smtClean="0">
                <a:latin typeface="HGP教科書体" pitchFamily="18" charset="-128"/>
                <a:ea typeface="HGP教科書体" pitchFamily="18" charset="-128"/>
              </a:rPr>
              <a:t>語彙</a:t>
            </a:r>
            <a:r>
              <a:rPr kumimoji="1" lang="ja-JP" altLang="en-US" sz="3100" dirty="0" smtClean="0"/>
              <a:t>（</a:t>
            </a:r>
            <a:r>
              <a:rPr kumimoji="1" lang="en-US" altLang="ja-JP" sz="3100" u="sng" dirty="0" smtClean="0"/>
              <a:t>JAWL</a:t>
            </a:r>
            <a:r>
              <a:rPr kumimoji="1" lang="ja-JP" altLang="en-US" sz="3100" u="sng" dirty="0"/>
              <a:t>０</a:t>
            </a:r>
            <a:r>
              <a:rPr kumimoji="1" lang="ja-JP" altLang="en-US" sz="3100" dirty="0"/>
              <a:t>含む</a:t>
            </a:r>
            <a:r>
              <a:rPr kumimoji="1" lang="ja-JP" altLang="en-US" sz="3100" dirty="0" smtClean="0"/>
              <a:t>）＋</a:t>
            </a:r>
            <a:r>
              <a:rPr kumimoji="1" lang="en-US" altLang="ja-JP" sz="3100" dirty="0" err="1" smtClean="0">
                <a:solidFill>
                  <a:schemeClr val="tx1"/>
                </a:solidFill>
              </a:rPr>
              <a:t>J</a:t>
            </a:r>
            <a:r>
              <a:rPr kumimoji="1" lang="en-US" altLang="ja-JP" sz="3100" u="sng" dirty="0" err="1" smtClean="0">
                <a:solidFill>
                  <a:schemeClr val="tx1"/>
                </a:solidFill>
              </a:rPr>
              <a:t>AWLⅠ</a:t>
            </a:r>
            <a:r>
              <a:rPr kumimoji="1" lang="ja-JP" altLang="en-US" sz="3100" dirty="0" smtClean="0"/>
              <a:t>＋</a:t>
            </a:r>
            <a:r>
              <a:rPr kumimoji="1" lang="en-US" altLang="ja-JP" u="sng" dirty="0" err="1" smtClean="0">
                <a:solidFill>
                  <a:schemeClr val="accent6">
                    <a:lumMod val="75000"/>
                  </a:schemeClr>
                </a:solidFill>
              </a:rPr>
              <a:t>JAWLⅡ</a:t>
            </a:r>
            <a:r>
              <a:rPr kumimoji="1" lang="en-US" altLang="ja-JP" dirty="0" smtClean="0">
                <a:solidFill>
                  <a:schemeClr val="accent6">
                    <a:lumMod val="75000"/>
                  </a:schemeClr>
                </a:solidFill>
              </a:rPr>
              <a:t> </a:t>
            </a:r>
            <a:r>
              <a:rPr kumimoji="1" lang="en-US" altLang="ja-JP" dirty="0" smtClean="0">
                <a:solidFill>
                  <a:schemeClr val="accent6">
                    <a:lumMod val="75000"/>
                  </a:schemeClr>
                </a:solidFill>
                <a:latin typeface="Times New Roman" pitchFamily="18" charset="0"/>
                <a:cs typeface="Times New Roman" pitchFamily="18" charset="0"/>
              </a:rPr>
              <a:t>6.4%</a:t>
            </a:r>
            <a:endParaRPr kumimoji="1" lang="ja-JP" altLang="en-US" dirty="0">
              <a:solidFill>
                <a:schemeClr val="accent6">
                  <a:lumMod val="75000"/>
                </a:schemeClr>
              </a:solidFill>
              <a:latin typeface="Times New Roman" pitchFamily="18" charset="0"/>
              <a:cs typeface="Times New Roman" pitchFamily="18" charset="0"/>
            </a:endParaRP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solidFill>
                  <a:schemeClr val="accent6">
                    <a:lumMod val="75000"/>
                  </a:schemeClr>
                </a:solidFill>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b="1" u="sng" kern="0" dirty="0">
                <a:solidFill>
                  <a:schemeClr val="accent6">
                    <a:lumMod val="75000"/>
                  </a:schemeClr>
                </a:solidFill>
                <a:latin typeface="Century"/>
                <a:ea typeface="HGP教科書体"/>
                <a:cs typeface="ＭＳ Ｐゴシック"/>
              </a:rPr>
              <a:t>生物</a:t>
            </a:r>
            <a:r>
              <a:rPr lang="ja-JP" altLang="ja-JP" sz="2800" b="1" u="sng" kern="0" dirty="0">
                <a:latin typeface="Century"/>
                <a:ea typeface="HGP教科書体"/>
                <a:cs typeface="ＭＳ Ｐゴシック"/>
              </a:rPr>
              <a:t>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b="1" u="sng" kern="0" dirty="0">
                <a:solidFill>
                  <a:schemeClr val="accent6">
                    <a:lumMod val="75000"/>
                  </a:schemeClr>
                </a:solidFill>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a:t>
            </a:r>
            <a:r>
              <a:rPr lang="ja-JP" altLang="ja-JP" sz="2800" b="1" kern="0" dirty="0">
                <a:latin typeface="Century"/>
                <a:ea typeface="HGP教科書体"/>
                <a:cs typeface="ＭＳ Ｐゴシック"/>
              </a:rPr>
              <a:t>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a:t>
            </a:r>
            <a:r>
              <a:rPr lang="ja-JP" altLang="ja-JP" sz="2800" b="1" u="sng" kern="0" dirty="0">
                <a:solidFill>
                  <a:schemeClr val="accent6">
                    <a:lumMod val="75000"/>
                  </a:schemeClr>
                </a:solidFill>
                <a:latin typeface="Century"/>
                <a:ea typeface="HGP教科書体"/>
                <a:cs typeface="ＭＳ Ｐゴシック"/>
              </a:rPr>
              <a:t>イギリス</a:t>
            </a:r>
            <a:r>
              <a:rPr lang="ja-JP" altLang="ja-JP" sz="2800" b="1" u="sng" kern="0" dirty="0">
                <a:latin typeface="Century"/>
                <a:ea typeface="HGP教科書体"/>
                <a:cs typeface="ＭＳ Ｐゴシック"/>
              </a:rPr>
              <a:t>および多く</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」の名称が</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b="1" u="sng" kern="0" dirty="0">
                <a:solidFill>
                  <a:schemeClr val="accent6">
                    <a:lumMod val="75000"/>
                  </a:schemeClr>
                </a:solidFill>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b="1" u="sng" kern="0" dirty="0">
                <a:solidFill>
                  <a:schemeClr val="accent6">
                    <a:lumMod val="75000"/>
                  </a:schemeClr>
                </a:solidFill>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）。民俗</a:t>
            </a:r>
            <a:r>
              <a:rPr lang="ja-JP" altLang="ja-JP" sz="2800" b="1" u="sng" kern="0" dirty="0">
                <a:latin typeface="Century"/>
                <a:ea typeface="HGP教科書体"/>
                <a:cs typeface="ＭＳ Ｐゴシック"/>
              </a:rPr>
              <a:t>学</a:t>
            </a:r>
            <a:r>
              <a:rPr lang="ja-JP" altLang="ja-JP" sz="2800" kern="0" dirty="0">
                <a:latin typeface="Times New Roman" pitchFamily="18" charset="0"/>
                <a:ea typeface="HGP教科書体"/>
                <a:cs typeface="Times New Roman" pitchFamily="18" charset="0"/>
              </a:rPr>
              <a:t>（</a:t>
            </a:r>
            <a:r>
              <a:rPr lang="en-US" altLang="ja-JP" sz="2800" kern="0" dirty="0">
                <a:latin typeface="Times New Roman" pitchFamily="18" charset="0"/>
                <a:ea typeface="HGP教科書体"/>
                <a:cs typeface="Times New Roman" pitchFamily="18" charset="0"/>
              </a:rPr>
              <a:t>Folklore</a:t>
            </a:r>
            <a:r>
              <a:rPr lang="ja-JP" altLang="ja-JP" sz="2800" kern="0" dirty="0">
                <a:latin typeface="Times New Roman" pitchFamily="18" charset="0"/>
                <a:ea typeface="HGP教科書体"/>
                <a:cs typeface="Times New Roman" pitchFamily="18" charset="0"/>
              </a:rPr>
              <a:t>）</a:t>
            </a:r>
            <a:r>
              <a:rPr lang="ja-JP" altLang="ja-JP" sz="2800" b="1" kern="0" dirty="0">
                <a:latin typeface="Century"/>
                <a:ea typeface="HGP教科書体"/>
                <a:cs typeface="ＭＳ Ｐゴシック"/>
              </a:rPr>
              <a:t>もまた</a:t>
            </a:r>
            <a:r>
              <a:rPr lang="ja-JP" altLang="ja-JP" sz="2800" kern="0" dirty="0">
                <a:latin typeface="Century"/>
                <a:ea typeface="HGP教科書体"/>
                <a:cs typeface="ＭＳ Ｐゴシック"/>
              </a:rPr>
              <a:t>隣接</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a:t>
            </a:r>
            <a:r>
              <a:rPr lang="ja-JP" altLang="ja-JP" sz="2800" b="1" u="sng" kern="0" dirty="0">
                <a:solidFill>
                  <a:schemeClr val="accent6">
                    <a:lumMod val="75000"/>
                  </a:schemeClr>
                </a:solidFill>
                <a:latin typeface="Century"/>
                <a:ea typeface="HGP教科書体"/>
                <a:cs typeface="ＭＳ Ｐゴシック"/>
              </a:rPr>
              <a:t>テーマ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b="1" u="sng" kern="0" dirty="0">
                <a:solidFill>
                  <a:schemeClr val="accent6">
                    <a:lumMod val="75000"/>
                  </a:schemeClr>
                </a:solidFill>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solidFill>
                  <a:schemeClr val="accent6">
                    <a:lumMod val="75000"/>
                  </a:schemeClr>
                </a:solidFill>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b="1" u="sng" kern="0" dirty="0">
                <a:solidFill>
                  <a:schemeClr val="accent6">
                    <a:lumMod val="75000"/>
                  </a:schemeClr>
                </a:solidFill>
                <a:latin typeface="Century"/>
                <a:ea typeface="HGP教科書体"/>
                <a:cs typeface="ＭＳ Ｐゴシック"/>
              </a:rPr>
              <a:t>生物</a:t>
            </a:r>
            <a:r>
              <a:rPr lang="ja-JP" altLang="ja-JP" sz="2800" b="1" u="sng" kern="0" dirty="0">
                <a:latin typeface="Century"/>
                <a:ea typeface="HGP教科書体"/>
                <a:cs typeface="ＭＳ Ｐゴシック"/>
              </a:rPr>
              <a:t>学的側面</a:t>
            </a:r>
            <a:r>
              <a:rPr lang="ja-JP" altLang="ja-JP" sz="2800" b="1"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solidFill>
                  <a:schemeClr val="accent6">
                    <a:lumMod val="75000"/>
                  </a:schemeClr>
                </a:solidFill>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a:t>
            </a:r>
            <a:r>
              <a:rPr lang="ja-JP" altLang="ja-JP" sz="2800" kern="0" dirty="0">
                <a:latin typeface="Century"/>
                <a:ea typeface="HGP教科書体"/>
                <a:cs typeface="ＭＳ Ｐゴシック"/>
              </a:rPr>
              <a:t>学問</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a:t>
            </a:r>
            <a:r>
              <a:rPr lang="ja-JP" altLang="ja-JP" sz="2800" b="1" u="sng" kern="0" dirty="0">
                <a:solidFill>
                  <a:schemeClr val="accent6">
                    <a:lumMod val="75000"/>
                  </a:schemeClr>
                </a:solidFill>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b="1" u="sng" kern="0" dirty="0">
                <a:solidFill>
                  <a:schemeClr val="accent6">
                    <a:lumMod val="75000"/>
                  </a:schemeClr>
                </a:solidFill>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kern="0" dirty="0">
                <a:latin typeface="Century"/>
                <a:ea typeface="HGP教科書体"/>
                <a:cs typeface="ＭＳ Ｐゴシック"/>
              </a:rPr>
              <a:t>遺伝</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後天</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b="1" u="sng" kern="0" dirty="0">
                <a:solidFill>
                  <a:schemeClr val="accent6">
                    <a:lumMod val="75000"/>
                  </a:schemeClr>
                </a:solidFill>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b="1" u="sng" kern="0" dirty="0">
                <a:solidFill>
                  <a:schemeClr val="accent6">
                    <a:lumMod val="75000"/>
                  </a:schemeClr>
                </a:solidFill>
                <a:latin typeface="Century"/>
                <a:ea typeface="HGP教科書体"/>
                <a:cs typeface="ＭＳ Ｐゴシック"/>
              </a:rPr>
              <a:t>言語</a:t>
            </a:r>
            <a:r>
              <a:rPr lang="ja-JP" altLang="ja-JP" sz="2800" kern="0" dirty="0">
                <a:latin typeface="Century"/>
                <a:ea typeface="HGP教科書体"/>
                <a:cs typeface="ＭＳ Ｐゴシック"/>
              </a:rPr>
              <a:t>、人工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b="1" u="sng" kern="0" dirty="0">
                <a:solidFill>
                  <a:schemeClr val="accent6">
                    <a:lumMod val="75000"/>
                  </a:schemeClr>
                </a:solidFill>
                <a:latin typeface="Century"/>
                <a:ea typeface="HGP教科書体"/>
                <a:cs typeface="ＭＳ Ｐゴシック"/>
              </a:rPr>
              <a:t>言語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kern="0" dirty="0">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b="1" u="sng" kern="0" dirty="0">
                <a:solidFill>
                  <a:schemeClr val="accent6">
                    <a:lumMod val="75000"/>
                  </a:schemeClr>
                </a:solidFill>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あわせて</a:t>
            </a:r>
            <a:r>
              <a:rPr lang="ja-JP" altLang="ja-JP" sz="2800" b="1" u="sng"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3258489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32656"/>
            <a:ext cx="7772400" cy="922114"/>
          </a:xfrm>
        </p:spPr>
        <p:txBody>
          <a:bodyPr/>
          <a:lstStyle/>
          <a:p>
            <a:r>
              <a:rPr lang="ja-JP" altLang="en-US" b="1" dirty="0" smtClean="0"/>
              <a:t>１．学術共通語彙とは</a:t>
            </a:r>
            <a:endParaRPr lang="en-NZ" dirty="0"/>
          </a:p>
        </p:txBody>
      </p:sp>
      <p:sp>
        <p:nvSpPr>
          <p:cNvPr id="3" name="Content Placeholder 2"/>
          <p:cNvSpPr>
            <a:spLocks noGrp="1"/>
          </p:cNvSpPr>
          <p:nvPr>
            <p:ph sz="quarter" idx="1"/>
          </p:nvPr>
        </p:nvSpPr>
        <p:spPr>
          <a:xfrm>
            <a:off x="457200" y="1556792"/>
            <a:ext cx="8075240" cy="4752528"/>
          </a:xfrm>
        </p:spPr>
        <p:txBody>
          <a:bodyPr>
            <a:normAutofit/>
          </a:bodyPr>
          <a:lstStyle/>
          <a:p>
            <a:r>
              <a:rPr lang="ja-JP" altLang="en-US" sz="2800" dirty="0" smtClean="0"/>
              <a:t>一般的テキストでの使用率に比べて，</a:t>
            </a:r>
            <a:endParaRPr lang="en-US" altLang="ja-JP" sz="2800" dirty="0" smtClean="0"/>
          </a:p>
          <a:p>
            <a:pPr>
              <a:buNone/>
            </a:pPr>
            <a:r>
              <a:rPr lang="en-US" altLang="ja-JP" sz="2800" dirty="0"/>
              <a:t>	</a:t>
            </a:r>
            <a:r>
              <a:rPr lang="ja-JP" altLang="en-US" sz="2800" dirty="0" smtClean="0">
                <a:solidFill>
                  <a:schemeClr val="accent2">
                    <a:lumMod val="50000"/>
                  </a:schemeClr>
                </a:solidFill>
                <a:effectLst>
                  <a:outerShdw blurRad="38100" dist="38100" dir="2700000" algn="tl">
                    <a:srgbClr val="000000">
                      <a:alpha val="43137"/>
                    </a:srgbClr>
                  </a:outerShdw>
                </a:effectLst>
              </a:rPr>
              <a:t>学術的なテキストで</a:t>
            </a:r>
            <a:r>
              <a:rPr lang="ja-JP" altLang="en-US" sz="2800" dirty="0" smtClean="0"/>
              <a:t>より高い使用率を占める語彙</a:t>
            </a:r>
            <a:endParaRPr lang="en-US" altLang="ja-JP" sz="2800" dirty="0" smtClean="0"/>
          </a:p>
          <a:p>
            <a:r>
              <a:rPr lang="ja-JP" altLang="en-US" sz="2800" dirty="0" smtClean="0">
                <a:solidFill>
                  <a:schemeClr val="accent2">
                    <a:lumMod val="50000"/>
                  </a:schemeClr>
                </a:solidFill>
                <a:effectLst>
                  <a:outerShdw blurRad="38100" dist="38100" dir="2700000" algn="tl">
                    <a:srgbClr val="000000">
                      <a:alpha val="43137"/>
                    </a:srgbClr>
                  </a:outerShdw>
                </a:effectLst>
              </a:rPr>
              <a:t>分野を問わずに</a:t>
            </a:r>
            <a:r>
              <a:rPr lang="ja-JP" altLang="en-US" sz="2800" dirty="0" smtClean="0"/>
              <a:t>高い使用率</a:t>
            </a:r>
            <a:endParaRPr lang="en-US" altLang="ja-JP" sz="2800" dirty="0" smtClean="0"/>
          </a:p>
          <a:p>
            <a:pPr>
              <a:buNone/>
            </a:pPr>
            <a:r>
              <a:rPr lang="ja-JP" altLang="en-US" sz="2800" dirty="0" smtClean="0"/>
              <a:t>　⇔専門語彙：特定の分野においてのみ高い使用率</a:t>
            </a:r>
            <a:endParaRPr lang="en-US" altLang="ja-JP" sz="2800" dirty="0" smtClean="0"/>
          </a:p>
          <a:p>
            <a:r>
              <a:rPr lang="ja-JP" altLang="en-US" sz="2800" dirty="0" smtClean="0"/>
              <a:t>一般的な基本語彙と専門語彙の中間に位置する語彙</a:t>
            </a:r>
            <a:endParaRPr lang="en-US" altLang="ja-JP" sz="2800" dirty="0" smtClean="0"/>
          </a:p>
          <a:p>
            <a:r>
              <a:rPr lang="ja-JP" altLang="en-US" sz="2800" dirty="0" smtClean="0"/>
              <a:t>大学留学生にとっては，初級の基本的語彙に次いで重要な語彙</a:t>
            </a:r>
            <a:endParaRPr lang="en-US" altLang="ja-JP" sz="2800" dirty="0" smtClean="0"/>
          </a:p>
          <a:p>
            <a:endParaRPr lang="en-NZ"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7894" y="260648"/>
            <a:ext cx="9036496" cy="562074"/>
          </a:xfrm>
        </p:spPr>
        <p:txBody>
          <a:bodyPr>
            <a:noAutofit/>
          </a:bodyPr>
          <a:lstStyle/>
          <a:p>
            <a:r>
              <a:rPr kumimoji="1" lang="ja-JP" altLang="en-US" sz="2000" b="1" dirty="0">
                <a:solidFill>
                  <a:schemeClr val="tx1"/>
                </a:solidFill>
                <a:latin typeface="HGP教科書体" pitchFamily="18" charset="-128"/>
                <a:ea typeface="HGP教科書体" pitchFamily="18" charset="-128"/>
              </a:rPr>
              <a:t>初級</a:t>
            </a:r>
            <a:r>
              <a:rPr kumimoji="1" lang="ja-JP" altLang="en-US" sz="2000" b="1" dirty="0" smtClean="0">
                <a:solidFill>
                  <a:schemeClr val="tx1"/>
                </a:solidFill>
                <a:latin typeface="HGP教科書体" pitchFamily="18" charset="-128"/>
                <a:ea typeface="HGP教科書体" pitchFamily="18" charset="-128"/>
              </a:rPr>
              <a:t>語彙</a:t>
            </a:r>
            <a:r>
              <a:rPr kumimoji="1" lang="en-US" altLang="ja-JP" sz="2000" dirty="0" smtClean="0">
                <a:solidFill>
                  <a:schemeClr val="tx1"/>
                </a:solidFill>
                <a:latin typeface="Times New Roman" pitchFamily="18" charset="0"/>
                <a:cs typeface="Times New Roman" pitchFamily="18" charset="0"/>
              </a:rPr>
              <a:t>57.7% </a:t>
            </a:r>
            <a:r>
              <a:rPr kumimoji="1" lang="ja-JP" altLang="en-US" sz="2000" dirty="0" smtClean="0">
                <a:solidFill>
                  <a:schemeClr val="tx1"/>
                </a:solidFill>
              </a:rPr>
              <a:t>（</a:t>
            </a:r>
            <a:r>
              <a:rPr kumimoji="1" lang="en-US" altLang="ja-JP" sz="2000" u="sng" dirty="0" smtClean="0">
                <a:solidFill>
                  <a:schemeClr val="tx1"/>
                </a:solidFill>
              </a:rPr>
              <a:t>JAWL</a:t>
            </a:r>
            <a:r>
              <a:rPr kumimoji="1" lang="ja-JP" altLang="en-US" sz="2000" u="sng" dirty="0">
                <a:solidFill>
                  <a:schemeClr val="tx1"/>
                </a:solidFill>
              </a:rPr>
              <a:t>０</a:t>
            </a:r>
            <a:r>
              <a:rPr kumimoji="1" lang="ja-JP" altLang="en-US" sz="2000" dirty="0">
                <a:solidFill>
                  <a:schemeClr val="tx1"/>
                </a:solidFill>
              </a:rPr>
              <a:t>含む</a:t>
            </a:r>
            <a:r>
              <a:rPr kumimoji="1" lang="ja-JP" altLang="en-US" sz="2000" dirty="0" smtClean="0">
                <a:solidFill>
                  <a:schemeClr val="tx1"/>
                </a:solidFill>
              </a:rPr>
              <a:t>）　＋</a:t>
            </a:r>
            <a:r>
              <a:rPr kumimoji="1" lang="en-US" altLang="ja-JP" sz="2000" u="sng" dirty="0" smtClean="0">
                <a:solidFill>
                  <a:schemeClr val="tx1"/>
                </a:solidFill>
              </a:rPr>
              <a:t>JAWLⅠ</a:t>
            </a:r>
            <a:r>
              <a:rPr kumimoji="1" lang="en-US" altLang="ja-JP" sz="2000" dirty="0" smtClean="0">
                <a:solidFill>
                  <a:schemeClr val="tx1"/>
                </a:solidFill>
                <a:latin typeface="Times New Roman" pitchFamily="18" charset="0"/>
                <a:cs typeface="Times New Roman" pitchFamily="18" charset="0"/>
              </a:rPr>
              <a:t>20.4%</a:t>
            </a:r>
            <a:r>
              <a:rPr kumimoji="1" lang="ja-JP" altLang="en-US" sz="2800" dirty="0" smtClean="0">
                <a:solidFill>
                  <a:schemeClr val="tx1"/>
                </a:solidFill>
              </a:rPr>
              <a:t>＋</a:t>
            </a:r>
            <a:r>
              <a:rPr kumimoji="1" lang="en-US" altLang="ja-JP" sz="2800" u="sng" dirty="0" err="1" smtClean="0">
                <a:solidFill>
                  <a:schemeClr val="tx1"/>
                </a:solidFill>
              </a:rPr>
              <a:t>JAWLⅡ</a:t>
            </a:r>
            <a:r>
              <a:rPr kumimoji="1" lang="en-US" altLang="ja-JP" sz="2800" dirty="0" smtClean="0">
                <a:solidFill>
                  <a:schemeClr val="tx1"/>
                </a:solidFill>
              </a:rPr>
              <a:t> </a:t>
            </a:r>
            <a:r>
              <a:rPr kumimoji="1" lang="en-US" altLang="ja-JP" sz="2800" dirty="0">
                <a:solidFill>
                  <a:schemeClr val="tx1"/>
                </a:solidFill>
                <a:latin typeface="Times New Roman" pitchFamily="18" charset="0"/>
                <a:cs typeface="Times New Roman" pitchFamily="18" charset="0"/>
              </a:rPr>
              <a:t>6.4% </a:t>
            </a:r>
            <a:r>
              <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2800" dirty="0">
                <a:solidFill>
                  <a:schemeClr val="accent2">
                    <a:lumMod val="50000"/>
                  </a:schemeClr>
                </a:solidFill>
                <a:effectLst>
                  <a:outerShdw blurRad="38100" dist="38100" dir="2700000" algn="tl">
                    <a:srgbClr val="000000">
                      <a:alpha val="43137"/>
                    </a:srgbClr>
                  </a:outerShdw>
                </a:effectLst>
                <a:latin typeface="+mn-lt"/>
                <a:ea typeface="+mn-ea"/>
                <a:cs typeface="+mn-cs"/>
              </a:rPr>
              <a:t>84.5%</a:t>
            </a:r>
            <a:endPar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08720"/>
            <a:ext cx="8712968"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a:t>
            </a:r>
            <a:r>
              <a:rPr lang="ja-JP" altLang="ja-JP" sz="2800" b="1" kern="0" dirty="0">
                <a:latin typeface="Century"/>
                <a:ea typeface="HGP教科書体"/>
                <a:cs typeface="ＭＳ Ｐゴシック"/>
              </a:rPr>
              <a:t>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イギリスおよび多く</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」の名称が</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kern="0" dirty="0">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）。民俗</a:t>
            </a:r>
            <a:r>
              <a:rPr lang="ja-JP" altLang="ja-JP" sz="2800" b="1" u="sng" kern="0" dirty="0">
                <a:latin typeface="Century"/>
                <a:ea typeface="HGP教科書体"/>
                <a:cs typeface="ＭＳ Ｐゴシック"/>
              </a:rPr>
              <a:t>学</a:t>
            </a:r>
            <a:r>
              <a:rPr lang="ja-JP" altLang="ja-JP" sz="2800" kern="0" dirty="0">
                <a:latin typeface="Times New Roman" pitchFamily="18" charset="0"/>
                <a:ea typeface="HGP教科書体"/>
                <a:cs typeface="Times New Roman" pitchFamily="18" charset="0"/>
              </a:rPr>
              <a:t>（</a:t>
            </a:r>
            <a:r>
              <a:rPr lang="en-US" altLang="ja-JP" sz="2800" kern="0" dirty="0">
                <a:latin typeface="Times New Roman" pitchFamily="18" charset="0"/>
                <a:ea typeface="HGP教科書体"/>
                <a:cs typeface="Times New Roman" pitchFamily="18" charset="0"/>
              </a:rPr>
              <a:t>Folklore</a:t>
            </a:r>
            <a:r>
              <a:rPr lang="ja-JP" altLang="ja-JP" sz="2800" kern="0" dirty="0">
                <a:latin typeface="Times New Roman" pitchFamily="18" charset="0"/>
                <a:ea typeface="HGP教科書体"/>
                <a:cs typeface="Times New Roman" pitchFamily="18" charset="0"/>
              </a:rPr>
              <a:t>）</a:t>
            </a:r>
            <a:r>
              <a:rPr lang="ja-JP" altLang="ja-JP" sz="2800" b="1" kern="0" dirty="0">
                <a:latin typeface="Century"/>
                <a:ea typeface="HGP教科書体"/>
                <a:cs typeface="ＭＳ Ｐゴシック"/>
              </a:rPr>
              <a:t>もまた</a:t>
            </a:r>
            <a:r>
              <a:rPr lang="ja-JP" altLang="ja-JP" sz="2800" kern="0" dirty="0">
                <a:latin typeface="Century"/>
                <a:ea typeface="HGP教科書体"/>
                <a:cs typeface="ＭＳ Ｐゴシック"/>
              </a:rPr>
              <a:t>隣接</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研究テーマ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a:t>
            </a:r>
            <a:r>
              <a:rPr lang="ja-JP" altLang="ja-JP" sz="2800" kern="0" dirty="0">
                <a:latin typeface="Century"/>
                <a:ea typeface="HGP教科書体"/>
                <a:cs typeface="ＭＳ Ｐゴシック"/>
              </a:rPr>
              <a:t>学問</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kern="0" dirty="0">
                <a:latin typeface="Century"/>
                <a:ea typeface="HGP教科書体"/>
                <a:cs typeface="ＭＳ Ｐゴシック"/>
              </a:rPr>
              <a:t>遺伝</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後天</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言語</a:t>
            </a:r>
            <a:r>
              <a:rPr lang="ja-JP" altLang="ja-JP" sz="2800" kern="0" dirty="0">
                <a:latin typeface="Century"/>
                <a:ea typeface="HGP教科書体"/>
                <a:cs typeface="ＭＳ Ｐゴシック"/>
              </a:rPr>
              <a:t>、人工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b="1" u="sng" kern="0" dirty="0">
                <a:latin typeface="Century"/>
                <a:ea typeface="HGP教科書体"/>
                <a:cs typeface="ＭＳ Ｐゴシック"/>
              </a:rPr>
              <a:t>言語学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kern="0" dirty="0">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a:t>
            </a:r>
            <a:r>
              <a:rPr lang="ja-JP" altLang="ja-JP" sz="2800" kern="0" dirty="0">
                <a:latin typeface="Century"/>
                <a:ea typeface="HGP教科書体"/>
                <a:cs typeface="ＭＳ Ｐゴシック"/>
              </a:rPr>
              <a:t>あわせて</a:t>
            </a:r>
            <a:r>
              <a:rPr lang="ja-JP" altLang="ja-JP" sz="2800" b="1" u="sng"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7690849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784976" cy="562074"/>
          </a:xfrm>
        </p:spPr>
        <p:txBody>
          <a:bodyPr>
            <a:normAutofit fontScale="90000"/>
          </a:bodyPr>
          <a:lstStyle/>
          <a:p>
            <a:r>
              <a:rPr kumimoji="1" lang="ja-JP" altLang="en-US" sz="2700" b="1" dirty="0" smtClean="0">
                <a:latin typeface="HGP教科書体" pitchFamily="18" charset="-128"/>
                <a:ea typeface="HGP教科書体" pitchFamily="18" charset="-128"/>
              </a:rPr>
              <a:t>初級</a:t>
            </a:r>
            <a:r>
              <a:rPr kumimoji="1" lang="ja-JP" altLang="en-US" sz="2700" dirty="0" smtClean="0"/>
              <a:t>・</a:t>
            </a:r>
            <a:r>
              <a:rPr kumimoji="1" lang="en-US" altLang="ja-JP" sz="2700" u="sng" dirty="0" err="1" smtClean="0">
                <a:solidFill>
                  <a:schemeClr val="tx1"/>
                </a:solidFill>
              </a:rPr>
              <a:t>JAWLⅠ</a:t>
            </a:r>
            <a:r>
              <a:rPr kumimoji="1" lang="ja-JP" altLang="en-US" sz="2700" u="sng" dirty="0">
                <a:solidFill>
                  <a:schemeClr val="tx1"/>
                </a:solidFill>
              </a:rPr>
              <a:t>・</a:t>
            </a:r>
            <a:r>
              <a:rPr kumimoji="1" lang="en-US" altLang="ja-JP" sz="2700" u="sng" dirty="0" smtClean="0">
                <a:solidFill>
                  <a:schemeClr val="tx1"/>
                </a:solidFill>
              </a:rPr>
              <a:t>Ⅱ</a:t>
            </a:r>
            <a:r>
              <a:rPr kumimoji="1" lang="ja-JP" altLang="en-US" sz="2700" dirty="0" smtClean="0">
                <a:solidFill>
                  <a:schemeClr val="tx1"/>
                </a:solidFill>
              </a:rPr>
              <a:t>　</a:t>
            </a:r>
            <a:r>
              <a:rPr kumimoji="1" lang="en-US" altLang="ja-JP" sz="2700" dirty="0" smtClean="0">
                <a:solidFill>
                  <a:schemeClr val="tx1"/>
                </a:solidFill>
                <a:latin typeface="Times New Roman" pitchFamily="18" charset="0"/>
                <a:cs typeface="Times New Roman" pitchFamily="18" charset="0"/>
              </a:rPr>
              <a:t>84.5</a:t>
            </a:r>
            <a:r>
              <a:rPr kumimoji="1" lang="ja-JP" altLang="en-US" sz="2700" dirty="0" smtClean="0">
                <a:solidFill>
                  <a:schemeClr val="tx1"/>
                </a:solidFill>
                <a:latin typeface="Times New Roman" pitchFamily="18" charset="0"/>
                <a:cs typeface="Times New Roman" pitchFamily="18" charset="0"/>
              </a:rPr>
              <a:t>％</a:t>
            </a:r>
            <a:r>
              <a:rPr kumimoji="1" lang="ja-JP" altLang="en-US" sz="2700" dirty="0" smtClean="0"/>
              <a:t>＋</a:t>
            </a:r>
            <a:r>
              <a:rPr kumimoji="1" lang="ja-JP" altLang="en-US" sz="3100" dirty="0" smtClean="0">
                <a:solidFill>
                  <a:srgbClr val="0070C0"/>
                </a:solidFill>
              </a:rPr>
              <a:t>その他中級語彙 </a:t>
            </a:r>
            <a:r>
              <a:rPr kumimoji="1" lang="en-US" altLang="ja-JP" sz="3100" dirty="0" smtClean="0">
                <a:solidFill>
                  <a:srgbClr val="0070C0"/>
                </a:solidFill>
                <a:latin typeface="Times New Roman" pitchFamily="18" charset="0"/>
                <a:cs typeface="Times New Roman" pitchFamily="18" charset="0"/>
              </a:rPr>
              <a:t>11.7%</a:t>
            </a:r>
            <a:r>
              <a:rPr kumimoji="1" lang="ja-JP" altLang="en-US" sz="3100" dirty="0" smtClean="0">
                <a:solidFill>
                  <a:srgbClr val="FF0000"/>
                </a:solidFill>
                <a:latin typeface="Times New Roman" pitchFamily="18" charset="0"/>
                <a:cs typeface="Times New Roman" pitchFamily="18" charset="0"/>
              </a:rPr>
              <a:t>　</a:t>
            </a:r>
            <a:r>
              <a:rPr lang="ja-JP" altLang="en-US" sz="3100" dirty="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3100" dirty="0">
                <a:solidFill>
                  <a:schemeClr val="accent2">
                    <a:lumMod val="50000"/>
                  </a:schemeClr>
                </a:solidFill>
                <a:effectLst>
                  <a:outerShdw blurRad="38100" dist="38100" dir="2700000" algn="tl">
                    <a:srgbClr val="000000">
                      <a:alpha val="43137"/>
                    </a:srgbClr>
                  </a:outerShdw>
                </a:effectLst>
                <a:latin typeface="+mn-lt"/>
                <a:ea typeface="+mn-ea"/>
                <a:cs typeface="+mn-cs"/>
              </a:rPr>
              <a:t>96.2</a:t>
            </a:r>
            <a:r>
              <a:rPr lang="ja-JP" altLang="en-US" sz="3100" dirty="0">
                <a:solidFill>
                  <a:schemeClr val="accent2">
                    <a:lumMod val="50000"/>
                  </a:schemeClr>
                </a:solidFill>
                <a:effectLst>
                  <a:outerShdw blurRad="38100" dist="38100" dir="2700000" algn="tl">
                    <a:srgbClr val="000000">
                      <a:alpha val="43137"/>
                    </a:srgbClr>
                  </a:outerShdw>
                </a:effectLst>
                <a:latin typeface="+mn-lt"/>
                <a:ea typeface="+mn-ea"/>
                <a:cs typeface="+mn-cs"/>
              </a:rPr>
              <a:t>％</a:t>
            </a: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b="1" kern="0" dirty="0" smtClean="0">
                <a:solidFill>
                  <a:srgbClr val="0070C0"/>
                </a:solidFill>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自然</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人類</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kern="0" dirty="0">
                <a:solidFill>
                  <a:srgbClr val="0070C0"/>
                </a:solidFill>
                <a:latin typeface="Century"/>
                <a:ea typeface="HGP教科書体"/>
                <a:cs typeface="ＭＳ Ｐゴシック"/>
              </a:rPr>
              <a:t>名称</a:t>
            </a:r>
            <a:r>
              <a:rPr lang="ja-JP" altLang="ja-JP" sz="2800" b="1" kern="0" dirty="0">
                <a:latin typeface="Century"/>
                <a:ea typeface="HGP教科書体"/>
                <a:cs typeface="ＭＳ Ｐゴシック"/>
              </a:rPr>
              <a:t>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イギリスおよび多く</a:t>
            </a:r>
            <a:r>
              <a:rPr lang="ja-JP" altLang="ja-JP" sz="2800" b="1" kern="0" dirty="0">
                <a:latin typeface="Century"/>
                <a:ea typeface="HGP教科書体"/>
                <a:cs typeface="ＭＳ Ｐゴシック"/>
              </a:rPr>
              <a:t>の</a:t>
            </a:r>
            <a:r>
              <a:rPr lang="ja-JP" altLang="ja-JP" sz="2800" b="1" kern="0" dirty="0">
                <a:solidFill>
                  <a:srgbClr val="0070C0"/>
                </a:solidFill>
                <a:latin typeface="Century"/>
                <a:ea typeface="HGP教科書体"/>
                <a:cs typeface="ＭＳ Ｐゴシック"/>
              </a:rPr>
              <a:t>ヨーロッパ諸国</a:t>
            </a:r>
            <a:r>
              <a:rPr lang="ja-JP" altLang="ja-JP" sz="2800" b="1" kern="0" dirty="0">
                <a:latin typeface="Century"/>
                <a:ea typeface="HGP教科書体"/>
                <a:cs typeface="ＭＳ Ｐゴシック"/>
              </a:rPr>
              <a:t>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kern="0" dirty="0">
                <a:solidFill>
                  <a:srgbClr val="0070C0"/>
                </a:solidFill>
                <a:latin typeface="Century"/>
                <a:ea typeface="HGP教科書体"/>
                <a:cs typeface="ＭＳ Ｐゴシック"/>
              </a:rPr>
              <a:t>名称</a:t>
            </a:r>
            <a:r>
              <a:rPr lang="ja-JP" altLang="ja-JP" sz="2800" kern="0" dirty="0">
                <a:latin typeface="Century"/>
                <a:ea typeface="HGP教科書体"/>
                <a:cs typeface="ＭＳ Ｐゴシック"/>
              </a:rPr>
              <a:t>が</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他</a:t>
            </a:r>
            <a:r>
              <a:rPr lang="ja-JP" altLang="ja-JP" sz="2800" b="1" kern="0" dirty="0">
                <a:latin typeface="Century"/>
                <a:ea typeface="HGP教科書体"/>
                <a:cs typeface="ＭＳ Ｐゴシック"/>
              </a:rPr>
              <a:t>の</a:t>
            </a:r>
            <a:r>
              <a:rPr lang="ja-JP" altLang="ja-JP" sz="2800" b="1" kern="0" dirty="0">
                <a:solidFill>
                  <a:srgbClr val="0070C0"/>
                </a:solidFill>
                <a:latin typeface="Century"/>
                <a:ea typeface="HGP教科書体"/>
                <a:cs typeface="ＭＳ Ｐゴシック"/>
              </a:rPr>
              <a:t>ヨーロッパ諸国</a:t>
            </a:r>
            <a:r>
              <a:rPr lang="ja-JP" altLang="ja-JP" sz="2800" b="1" kern="0" dirty="0">
                <a:latin typeface="Century"/>
                <a:ea typeface="HGP教科書体"/>
                <a:cs typeface="ＭＳ Ｐゴシック"/>
              </a:rPr>
              <a:t>や</a:t>
            </a:r>
            <a:r>
              <a:rPr lang="ja-JP" altLang="ja-JP" sz="2800" b="1" kern="0" dirty="0">
                <a:solidFill>
                  <a:srgbClr val="0070C0"/>
                </a:solidFill>
                <a:latin typeface="Century"/>
                <a:ea typeface="HGP教科書体"/>
                <a:cs typeface="ＭＳ Ｐゴシック"/>
              </a:rPr>
              <a:t>日本</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おい</a:t>
            </a:r>
            <a:r>
              <a:rPr lang="ja-JP" altLang="ja-JP" sz="2800" b="1" kern="0" dirty="0">
                <a:latin typeface="Century"/>
                <a:ea typeface="HGP教科書体"/>
                <a:cs typeface="ＭＳ Ｐゴシック"/>
              </a:rPr>
              <a:t>ては</a:t>
            </a:r>
            <a:r>
              <a:rPr lang="ja-JP" altLang="ja-JP" sz="2800" b="1" kern="0" dirty="0">
                <a:solidFill>
                  <a:srgbClr val="0070C0"/>
                </a:solidFill>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ドイツ</a:t>
            </a:r>
            <a:r>
              <a:rPr lang="ja-JP" altLang="ja-JP" sz="2800" b="1" kern="0" dirty="0">
                <a:latin typeface="Century"/>
                <a:ea typeface="HGP教科書体"/>
                <a:cs typeface="ＭＳ Ｐゴシック"/>
              </a:rPr>
              <a:t>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a:t>
            </a:r>
            <a:r>
              <a:rPr lang="ja-JP" altLang="ja-JP" sz="2800" b="1" kern="0" dirty="0">
                <a:solidFill>
                  <a:srgbClr val="0070C0"/>
                </a:solidFill>
                <a:latin typeface="Century"/>
                <a:ea typeface="HGP教科書体"/>
                <a:cs typeface="ＭＳ Ｐゴシック"/>
              </a:rPr>
              <a:t>名称</a:t>
            </a:r>
            <a:r>
              <a:rPr lang="ja-JP" altLang="ja-JP" sz="2800" b="1" kern="0" dirty="0">
                <a:latin typeface="Century"/>
                <a:ea typeface="HGP教科書体"/>
                <a:cs typeface="ＭＳ Ｐゴシック"/>
              </a:rPr>
              <a:t>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）。民俗</a:t>
            </a:r>
            <a:r>
              <a:rPr lang="ja-JP" altLang="ja-JP" sz="2800" b="1" u="sng" kern="0" dirty="0">
                <a:latin typeface="Century"/>
                <a:ea typeface="HGP教科書体"/>
                <a:cs typeface="ＭＳ Ｐゴシック"/>
              </a:rPr>
              <a:t>学</a:t>
            </a:r>
            <a:r>
              <a:rPr lang="ja-JP" altLang="ja-JP" sz="2800" kern="0" dirty="0">
                <a:latin typeface="Times New Roman" pitchFamily="18" charset="0"/>
                <a:ea typeface="HGP教科書体"/>
                <a:cs typeface="Times New Roman" pitchFamily="18" charset="0"/>
              </a:rPr>
              <a:t>（</a:t>
            </a:r>
            <a:r>
              <a:rPr lang="en-US" altLang="ja-JP" sz="2800" kern="0" dirty="0">
                <a:latin typeface="Times New Roman" pitchFamily="18" charset="0"/>
                <a:ea typeface="HGP教科書体"/>
                <a:cs typeface="Times New Roman" pitchFamily="18" charset="0"/>
              </a:rPr>
              <a:t>Folklore</a:t>
            </a:r>
            <a:r>
              <a:rPr lang="ja-JP" altLang="ja-JP" sz="2800" kern="0" dirty="0">
                <a:latin typeface="Times New Roman" pitchFamily="18" charset="0"/>
                <a:ea typeface="HGP教科書体"/>
                <a:cs typeface="Times New Roman" pitchFamily="18" charset="0"/>
              </a:rPr>
              <a:t>）</a:t>
            </a:r>
            <a:r>
              <a:rPr lang="ja-JP" altLang="ja-JP" sz="2800" b="1" kern="0" dirty="0">
                <a:latin typeface="Century"/>
                <a:ea typeface="HGP教科書体"/>
                <a:cs typeface="ＭＳ Ｐゴシック"/>
              </a:rPr>
              <a:t>もまた</a:t>
            </a:r>
            <a:r>
              <a:rPr lang="ja-JP" altLang="ja-JP" sz="2800" kern="0" dirty="0">
                <a:latin typeface="Century"/>
                <a:ea typeface="HGP教科書体"/>
                <a:cs typeface="ＭＳ Ｐゴシック"/>
              </a:rPr>
              <a:t>隣接</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研究テーマ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b="1" u="sng" kern="0" dirty="0">
                <a:latin typeface="Century"/>
                <a:ea typeface="HGP教科書体"/>
                <a:cs typeface="ＭＳ Ｐゴシック"/>
              </a:rPr>
              <a:t>自然</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a:t>
            </a:r>
            <a:r>
              <a:rPr lang="ja-JP" altLang="ja-JP" sz="2800" b="1" kern="0" dirty="0">
                <a:solidFill>
                  <a:srgbClr val="0070C0"/>
                </a:solidFill>
                <a:latin typeface="Century"/>
                <a:ea typeface="HGP教科書体"/>
                <a:cs typeface="ＭＳ Ｐゴシック"/>
              </a:rPr>
              <a:t>人類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a:t>
            </a:r>
            <a:r>
              <a:rPr lang="ja-JP" altLang="ja-JP" sz="2800" b="1" kern="0" dirty="0">
                <a:solidFill>
                  <a:srgbClr val="0070C0"/>
                </a:solidFill>
                <a:latin typeface="Century"/>
                <a:ea typeface="HGP教科書体"/>
                <a:cs typeface="ＭＳ Ｐゴシック"/>
              </a:rPr>
              <a:t>学問</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a:t>
            </a:r>
            <a:r>
              <a:rPr lang="ja-JP" altLang="ja-JP" sz="2800" b="1" kern="0" dirty="0">
                <a:solidFill>
                  <a:srgbClr val="0070C0"/>
                </a:solidFill>
                <a:latin typeface="Century"/>
                <a:ea typeface="HGP教科書体"/>
                <a:cs typeface="ＭＳ Ｐゴシック"/>
              </a:rPr>
              <a:t>遺伝</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人類</a:t>
            </a:r>
            <a:r>
              <a:rPr lang="ja-JP" altLang="ja-JP" sz="2800" b="1" kern="0" dirty="0">
                <a:latin typeface="Century"/>
                <a:ea typeface="HGP教科書体"/>
                <a:cs typeface="ＭＳ Ｐゴシック"/>
              </a:rPr>
              <a:t>が</a:t>
            </a:r>
            <a:r>
              <a:rPr lang="ja-JP" altLang="ja-JP" sz="2800" kern="0" dirty="0">
                <a:latin typeface="Century"/>
                <a:ea typeface="HGP教科書体"/>
                <a:cs typeface="ＭＳ Ｐゴシック"/>
              </a:rPr>
              <a:t>後天</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言語</a:t>
            </a:r>
            <a:r>
              <a:rPr lang="ja-JP" altLang="ja-JP" sz="2800" kern="0" dirty="0">
                <a:latin typeface="Century"/>
                <a:ea typeface="HGP教科書体"/>
                <a:cs typeface="ＭＳ Ｐゴシック"/>
              </a:rPr>
              <a:t>、</a:t>
            </a:r>
            <a:r>
              <a:rPr lang="ja-JP" altLang="ja-JP" sz="2800" b="1" kern="0" dirty="0">
                <a:solidFill>
                  <a:srgbClr val="0070C0"/>
                </a:solidFill>
                <a:latin typeface="Century"/>
                <a:ea typeface="HGP教科書体"/>
                <a:cs typeface="ＭＳ Ｐゴシック"/>
              </a:rPr>
              <a:t>人工</a:t>
            </a:r>
            <a:r>
              <a:rPr lang="ja-JP" altLang="ja-JP" sz="2800" b="1" kern="0" dirty="0">
                <a:latin typeface="Century"/>
                <a:ea typeface="HGP教科書体"/>
                <a:cs typeface="ＭＳ Ｐゴシック"/>
              </a:rPr>
              <a:t>物の</a:t>
            </a:r>
            <a:r>
              <a:rPr lang="ja-JP" altLang="ja-JP" sz="2800" kern="0" dirty="0">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したがっ</a:t>
            </a:r>
            <a:r>
              <a:rPr lang="ja-JP" altLang="ja-JP" sz="2800" b="1" kern="0" dirty="0">
                <a:latin typeface="Century"/>
                <a:ea typeface="HGP教科書体"/>
                <a:cs typeface="ＭＳ Ｐゴシック"/>
              </a:rPr>
              <a:t>て文化</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b="1" u="sng" kern="0" dirty="0">
                <a:latin typeface="Century"/>
                <a:ea typeface="HGP教科書体"/>
                <a:cs typeface="ＭＳ Ｐゴシック"/>
              </a:rPr>
              <a:t>言語学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a:t>
            </a:r>
            <a:r>
              <a:rPr lang="ja-JP" altLang="ja-JP" sz="2800" b="1" kern="0" dirty="0">
                <a:solidFill>
                  <a:srgbClr val="0070C0"/>
                </a:solidFill>
                <a:latin typeface="Century"/>
                <a:ea typeface="HGP教科書体"/>
                <a:cs typeface="ＭＳ Ｐゴシック"/>
              </a:rPr>
              <a:t>学問</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自然</a:t>
            </a:r>
            <a:r>
              <a:rPr lang="ja-JP" altLang="ja-JP" sz="2800" b="1" kern="0" dirty="0">
                <a:solidFill>
                  <a:srgbClr val="0070C0"/>
                </a:solidFill>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a:t>
            </a:r>
            <a:r>
              <a:rPr lang="ja-JP" altLang="ja-JP" sz="2800" b="1" kern="0" dirty="0">
                <a:solidFill>
                  <a:srgbClr val="0070C0"/>
                </a:solidFill>
                <a:latin typeface="Century"/>
                <a:ea typeface="HGP教科書体"/>
                <a:cs typeface="ＭＳ Ｐゴシック"/>
              </a:rPr>
              <a:t>あわせ</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76236014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74638"/>
            <a:ext cx="8784976" cy="562074"/>
          </a:xfrm>
        </p:spPr>
        <p:txBody>
          <a:bodyPr>
            <a:noAutofit/>
          </a:bodyPr>
          <a:lstStyle/>
          <a:p>
            <a:r>
              <a:rPr kumimoji="1" lang="ja-JP" altLang="en-US" sz="2800" b="1" dirty="0" smtClean="0">
                <a:latin typeface="HGP教科書体" pitchFamily="18" charset="-128"/>
                <a:ea typeface="HGP教科書体" pitchFamily="18" charset="-128"/>
              </a:rPr>
              <a:t>初級・</a:t>
            </a:r>
            <a:r>
              <a:rPr kumimoji="1" lang="ja-JP" altLang="en-US" sz="2800" b="1" dirty="0" smtClean="0">
                <a:solidFill>
                  <a:schemeClr val="tx1"/>
                </a:solidFill>
                <a:latin typeface="HGP教科書体" pitchFamily="18" charset="-128"/>
                <a:ea typeface="HGP教科書体" pitchFamily="18" charset="-128"/>
              </a:rPr>
              <a:t>中級語彙 </a:t>
            </a:r>
            <a:r>
              <a:rPr kumimoji="1" lang="en-US" altLang="ja-JP" sz="2800" dirty="0" smtClean="0">
                <a:solidFill>
                  <a:schemeClr val="tx1"/>
                </a:solidFill>
                <a:latin typeface="Times New Roman" pitchFamily="18" charset="0"/>
                <a:cs typeface="Times New Roman" pitchFamily="18" charset="0"/>
              </a:rPr>
              <a:t>96.2</a:t>
            </a:r>
            <a:r>
              <a:rPr kumimoji="1" lang="ja-JP" altLang="en-US" sz="2800" dirty="0" smtClean="0">
                <a:solidFill>
                  <a:schemeClr val="tx1"/>
                </a:solidFill>
                <a:latin typeface="Times New Roman" pitchFamily="18" charset="0"/>
                <a:cs typeface="Times New Roman" pitchFamily="18" charset="0"/>
              </a:rPr>
              <a:t>％ ＋</a:t>
            </a:r>
            <a:r>
              <a:rPr kumimoji="1" lang="en-US" altLang="ja-JP" sz="2800" u="sng" dirty="0" err="1" smtClean="0">
                <a:solidFill>
                  <a:srgbClr val="7030A0"/>
                </a:solidFill>
                <a:cs typeface="Times New Roman" pitchFamily="18" charset="0"/>
              </a:rPr>
              <a:t>JAWLⅢ</a:t>
            </a:r>
            <a:r>
              <a:rPr kumimoji="1" lang="ja-JP" altLang="en-US" sz="2800" u="sng" dirty="0" smtClean="0">
                <a:solidFill>
                  <a:srgbClr val="7030A0"/>
                </a:solidFill>
                <a:cs typeface="Times New Roman" pitchFamily="18" charset="0"/>
              </a:rPr>
              <a:t>・</a:t>
            </a:r>
            <a:r>
              <a:rPr kumimoji="1" lang="en-US" altLang="ja-JP" sz="2800" u="sng" dirty="0" smtClean="0">
                <a:solidFill>
                  <a:srgbClr val="7030A0"/>
                </a:solidFill>
                <a:cs typeface="Times New Roman" pitchFamily="18" charset="0"/>
              </a:rPr>
              <a:t>Ⅳ</a:t>
            </a:r>
            <a:r>
              <a:rPr kumimoji="1" lang="ja-JP" altLang="en-US" sz="2800" dirty="0">
                <a:solidFill>
                  <a:srgbClr val="7030A0"/>
                </a:solidFill>
                <a:cs typeface="Times New Roman" pitchFamily="18" charset="0"/>
              </a:rPr>
              <a:t> </a:t>
            </a:r>
            <a:r>
              <a:rPr kumimoji="1" lang="en-US" altLang="ja-JP" sz="2800" dirty="0">
                <a:solidFill>
                  <a:srgbClr val="7030A0"/>
                </a:solidFill>
                <a:latin typeface="Times New Roman" pitchFamily="18" charset="0"/>
                <a:cs typeface="Times New Roman" pitchFamily="18" charset="0"/>
              </a:rPr>
              <a:t>1.5</a:t>
            </a:r>
            <a:r>
              <a:rPr kumimoji="1" lang="ja-JP" altLang="en-US" sz="2800" dirty="0" smtClean="0">
                <a:solidFill>
                  <a:srgbClr val="7030A0"/>
                </a:solidFill>
                <a:latin typeface="Times New Roman" pitchFamily="18" charset="0"/>
                <a:cs typeface="Times New Roman" pitchFamily="18" charset="0"/>
              </a:rPr>
              <a:t>％</a:t>
            </a:r>
            <a:r>
              <a:rPr kumimoji="1" lang="ja-JP" altLang="en-US" sz="2800" dirty="0" smtClean="0">
                <a:solidFill>
                  <a:srgbClr val="FF0000"/>
                </a:solidFill>
                <a:latin typeface="Times New Roman" pitchFamily="18" charset="0"/>
                <a:cs typeface="Times New Roman" pitchFamily="18" charset="0"/>
              </a:rPr>
              <a:t>　</a:t>
            </a:r>
            <a:r>
              <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2800" dirty="0">
                <a:solidFill>
                  <a:schemeClr val="accent2">
                    <a:lumMod val="50000"/>
                  </a:schemeClr>
                </a:solidFill>
                <a:effectLst>
                  <a:outerShdw blurRad="38100" dist="38100" dir="2700000" algn="tl">
                    <a:srgbClr val="000000">
                      <a:alpha val="43137"/>
                    </a:srgbClr>
                  </a:outerShdw>
                </a:effectLst>
                <a:latin typeface="+mn-lt"/>
                <a:ea typeface="+mn-ea"/>
                <a:cs typeface="+mn-cs"/>
              </a:rPr>
              <a:t>97.7%</a:t>
            </a:r>
            <a:endParaRPr lang="ja-JP" altLang="en-US" sz="28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b="1" kern="0" dirty="0" smtClean="0">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b="1" kern="0" dirty="0">
                <a:latin typeface="Century"/>
                <a:ea typeface="HGP教科書体"/>
                <a:cs typeface="ＭＳ Ｐゴシック"/>
              </a:rPr>
              <a:t>に</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人類の</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人類の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する文化人類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b="1"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b="1" kern="0" dirty="0">
                <a:latin typeface="Century"/>
                <a:ea typeface="HGP教科書体"/>
                <a:cs typeface="ＭＳ Ｐゴシック"/>
              </a:rPr>
              <a:t>に</a:t>
            </a:r>
            <a:r>
              <a:rPr lang="ja-JP" altLang="ja-JP" sz="2800" b="1" u="sng" kern="0" dirty="0">
                <a:solidFill>
                  <a:srgbClr val="7030A0"/>
                </a:solidFill>
                <a:latin typeface="Century"/>
                <a:ea typeface="HGP教科書体"/>
                <a:cs typeface="ＭＳ Ｐゴシック"/>
              </a:rPr>
              <a:t>大別</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kern="0" dirty="0">
                <a:latin typeface="Century"/>
                <a:ea typeface="HGP教科書体"/>
                <a:cs typeface="ＭＳ Ｐゴシック"/>
              </a:rPr>
              <a:t>名称はアメリカに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イギリスおよび多く</a:t>
            </a:r>
            <a:r>
              <a:rPr lang="ja-JP" altLang="ja-JP" sz="2800" b="1" kern="0" dirty="0">
                <a:latin typeface="Century"/>
                <a:ea typeface="HGP教科書体"/>
                <a:cs typeface="ＭＳ Ｐゴシック"/>
              </a:rPr>
              <a:t>のヨーロッパ諸国では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社会</a:t>
            </a:r>
            <a:r>
              <a:rPr lang="ja-JP" altLang="ja-JP" sz="2800" b="1"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kern="0" dirty="0">
                <a:latin typeface="Century"/>
                <a:ea typeface="HGP教科書体"/>
                <a:cs typeface="ＭＳ Ｐゴシック"/>
              </a:rPr>
              <a:t>名称</a:t>
            </a:r>
            <a:r>
              <a:rPr lang="ja-JP" altLang="ja-JP" sz="2800" kern="0" dirty="0">
                <a:latin typeface="Century"/>
                <a:ea typeface="HGP教科書体"/>
                <a:cs typeface="ＭＳ Ｐゴシック"/>
              </a:rPr>
              <a:t>が</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てきた</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他</a:t>
            </a:r>
            <a:r>
              <a:rPr lang="ja-JP" altLang="ja-JP" sz="2800" b="1" kern="0" dirty="0">
                <a:latin typeface="Century"/>
                <a:ea typeface="HGP教科書体"/>
                <a:cs typeface="ＭＳ Ｐゴシック"/>
              </a:rPr>
              <a:t>のヨーロッパ諸国や日本に</a:t>
            </a:r>
            <a:r>
              <a:rPr lang="ja-JP" altLang="ja-JP" sz="2800" b="1" u="sng" kern="0" dirty="0">
                <a:latin typeface="Century"/>
                <a:ea typeface="HGP教科書体"/>
                <a:cs typeface="ＭＳ Ｐゴシック"/>
              </a:rPr>
              <a:t>おい</a:t>
            </a:r>
            <a:r>
              <a:rPr lang="ja-JP" altLang="ja-JP" sz="2800" b="1" kern="0" dirty="0">
                <a:latin typeface="Century"/>
                <a:ea typeface="HGP教科書体"/>
                <a:cs typeface="ＭＳ Ｐゴシック"/>
              </a:rPr>
              <a:t>ては民族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英語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b="1" kern="0" dirty="0">
                <a:latin typeface="Century"/>
                <a:ea typeface="HGP教科書体"/>
                <a:cs typeface="ＭＳ Ｐゴシック"/>
              </a:rPr>
              <a:t>ドイツ語</a:t>
            </a:r>
            <a:r>
              <a:rPr lang="ja-JP" altLang="ja-JP" sz="2800" b="1" u="sng" kern="0" dirty="0">
                <a:latin typeface="Century"/>
                <a:ea typeface="HGP教科書体"/>
                <a:cs typeface="ＭＳ Ｐゴシック"/>
              </a:rPr>
              <a:t>圏</a:t>
            </a:r>
            <a:r>
              <a:rPr lang="ja-JP" altLang="ja-JP" sz="2800" b="1"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の名称も</a:t>
            </a:r>
            <a:r>
              <a:rPr lang="ja-JP" altLang="ja-JP" sz="2800" b="1" u="sng" kern="0" dirty="0">
                <a:latin typeface="Century"/>
                <a:ea typeface="HGP教科書体"/>
                <a:cs typeface="ＭＳ Ｐゴシック"/>
              </a:rPr>
              <a:t>用いられ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民族</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b="1" kern="0" dirty="0">
                <a:latin typeface="Century"/>
                <a:ea typeface="HGP教科書体"/>
                <a:cs typeface="ＭＳ Ｐゴシック"/>
              </a:rPr>
              <a:t>も多い</a:t>
            </a:r>
            <a:r>
              <a:rPr lang="ja-JP" altLang="ja-JP" sz="2800" kern="0" dirty="0">
                <a:latin typeface="Century"/>
                <a:ea typeface="HGP教科書体"/>
                <a:cs typeface="ＭＳ Ｐゴシック"/>
              </a:rPr>
              <a:t>）。民俗</a:t>
            </a:r>
            <a:r>
              <a:rPr lang="ja-JP" altLang="ja-JP" sz="2800" b="1" u="sng" kern="0" dirty="0">
                <a:latin typeface="Century"/>
                <a:ea typeface="HGP教科書体"/>
                <a:cs typeface="ＭＳ Ｐゴシック"/>
              </a:rPr>
              <a:t>学</a:t>
            </a:r>
            <a:r>
              <a:rPr lang="ja-JP" altLang="ja-JP" sz="2800" kern="0" dirty="0">
                <a:latin typeface="Times New Roman" pitchFamily="18" charset="0"/>
                <a:ea typeface="HGP教科書体"/>
                <a:cs typeface="Times New Roman" pitchFamily="18" charset="0"/>
              </a:rPr>
              <a:t>（</a:t>
            </a:r>
            <a:r>
              <a:rPr lang="en-US" altLang="ja-JP" sz="2800" kern="0" dirty="0">
                <a:latin typeface="HGS教科書体" pitchFamily="18" charset="-128"/>
                <a:ea typeface="HGS教科書体" pitchFamily="18" charset="-128"/>
                <a:cs typeface="Times New Roman" pitchFamily="18" charset="0"/>
              </a:rPr>
              <a:t>Folklore</a:t>
            </a:r>
            <a:r>
              <a:rPr lang="ja-JP" altLang="ja-JP" sz="2800" kern="0" dirty="0">
                <a:latin typeface="Times New Roman" pitchFamily="18" charset="0"/>
                <a:ea typeface="HGP教科書体"/>
                <a:cs typeface="Times New Roman" pitchFamily="18" charset="0"/>
              </a:rPr>
              <a:t>）</a:t>
            </a:r>
            <a:r>
              <a:rPr lang="ja-JP" altLang="ja-JP" sz="2800" b="1" kern="0" dirty="0">
                <a:latin typeface="Century"/>
                <a:ea typeface="HGP教科書体"/>
                <a:cs typeface="ＭＳ Ｐゴシック"/>
              </a:rPr>
              <a:t>もまた</a:t>
            </a:r>
            <a:r>
              <a:rPr lang="ja-JP" altLang="ja-JP" sz="2800" b="1" u="sng" kern="0" dirty="0">
                <a:solidFill>
                  <a:srgbClr val="7030A0"/>
                </a:solidFill>
                <a:latin typeface="Century"/>
                <a:ea typeface="HGP教科書体"/>
                <a:cs typeface="ＭＳ Ｐゴシック"/>
              </a:rPr>
              <a:t>隣接</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研究テーマ</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b="1"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が多い</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人類を</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形作ら</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てきた</a:t>
            </a:r>
            <a:r>
              <a:rPr lang="ja-JP" altLang="ja-JP" sz="2800" b="1" u="sng" kern="0" dirty="0">
                <a:latin typeface="Century"/>
                <a:ea typeface="HGP教科書体"/>
                <a:cs typeface="ＭＳ Ｐゴシック"/>
              </a:rPr>
              <a:t>生物学的側面</a:t>
            </a:r>
            <a:r>
              <a:rPr lang="ja-JP" altLang="ja-JP" sz="2800" b="1"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b="1" kern="0" dirty="0">
                <a:latin typeface="Century"/>
                <a:ea typeface="HGP教科書体"/>
                <a:cs typeface="ＭＳ Ｐゴシック"/>
              </a:rPr>
              <a:t>て</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は</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の</a:t>
            </a:r>
            <a:r>
              <a:rPr lang="ja-JP" altLang="ja-JP" sz="2800" kern="0" dirty="0">
                <a:latin typeface="Century"/>
                <a:ea typeface="HGP教科書体"/>
                <a:cs typeface="ＭＳ Ｐゴシック"/>
              </a:rPr>
              <a:t>対義</a:t>
            </a:r>
            <a:r>
              <a:rPr lang="ja-JP" altLang="ja-JP" sz="2800" b="1" kern="0" dirty="0">
                <a:latin typeface="Century"/>
                <a:ea typeface="HGP教科書体"/>
                <a:cs typeface="ＭＳ Ｐゴシック"/>
              </a:rPr>
              <a:t>としての文化から人類を</a:t>
            </a:r>
            <a:r>
              <a:rPr lang="ja-JP" altLang="ja-JP" sz="2800" b="1" u="sng" kern="0" dirty="0">
                <a:latin typeface="Century"/>
                <a:ea typeface="HGP教科書体"/>
                <a:cs typeface="ＭＳ Ｐゴシック"/>
              </a:rPr>
              <a:t>研究</a:t>
            </a:r>
            <a:r>
              <a:rPr lang="ja-JP" altLang="ja-JP" sz="2800" b="1" kern="0" dirty="0">
                <a:latin typeface="Century"/>
                <a:ea typeface="HGP教科書体"/>
                <a:cs typeface="ＭＳ Ｐゴシック"/>
              </a:rPr>
              <a:t>しようとする学問</a:t>
            </a:r>
            <a:r>
              <a:rPr lang="ja-JP" altLang="ja-JP" sz="2800" b="1" u="sng" kern="0" dirty="0">
                <a:latin typeface="Century"/>
                <a:ea typeface="HGP教科書体"/>
                <a:cs typeface="ＭＳ Ｐゴシック"/>
              </a:rPr>
              <a:t>分野</a:t>
            </a:r>
            <a:r>
              <a:rPr lang="ja-JP" altLang="ja-JP" sz="2800" b="1" kern="0" dirty="0">
                <a:latin typeface="Century"/>
                <a:ea typeface="HGP教科書体"/>
                <a:cs typeface="ＭＳ Ｐゴシック"/>
              </a:rPr>
              <a:t>である</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文化とは</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進化</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経</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b="1"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た遺伝</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な</a:t>
            </a:r>
            <a:r>
              <a:rPr lang="ja-JP" altLang="ja-JP" sz="2800" kern="0" dirty="0">
                <a:latin typeface="Century"/>
                <a:ea typeface="HGP教科書体"/>
                <a:cs typeface="ＭＳ Ｐゴシック"/>
              </a:rPr>
              <a:t>形質</a:t>
            </a:r>
            <a:r>
              <a:rPr lang="ja-JP" altLang="ja-JP" sz="2800" b="1" kern="0" dirty="0">
                <a:latin typeface="Century"/>
                <a:ea typeface="HGP教科書体"/>
                <a:cs typeface="ＭＳ Ｐゴシック"/>
              </a:rPr>
              <a:t>の</a:t>
            </a:r>
            <a:r>
              <a:rPr lang="ja-JP" altLang="ja-JP" sz="2800" b="1" u="sng" kern="0" dirty="0">
                <a:latin typeface="Century"/>
                <a:ea typeface="HGP教科書体"/>
                <a:cs typeface="ＭＳ Ｐゴシック"/>
              </a:rPr>
              <a:t>こと</a:t>
            </a:r>
            <a:r>
              <a:rPr lang="ja-JP" altLang="ja-JP" sz="2800" b="1" kern="0" dirty="0">
                <a:latin typeface="Century"/>
                <a:ea typeface="HGP教科書体"/>
                <a:cs typeface="ＭＳ Ｐゴシック"/>
              </a:rPr>
              <a:t>ではなく</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人類が</a:t>
            </a:r>
            <a:r>
              <a:rPr lang="ja-JP" altLang="ja-JP" sz="2800" kern="0" dirty="0">
                <a:latin typeface="Century"/>
                <a:ea typeface="HGP教科書体"/>
                <a:cs typeface="ＭＳ Ｐゴシック"/>
              </a:rPr>
              <a:t>後天</a:t>
            </a:r>
            <a:r>
              <a:rPr lang="ja-JP" altLang="ja-JP" sz="2800" b="1" u="sng" kern="0" dirty="0">
                <a:latin typeface="Century"/>
                <a:ea typeface="HGP教科書体"/>
                <a:cs typeface="ＭＳ Ｐゴシック"/>
              </a:rPr>
              <a:t>的</a:t>
            </a:r>
            <a:r>
              <a:rPr lang="ja-JP" altLang="ja-JP" sz="2800" b="1" kern="0" dirty="0">
                <a:latin typeface="Century"/>
                <a:ea typeface="HGP教科書体"/>
                <a:cs typeface="ＭＳ Ｐゴシック"/>
              </a:rPr>
              <a:t>に</a:t>
            </a:r>
            <a:r>
              <a:rPr lang="ja-JP" altLang="ja-JP" sz="2800" b="1" u="sng" kern="0" dirty="0">
                <a:latin typeface="Century"/>
                <a:ea typeface="HGP教科書体"/>
                <a:cs typeface="ＭＳ Ｐゴシック"/>
              </a:rPr>
              <a:t>学習</a:t>
            </a:r>
            <a:r>
              <a:rPr lang="ja-JP" altLang="ja-JP" sz="2800" b="1"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b="1" kern="0" dirty="0">
                <a:latin typeface="Century"/>
                <a:ea typeface="HGP教科書体"/>
                <a:cs typeface="ＭＳ Ｐゴシック"/>
              </a:rPr>
              <a:t>や</a:t>
            </a:r>
            <a:r>
              <a:rPr lang="ja-JP" altLang="ja-JP" sz="2800" b="1" u="sng" kern="0" dirty="0">
                <a:latin typeface="Century"/>
                <a:ea typeface="HGP教科書体"/>
                <a:cs typeface="ＭＳ Ｐゴシック"/>
              </a:rPr>
              <a:t>言語</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人工物の</a:t>
            </a:r>
            <a:r>
              <a:rPr lang="ja-JP" altLang="ja-JP" sz="2800" b="1" u="sng" kern="0" dirty="0">
                <a:solidFill>
                  <a:srgbClr val="7030A0"/>
                </a:solidFill>
                <a:latin typeface="Century"/>
                <a:ea typeface="HGP教科書体"/>
                <a:cs typeface="ＭＳ Ｐゴシック"/>
              </a:rPr>
              <a:t>総体</a:t>
            </a:r>
            <a:r>
              <a:rPr lang="ja-JP" altLang="ja-JP" sz="2800" b="1"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したがっ</a:t>
            </a:r>
            <a:r>
              <a:rPr lang="ja-JP" altLang="ja-JP" sz="2800" b="1" kern="0" dirty="0">
                <a:latin typeface="Century"/>
                <a:ea typeface="HGP教科書体"/>
                <a:cs typeface="ＭＳ Ｐゴシック"/>
              </a:rPr>
              <a:t>て文化人類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u="sng" kern="0" dirty="0">
                <a:solidFill>
                  <a:srgbClr val="7030A0"/>
                </a:solidFill>
                <a:latin typeface="Century"/>
                <a:ea typeface="HGP教科書体"/>
                <a:cs typeface="ＭＳ Ｐゴシック"/>
              </a:rPr>
              <a:t>隣接</a:t>
            </a:r>
            <a:r>
              <a:rPr lang="ja-JP" altLang="ja-JP" sz="2800" b="1" u="sng" kern="0" dirty="0">
                <a:latin typeface="Century"/>
                <a:ea typeface="HGP教科書体"/>
                <a:cs typeface="ＭＳ Ｐゴシック"/>
              </a:rPr>
              <a:t>科学</a:t>
            </a:r>
            <a:r>
              <a:rPr lang="ja-JP" altLang="ja-JP" sz="2800" b="1" kern="0" dirty="0">
                <a:latin typeface="Century"/>
                <a:ea typeface="HGP教科書体"/>
                <a:cs typeface="ＭＳ Ｐゴシック"/>
              </a:rPr>
              <a:t>には</a:t>
            </a:r>
            <a:r>
              <a:rPr lang="ja-JP" altLang="ja-JP" sz="2800" b="1" u="sng" kern="0" dirty="0">
                <a:latin typeface="Century"/>
                <a:ea typeface="HGP教科書体"/>
                <a:cs typeface="ＭＳ Ｐゴシック"/>
              </a:rPr>
              <a:t>言語学</a:t>
            </a:r>
            <a:r>
              <a:rPr lang="ja-JP" altLang="ja-JP" sz="2800" b="1" kern="0" dirty="0">
                <a:latin typeface="Century"/>
                <a:ea typeface="HGP教科書体"/>
                <a:cs typeface="ＭＳ Ｐゴシック"/>
              </a:rPr>
              <a:t>と</a:t>
            </a:r>
            <a:r>
              <a:rPr lang="ja-JP" altLang="ja-JP" sz="2800" kern="0" dirty="0">
                <a:latin typeface="Century"/>
                <a:ea typeface="HGP教科書体"/>
                <a:cs typeface="ＭＳ Ｐゴシック"/>
              </a:rPr>
              <a:t>考古</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があり</a:t>
            </a:r>
            <a:r>
              <a:rPr lang="ja-JP" altLang="ja-JP" sz="2800" kern="0" dirty="0">
                <a:latin typeface="Century"/>
                <a:ea typeface="HGP教科書体"/>
                <a:cs typeface="ＭＳ Ｐゴシック"/>
              </a:rPr>
              <a:t>、</a:t>
            </a:r>
            <a:r>
              <a:rPr lang="ja-JP" altLang="ja-JP" sz="2800" b="1" kern="0" dirty="0">
                <a:latin typeface="Century"/>
                <a:ea typeface="HGP教科書体"/>
                <a:cs typeface="ＭＳ Ｐゴシック"/>
              </a:rPr>
              <a:t>アメリカの学部ではこれらの学問に</a:t>
            </a:r>
            <a:r>
              <a:rPr lang="ja-JP" altLang="ja-JP" sz="2800" b="1" u="sng" kern="0" dirty="0">
                <a:latin typeface="Century"/>
                <a:ea typeface="HGP教科書体"/>
                <a:cs typeface="ＭＳ Ｐゴシック"/>
              </a:rPr>
              <a:t>加え</a:t>
            </a:r>
            <a:r>
              <a:rPr lang="ja-JP" altLang="ja-JP" sz="2800" b="1" kern="0" dirty="0">
                <a:latin typeface="Century"/>
                <a:ea typeface="HGP教科書体"/>
                <a:cs typeface="ＭＳ Ｐゴシック"/>
              </a:rPr>
              <a:t>て</a:t>
            </a:r>
            <a:r>
              <a:rPr lang="ja-JP" altLang="ja-JP" sz="2800" b="1" u="sng" kern="0" dirty="0">
                <a:latin typeface="Century"/>
                <a:ea typeface="HGP教科書体"/>
                <a:cs typeface="ＭＳ Ｐゴシック"/>
              </a:rPr>
              <a:t>自然</a:t>
            </a:r>
            <a:r>
              <a:rPr lang="ja-JP" altLang="ja-JP" sz="2800" b="1"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b="1" kern="0" dirty="0">
                <a:latin typeface="Century"/>
                <a:ea typeface="HGP教科書体"/>
                <a:cs typeface="ＭＳ Ｐゴシック"/>
              </a:rPr>
              <a:t>をあわせ</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総合的</a:t>
            </a:r>
            <a:r>
              <a:rPr lang="ja-JP" altLang="ja-JP" sz="2800" b="1"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b="1" kern="0" dirty="0">
                <a:latin typeface="Century"/>
                <a:ea typeface="HGP教科書体"/>
                <a:cs typeface="ＭＳ Ｐゴシック"/>
              </a:rPr>
              <a:t>ている</a:t>
            </a:r>
            <a:r>
              <a:rPr lang="ja-JP" altLang="ja-JP" sz="2800" kern="0" dirty="0">
                <a:latin typeface="Century"/>
                <a:ea typeface="HGP教科書体"/>
                <a:cs typeface="ＭＳ Ｐゴシック"/>
              </a:rPr>
              <a:t>。</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29094166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260648"/>
            <a:ext cx="8712968" cy="562074"/>
          </a:xfrm>
        </p:spPr>
        <p:txBody>
          <a:bodyPr>
            <a:noAutofit/>
          </a:bodyPr>
          <a:lstStyle/>
          <a:p>
            <a:r>
              <a:rPr kumimoji="1" lang="en-US" altLang="ja-JP" sz="3600" u="sng" dirty="0" err="1" smtClean="0">
                <a:solidFill>
                  <a:schemeClr val="tx1"/>
                </a:solidFill>
              </a:rPr>
              <a:t>JAWLⅠ</a:t>
            </a:r>
            <a:r>
              <a:rPr kumimoji="1" lang="ja-JP" altLang="en-US" sz="3600" u="sng" dirty="0" smtClean="0">
                <a:solidFill>
                  <a:schemeClr val="tx1"/>
                </a:solidFill>
              </a:rPr>
              <a:t>＋</a:t>
            </a:r>
            <a:r>
              <a:rPr kumimoji="1" lang="en-US" altLang="ja-JP" sz="3600" u="sng" dirty="0" smtClean="0">
                <a:solidFill>
                  <a:schemeClr val="tx1"/>
                </a:solidFill>
              </a:rPr>
              <a:t>Ⅱ</a:t>
            </a:r>
            <a:r>
              <a:rPr kumimoji="1" lang="ja-JP" altLang="en-US" sz="3600" u="sng" dirty="0" smtClean="0">
                <a:solidFill>
                  <a:schemeClr val="tx1"/>
                </a:solidFill>
              </a:rPr>
              <a:t>＋</a:t>
            </a:r>
            <a:r>
              <a:rPr kumimoji="1" lang="en-US" altLang="ja-JP" sz="3600" u="sng" dirty="0" smtClean="0">
                <a:solidFill>
                  <a:schemeClr val="tx1"/>
                </a:solidFill>
              </a:rPr>
              <a:t>Ⅲ</a:t>
            </a:r>
            <a:r>
              <a:rPr kumimoji="1" lang="ja-JP" altLang="en-US" sz="3600" u="sng" dirty="0" smtClean="0">
                <a:solidFill>
                  <a:schemeClr val="tx1"/>
                </a:solidFill>
              </a:rPr>
              <a:t>＋</a:t>
            </a:r>
            <a:r>
              <a:rPr kumimoji="1" lang="en-US" altLang="ja-JP" sz="3600" u="sng" dirty="0" smtClean="0">
                <a:solidFill>
                  <a:schemeClr val="tx1"/>
                </a:solidFill>
              </a:rPr>
              <a:t>Ⅳ</a:t>
            </a:r>
            <a:r>
              <a:rPr kumimoji="1" lang="en-US" altLang="ja-JP" sz="3600" dirty="0" smtClean="0">
                <a:solidFill>
                  <a:schemeClr val="tx1"/>
                </a:solidFill>
              </a:rPr>
              <a:t> </a:t>
            </a:r>
            <a:r>
              <a:rPr lang="en-US" altLang="ja-JP" sz="3600" dirty="0">
                <a:solidFill>
                  <a:schemeClr val="accent2">
                    <a:lumMod val="50000"/>
                  </a:schemeClr>
                </a:solidFill>
                <a:effectLst>
                  <a:outerShdw blurRad="38100" dist="38100" dir="2700000" algn="tl">
                    <a:srgbClr val="000000">
                      <a:alpha val="43137"/>
                    </a:srgbClr>
                  </a:outerShdw>
                </a:effectLst>
                <a:latin typeface="+mn-lt"/>
                <a:ea typeface="+mn-ea"/>
                <a:cs typeface="+mn-cs"/>
              </a:rPr>
              <a:t>28.3%</a:t>
            </a:r>
            <a:endParaRPr lang="ja-JP" altLang="en-US" sz="36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08720"/>
            <a:ext cx="8640960" cy="5760640"/>
          </a:xfrm>
        </p:spPr>
        <p:txBody>
          <a:bodyPr>
            <a:normAutofit fontScale="92500" lnSpcReduction="2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Century"/>
                <a:ea typeface="HGP教科書体"/>
                <a:cs typeface="ＭＳ Ｐゴシック"/>
              </a:rPr>
              <a:t>人類</a:t>
            </a:r>
            <a:r>
              <a:rPr lang="ja-JP" altLang="ja-JP" sz="2800" b="1" u="sng" kern="0" dirty="0" smtClean="0">
                <a:latin typeface="Century"/>
                <a:ea typeface="HGP教科書体"/>
                <a:cs typeface="ＭＳ Ｐゴシック"/>
              </a:rPr>
              <a:t>学</a:t>
            </a:r>
            <a:r>
              <a:rPr lang="ja-JP" altLang="ja-JP" sz="2800" kern="0" dirty="0">
                <a:latin typeface="Century"/>
                <a:ea typeface="HGP教科書体"/>
                <a:cs typeface="ＭＳ Ｐゴシック"/>
              </a:rPr>
              <a:t>は</a:t>
            </a:r>
            <a:r>
              <a:rPr lang="ja-JP" altLang="ja-JP" sz="2800" b="1" u="sng" kern="0" dirty="0">
                <a:latin typeface="Century"/>
                <a:ea typeface="HGP教科書体"/>
                <a:cs typeface="ＭＳ Ｐゴシック"/>
              </a:rPr>
              <a:t>一般</a:t>
            </a:r>
            <a:r>
              <a:rPr lang="ja-JP" altLang="ja-JP" sz="2800" kern="0" dirty="0">
                <a:latin typeface="Century"/>
                <a:ea typeface="HGP教科書体"/>
                <a:cs typeface="ＭＳ Ｐゴシック"/>
              </a:rPr>
              <a:t>に、人類の</a:t>
            </a:r>
            <a:r>
              <a:rPr lang="ja-JP" altLang="ja-JP" sz="2800" b="1" u="sng" kern="0" dirty="0">
                <a:latin typeface="Century"/>
                <a:ea typeface="HGP教科書体"/>
                <a:cs typeface="ＭＳ Ｐゴシック"/>
              </a:rPr>
              <a:t>進化</a:t>
            </a:r>
            <a:r>
              <a:rPr lang="ja-JP" altLang="ja-JP" sz="2800" kern="0" dirty="0">
                <a:latin typeface="Century"/>
                <a:ea typeface="HGP教科書体"/>
                <a:cs typeface="ＭＳ Ｐゴシック"/>
              </a:rPr>
              <a:t>や</a:t>
            </a:r>
            <a:r>
              <a:rPr lang="ja-JP" altLang="ja-JP" sz="2800" b="1" u="sng" kern="0" dirty="0">
                <a:latin typeface="Century"/>
                <a:ea typeface="HGP教科書体"/>
                <a:cs typeface="ＭＳ Ｐゴシック"/>
              </a:rPr>
              <a:t>生物学的側面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kern="0" dirty="0">
                <a:latin typeface="Century"/>
                <a:ea typeface="HGP教科書体"/>
                <a:cs typeface="ＭＳ Ｐゴシック"/>
              </a:rPr>
              <a:t>する</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と、人類の</a:t>
            </a:r>
            <a:r>
              <a:rPr lang="ja-JP" altLang="ja-JP" sz="2800" b="1" u="sng" kern="0" dirty="0">
                <a:latin typeface="Century"/>
                <a:ea typeface="HGP教科書体"/>
                <a:cs typeface="ＭＳ Ｐゴシック"/>
              </a:rPr>
              <a:t>社会的</a:t>
            </a:r>
            <a:r>
              <a:rPr lang="ja-JP" altLang="ja-JP" sz="2800" kern="0" dirty="0">
                <a:latin typeface="Century"/>
                <a:ea typeface="HGP教科書体"/>
                <a:cs typeface="ＭＳ Ｐゴシック"/>
              </a:rPr>
              <a:t>・文化</a:t>
            </a:r>
            <a:r>
              <a:rPr lang="ja-JP" altLang="ja-JP" sz="2800" b="1" u="sng" kern="0" dirty="0">
                <a:latin typeface="Century"/>
                <a:ea typeface="HGP教科書体"/>
                <a:cs typeface="ＭＳ Ｐゴシック"/>
              </a:rPr>
              <a:t>的側面</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研究</a:t>
            </a:r>
            <a:r>
              <a:rPr lang="ja-JP" altLang="ja-JP" sz="2800" kern="0" dirty="0">
                <a:latin typeface="Century"/>
                <a:ea typeface="HGP教科書体"/>
                <a:cs typeface="ＭＳ Ｐゴシック"/>
              </a:rPr>
              <a:t>する文化人類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CulturalAnthropology</a:t>
            </a:r>
            <a:r>
              <a:rPr lang="en-US" altLang="ja-JP" sz="2800" kern="0" dirty="0">
                <a:latin typeface="HGP教科書体"/>
                <a:ea typeface="ＭＳ 明朝"/>
                <a:cs typeface="ＭＳ Ｐゴシック"/>
              </a:rPr>
              <a:t>)</a:t>
            </a:r>
            <a:r>
              <a:rPr lang="ja-JP" altLang="ja-JP" sz="2800" b="1" u="sng" kern="0" dirty="0">
                <a:latin typeface="Century"/>
                <a:ea typeface="HGP教科書体"/>
                <a:cs typeface="ＭＳ Ｐゴシック"/>
              </a:rPr>
              <a:t>あるいは社会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en-US" altLang="ja-JP" sz="2800" kern="0" dirty="0">
                <a:latin typeface="HGP教科書体"/>
                <a:ea typeface="ＭＳ 明朝"/>
                <a:cs typeface="ＭＳ Ｐゴシック"/>
              </a:rPr>
              <a:t>(</a:t>
            </a:r>
            <a:r>
              <a:rPr lang="en-US" altLang="ja-JP" sz="2800" kern="0" dirty="0" err="1">
                <a:latin typeface="HGP教科書体"/>
                <a:ea typeface="ＭＳ 明朝"/>
                <a:cs typeface="ＭＳ Ｐゴシック"/>
              </a:rPr>
              <a:t>SocialAnthropology</a:t>
            </a:r>
            <a:r>
              <a:rPr lang="en-US" altLang="ja-JP" sz="2800" kern="0" dirty="0">
                <a:latin typeface="HGP教科書体"/>
                <a:ea typeface="ＭＳ 明朝"/>
                <a:cs typeface="ＭＳ Ｐゴシック"/>
              </a:rPr>
              <a:t>)</a:t>
            </a:r>
            <a:r>
              <a:rPr lang="ja-JP" altLang="ja-JP" sz="2800" kern="0" dirty="0">
                <a:latin typeface="Century"/>
                <a:ea typeface="HGP教科書体"/>
                <a:cs typeface="ＭＳ Ｐゴシック"/>
              </a:rPr>
              <a:t>に</a:t>
            </a:r>
            <a:r>
              <a:rPr lang="ja-JP" altLang="ja-JP" sz="2800" b="1" u="sng" kern="0" dirty="0">
                <a:latin typeface="Century"/>
                <a:ea typeface="HGP教科書体"/>
                <a:cs typeface="ＭＳ Ｐゴシック"/>
              </a:rPr>
              <a:t>大別</a:t>
            </a:r>
            <a:r>
              <a:rPr lang="ja-JP" altLang="ja-JP" sz="2800" kern="0" dirty="0">
                <a:latin typeface="Century"/>
                <a:ea typeface="HGP教科書体"/>
                <a:cs typeface="ＭＳ Ｐゴシック"/>
              </a:rPr>
              <a:t>さ</a:t>
            </a:r>
            <a:r>
              <a:rPr lang="ja-JP" altLang="ja-JP" sz="2800" b="1" u="sng" kern="0" dirty="0">
                <a:latin typeface="Century"/>
                <a:ea typeface="HGP教科書体"/>
                <a:cs typeface="ＭＳ Ｐゴシック"/>
              </a:rPr>
              <a:t>れる</a:t>
            </a:r>
            <a:r>
              <a:rPr lang="ja-JP" altLang="ja-JP" sz="2800" kern="0" dirty="0">
                <a:latin typeface="Century"/>
                <a:ea typeface="HGP教科書体"/>
                <a:cs typeface="ＭＳ Ｐゴシック"/>
              </a:rPr>
              <a:t>。文化人類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の名称はアメリカに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イギリスおよび多く</a:t>
            </a:r>
            <a:r>
              <a:rPr lang="ja-JP" altLang="ja-JP" sz="2800" kern="0" dirty="0">
                <a:latin typeface="Century"/>
                <a:ea typeface="HGP教科書体"/>
                <a:cs typeface="ＭＳ Ｐゴシック"/>
              </a:rPr>
              <a:t>のヨーロッパ諸国では「</a:t>
            </a:r>
            <a:r>
              <a:rPr lang="ja-JP" altLang="ja-JP" sz="2800" b="1" u="sng" kern="0" dirty="0">
                <a:latin typeface="Century"/>
                <a:ea typeface="HGP教科書体"/>
                <a:cs typeface="ＭＳ Ｐゴシック"/>
              </a:rPr>
              <a:t>社会</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」の名称が</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てきた。</a:t>
            </a:r>
            <a:r>
              <a:rPr lang="ja-JP" altLang="ja-JP" sz="2800" b="1" u="sng" kern="0" dirty="0">
                <a:latin typeface="Century"/>
                <a:ea typeface="HGP教科書体"/>
                <a:cs typeface="ＭＳ Ｐゴシック"/>
              </a:rPr>
              <a:t>他</a:t>
            </a:r>
            <a:r>
              <a:rPr lang="ja-JP" altLang="ja-JP" sz="2800" kern="0" dirty="0">
                <a:latin typeface="Century"/>
                <a:ea typeface="HGP教科書体"/>
                <a:cs typeface="ＭＳ Ｐゴシック"/>
              </a:rPr>
              <a:t>のヨーロッパ諸国や日本に</a:t>
            </a:r>
            <a:r>
              <a:rPr lang="ja-JP" altLang="ja-JP" sz="2800" b="1" u="sng" kern="0" dirty="0">
                <a:latin typeface="Century"/>
                <a:ea typeface="HGP教科書体"/>
                <a:cs typeface="ＭＳ Ｐゴシック"/>
              </a:rPr>
              <a:t>おい</a:t>
            </a:r>
            <a:r>
              <a:rPr lang="ja-JP" altLang="ja-JP" sz="2800" kern="0" dirty="0">
                <a:latin typeface="Century"/>
                <a:ea typeface="HGP教科書体"/>
                <a:cs typeface="ＭＳ Ｐゴシック"/>
              </a:rPr>
              <a:t>ては民族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（英語</a:t>
            </a:r>
            <a:r>
              <a:rPr lang="ja-JP" altLang="ja-JP" sz="2800" b="1" u="sng" kern="0" dirty="0">
                <a:latin typeface="Century"/>
                <a:ea typeface="HGP教科書体"/>
                <a:cs typeface="ＭＳ Ｐゴシック"/>
              </a:rPr>
              <a:t>圏</a:t>
            </a:r>
            <a:r>
              <a:rPr lang="ja-JP" altLang="ja-JP" sz="2800" kern="0" dirty="0">
                <a:latin typeface="Century"/>
                <a:ea typeface="HGP教科書体"/>
                <a:cs typeface="ＭＳ Ｐゴシック"/>
              </a:rPr>
              <a:t>での</a:t>
            </a:r>
            <a:r>
              <a:rPr lang="en-US" altLang="ja-JP" sz="2800" kern="0" dirty="0">
                <a:latin typeface="HGP教科書体"/>
                <a:ea typeface="ＭＳ 明朝"/>
                <a:cs typeface="ＭＳ Ｐゴシック"/>
              </a:rPr>
              <a:t>Ethnology</a:t>
            </a:r>
            <a:r>
              <a:rPr lang="ja-JP" altLang="ja-JP" sz="2800" kern="0" dirty="0" err="1">
                <a:latin typeface="Century"/>
                <a:ea typeface="HGP教科書体"/>
                <a:cs typeface="ＭＳ Ｐゴシック"/>
              </a:rPr>
              <a:t>、</a:t>
            </a:r>
            <a:r>
              <a:rPr lang="ja-JP" altLang="ja-JP" sz="2800" kern="0" dirty="0">
                <a:latin typeface="Century"/>
                <a:ea typeface="HGP教科書体"/>
                <a:cs typeface="ＭＳ Ｐゴシック"/>
              </a:rPr>
              <a:t>ドイツ語</a:t>
            </a:r>
            <a:r>
              <a:rPr lang="ja-JP" altLang="ja-JP" sz="2800" b="1" u="sng" kern="0" dirty="0">
                <a:latin typeface="Century"/>
                <a:ea typeface="HGP教科書体"/>
                <a:cs typeface="ＭＳ Ｐゴシック"/>
              </a:rPr>
              <a:t>圏</a:t>
            </a:r>
            <a:r>
              <a:rPr lang="ja-JP" altLang="ja-JP" sz="2800" kern="0" dirty="0">
                <a:latin typeface="Century"/>
                <a:ea typeface="HGP教科書体"/>
                <a:cs typeface="ＭＳ Ｐゴシック"/>
              </a:rPr>
              <a:t>での</a:t>
            </a:r>
            <a:r>
              <a:rPr lang="en-US" altLang="ja-JP" sz="2800" kern="0" dirty="0" err="1">
                <a:latin typeface="HGP教科書体"/>
                <a:ea typeface="ＭＳ 明朝"/>
                <a:cs typeface="ＭＳ Ｐゴシック"/>
              </a:rPr>
              <a:t>Ethnologie</a:t>
            </a:r>
            <a:r>
              <a:rPr lang="ja-JP" altLang="ja-JP" sz="2800" kern="0" dirty="0">
                <a:latin typeface="Century"/>
                <a:ea typeface="HGP教科書体"/>
                <a:cs typeface="ＭＳ Ｐゴシック"/>
              </a:rPr>
              <a:t>）の名称も</a:t>
            </a:r>
            <a:r>
              <a:rPr lang="ja-JP" altLang="ja-JP" sz="2800" b="1" u="sng" kern="0" dirty="0">
                <a:latin typeface="Century"/>
                <a:ea typeface="HGP教科書体"/>
                <a:cs typeface="ＭＳ Ｐゴシック"/>
              </a:rPr>
              <a:t>用いられ</a:t>
            </a:r>
            <a:r>
              <a:rPr lang="ja-JP" altLang="ja-JP" sz="2800" kern="0" dirty="0">
                <a:latin typeface="Century"/>
                <a:ea typeface="HGP教科書体"/>
                <a:cs typeface="ＭＳ Ｐゴシック"/>
              </a:rPr>
              <a:t>ている（民族</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を一</a:t>
            </a:r>
            <a:r>
              <a:rPr lang="ja-JP" altLang="ja-JP" sz="2800" b="1" u="sng" kern="0" dirty="0">
                <a:latin typeface="Century"/>
                <a:ea typeface="HGP教科書体"/>
                <a:cs typeface="ＭＳ Ｐゴシック"/>
              </a:rPr>
              <a:t>分野</a:t>
            </a:r>
            <a:r>
              <a:rPr lang="ja-JP" altLang="ja-JP" sz="2800" kern="0" dirty="0">
                <a:latin typeface="Century"/>
                <a:ea typeface="HGP教科書体"/>
                <a:cs typeface="ＭＳ Ｐゴシック"/>
              </a:rPr>
              <a:t>とする</a:t>
            </a:r>
            <a:r>
              <a:rPr lang="ja-JP" altLang="ja-JP" sz="2800" b="1" u="sng" kern="0" dirty="0">
                <a:latin typeface="Century"/>
                <a:ea typeface="HGP教科書体"/>
                <a:cs typeface="ＭＳ Ｐゴシック"/>
              </a:rPr>
              <a:t>場合</a:t>
            </a:r>
            <a:r>
              <a:rPr lang="ja-JP" altLang="ja-JP" sz="2800" kern="0" dirty="0">
                <a:latin typeface="Century"/>
                <a:ea typeface="HGP教科書体"/>
                <a:cs typeface="ＭＳ Ｐゴシック"/>
              </a:rPr>
              <a:t>も多い）。民俗</a:t>
            </a:r>
            <a:r>
              <a:rPr lang="ja-JP" altLang="ja-JP" sz="2800" b="1" u="sng" kern="0" dirty="0">
                <a:latin typeface="Century"/>
                <a:ea typeface="HGP教科書体"/>
                <a:cs typeface="ＭＳ Ｐゴシック"/>
              </a:rPr>
              <a:t>学</a:t>
            </a:r>
            <a:r>
              <a:rPr lang="ja-JP" altLang="ja-JP" sz="2800" kern="0" dirty="0">
                <a:latin typeface="Times New Roman" pitchFamily="18" charset="0"/>
                <a:ea typeface="HGP教科書体"/>
                <a:cs typeface="Times New Roman" pitchFamily="18" charset="0"/>
              </a:rPr>
              <a:t>（</a:t>
            </a:r>
            <a:r>
              <a:rPr lang="en-US" altLang="ja-JP" sz="2800" kern="0" dirty="0">
                <a:latin typeface="HGS教科書体" pitchFamily="18" charset="-128"/>
                <a:ea typeface="HGS教科書体" pitchFamily="18" charset="-128"/>
                <a:cs typeface="Times New Roman" pitchFamily="18" charset="0"/>
              </a:rPr>
              <a:t>Folklore</a:t>
            </a:r>
            <a:r>
              <a:rPr lang="ja-JP" altLang="ja-JP" sz="2800" kern="0" dirty="0">
                <a:latin typeface="Times New Roman" pitchFamily="18" charset="0"/>
                <a:ea typeface="HGP教科書体"/>
                <a:cs typeface="Times New Roman" pitchFamily="18" charset="0"/>
              </a:rPr>
              <a:t>）</a:t>
            </a:r>
            <a:r>
              <a:rPr lang="ja-JP" altLang="ja-JP" sz="2800" kern="0" dirty="0">
                <a:latin typeface="Century"/>
                <a:ea typeface="HGP教科書体"/>
                <a:cs typeface="ＭＳ Ｐゴシック"/>
              </a:rPr>
              <a:t>もまた</a:t>
            </a:r>
            <a:r>
              <a:rPr lang="ja-JP" altLang="ja-JP" sz="2800" b="1" u="sng" kern="0" dirty="0">
                <a:latin typeface="Century"/>
                <a:ea typeface="HGP教科書体"/>
                <a:cs typeface="ＭＳ Ｐゴシック"/>
              </a:rPr>
              <a:t>隣接分野</a:t>
            </a:r>
            <a:r>
              <a:rPr lang="ja-JP" altLang="ja-JP" sz="2800" kern="0" dirty="0">
                <a:latin typeface="Century"/>
                <a:ea typeface="HGP教科書体"/>
                <a:cs typeface="ＭＳ Ｐゴシック"/>
              </a:rPr>
              <a:t>として</a:t>
            </a:r>
            <a:r>
              <a:rPr lang="ja-JP" altLang="ja-JP" sz="2800" b="1" u="sng" kern="0" dirty="0">
                <a:latin typeface="Century"/>
                <a:ea typeface="HGP教科書体"/>
                <a:cs typeface="ＭＳ Ｐゴシック"/>
              </a:rPr>
              <a:t>共通</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研究テーマ</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共有</a:t>
            </a:r>
            <a:r>
              <a:rPr lang="ja-JP" altLang="ja-JP" sz="2800" kern="0" dirty="0">
                <a:latin typeface="Century"/>
                <a:ea typeface="HGP教科書体"/>
                <a:cs typeface="ＭＳ Ｐゴシック"/>
              </a:rPr>
              <a:t>する</a:t>
            </a:r>
            <a:r>
              <a:rPr lang="ja-JP" altLang="ja-JP" sz="2800" b="1" u="sng" kern="0" dirty="0">
                <a:latin typeface="Century"/>
                <a:ea typeface="HGP教科書体"/>
                <a:cs typeface="ＭＳ Ｐゴシック"/>
              </a:rPr>
              <a:t>こと</a:t>
            </a:r>
            <a:r>
              <a:rPr lang="ja-JP" altLang="ja-JP" sz="2800" kern="0" dirty="0">
                <a:latin typeface="Century"/>
                <a:ea typeface="HGP教科書体"/>
                <a:cs typeface="ＭＳ Ｐゴシック"/>
              </a:rPr>
              <a:t>が多い。</a:t>
            </a:r>
            <a:endParaRPr lang="ja-JP" altLang="ja-JP" sz="2400" kern="100" dirty="0">
              <a:latin typeface="Century"/>
              <a:ea typeface="ＭＳ 明朝"/>
              <a:cs typeface="Times New Roman"/>
            </a:endParaRPr>
          </a:p>
          <a:p>
            <a:pPr marL="3175" indent="0">
              <a:buNone/>
            </a:pPr>
            <a:r>
              <a:rPr lang="ja-JP" altLang="en-US" sz="2800" b="1" kern="0" dirty="0" smtClean="0">
                <a:latin typeface="Century"/>
                <a:ea typeface="HGP教科書体"/>
                <a:cs typeface="ＭＳ Ｐゴシック"/>
              </a:rPr>
              <a:t>　</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は、人類を</a:t>
            </a:r>
            <a:r>
              <a:rPr lang="ja-JP" altLang="ja-JP" sz="2800" b="1" u="sng" kern="0" dirty="0">
                <a:latin typeface="Century"/>
                <a:ea typeface="HGP教科書体"/>
                <a:cs typeface="ＭＳ Ｐゴシック"/>
              </a:rPr>
              <a:t>進化</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kern="0" dirty="0">
                <a:latin typeface="Century"/>
                <a:ea typeface="HGP教科書体"/>
                <a:cs typeface="ＭＳ Ｐゴシック"/>
              </a:rPr>
              <a:t>に</a:t>
            </a:r>
            <a:r>
              <a:rPr lang="ja-JP" altLang="ja-JP" sz="2800" b="1" u="sng" kern="0" dirty="0">
                <a:latin typeface="Century"/>
                <a:ea typeface="HGP教科書体"/>
                <a:cs typeface="ＭＳ Ｐゴシック"/>
              </a:rPr>
              <a:t>よっ</a:t>
            </a:r>
            <a:r>
              <a:rPr lang="ja-JP" altLang="ja-JP" sz="2800" kern="0" dirty="0">
                <a:latin typeface="Century"/>
                <a:ea typeface="HGP教科書体"/>
                <a:cs typeface="ＭＳ Ｐゴシック"/>
              </a:rPr>
              <a:t>て形作ら</a:t>
            </a:r>
            <a:r>
              <a:rPr lang="ja-JP" altLang="ja-JP" sz="2800" b="1" u="sng" kern="0" dirty="0">
                <a:latin typeface="Century"/>
                <a:ea typeface="HGP教科書体"/>
                <a:cs typeface="ＭＳ Ｐゴシック"/>
              </a:rPr>
              <a:t>れ</a:t>
            </a:r>
            <a:r>
              <a:rPr lang="ja-JP" altLang="ja-JP" sz="2800" kern="0" dirty="0">
                <a:latin typeface="Century"/>
                <a:ea typeface="HGP教科書体"/>
                <a:cs typeface="ＭＳ Ｐゴシック"/>
              </a:rPr>
              <a:t>てきた</a:t>
            </a:r>
            <a:r>
              <a:rPr lang="ja-JP" altLang="ja-JP" sz="2800" b="1" u="sng" kern="0" dirty="0">
                <a:latin typeface="Century"/>
                <a:ea typeface="HGP教科書体"/>
                <a:cs typeface="ＭＳ Ｐゴシック"/>
              </a:rPr>
              <a:t>生物学的側面</a:t>
            </a:r>
            <a:r>
              <a:rPr lang="ja-JP" altLang="ja-JP" sz="2800" kern="0" dirty="0">
                <a:latin typeface="Century"/>
                <a:ea typeface="HGP教科書体"/>
                <a:cs typeface="ＭＳ Ｐゴシック"/>
              </a:rPr>
              <a:t>から</a:t>
            </a:r>
            <a:r>
              <a:rPr lang="ja-JP" altLang="ja-JP" sz="2800" b="1" u="sng" kern="0" dirty="0">
                <a:latin typeface="Century"/>
                <a:ea typeface="HGP教科書体"/>
                <a:cs typeface="ＭＳ Ｐゴシック"/>
              </a:rPr>
              <a:t>捉える</a:t>
            </a:r>
            <a:r>
              <a:rPr lang="ja-JP" altLang="ja-JP" sz="2800" kern="0" dirty="0">
                <a:latin typeface="Century"/>
                <a:ea typeface="HGP教科書体"/>
                <a:cs typeface="ＭＳ Ｐゴシック"/>
              </a:rPr>
              <a:t>。それに</a:t>
            </a:r>
            <a:r>
              <a:rPr lang="ja-JP" altLang="ja-JP" sz="2800" b="1" u="sng" kern="0" dirty="0">
                <a:latin typeface="Century"/>
                <a:ea typeface="HGP教科書体"/>
                <a:cs typeface="ＭＳ Ｐゴシック"/>
              </a:rPr>
              <a:t>対し</a:t>
            </a:r>
            <a:r>
              <a:rPr lang="ja-JP" altLang="ja-JP" sz="2800" kern="0" dirty="0">
                <a:latin typeface="Century"/>
                <a:ea typeface="HGP教科書体"/>
                <a:cs typeface="ＭＳ Ｐゴシック"/>
              </a:rPr>
              <a:t>て、文化人類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は</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の対義としての文化から人類を</a:t>
            </a:r>
            <a:r>
              <a:rPr lang="ja-JP" altLang="ja-JP" sz="2800" b="1" u="sng" kern="0" dirty="0">
                <a:latin typeface="Century"/>
                <a:ea typeface="HGP教科書体"/>
                <a:cs typeface="ＭＳ Ｐゴシック"/>
              </a:rPr>
              <a:t>研究</a:t>
            </a:r>
            <a:r>
              <a:rPr lang="ja-JP" altLang="ja-JP" sz="2800" kern="0" dirty="0">
                <a:latin typeface="Century"/>
                <a:ea typeface="HGP教科書体"/>
                <a:cs typeface="ＭＳ Ｐゴシック"/>
              </a:rPr>
              <a:t>しようとする学問</a:t>
            </a:r>
            <a:r>
              <a:rPr lang="ja-JP" altLang="ja-JP" sz="2800" b="1" u="sng" kern="0" dirty="0">
                <a:latin typeface="Century"/>
                <a:ea typeface="HGP教科書体"/>
                <a:cs typeface="ＭＳ Ｐゴシック"/>
              </a:rPr>
              <a:t>分野</a:t>
            </a:r>
            <a:r>
              <a:rPr lang="ja-JP" altLang="ja-JP" sz="2800" kern="0" dirty="0">
                <a:latin typeface="Century"/>
                <a:ea typeface="HGP教科書体"/>
                <a:cs typeface="ＭＳ Ｐゴシック"/>
              </a:rPr>
              <a:t>である。文化とは、</a:t>
            </a:r>
            <a:r>
              <a:rPr lang="ja-JP" altLang="ja-JP" sz="2800" b="1" u="sng" kern="0" dirty="0">
                <a:latin typeface="Century"/>
                <a:ea typeface="HGP教科書体"/>
                <a:cs typeface="ＭＳ Ｐゴシック"/>
              </a:rPr>
              <a:t>進化</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過程</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経</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形成</a:t>
            </a:r>
            <a:r>
              <a:rPr lang="ja-JP" altLang="ja-JP" sz="2800" kern="0" dirty="0">
                <a:latin typeface="Century"/>
                <a:ea typeface="HGP教科書体"/>
                <a:cs typeface="ＭＳ Ｐゴシック"/>
              </a:rPr>
              <a:t>さ</a:t>
            </a:r>
            <a:r>
              <a:rPr lang="ja-JP" altLang="ja-JP" sz="2800" b="1" u="sng" kern="0" dirty="0">
                <a:latin typeface="Century"/>
                <a:ea typeface="HGP教科書体"/>
                <a:cs typeface="ＭＳ Ｐゴシック"/>
              </a:rPr>
              <a:t>れ</a:t>
            </a:r>
            <a:r>
              <a:rPr lang="ja-JP" altLang="ja-JP" sz="2800" kern="0" dirty="0">
                <a:latin typeface="Century"/>
                <a:ea typeface="HGP教科書体"/>
                <a:cs typeface="ＭＳ Ｐゴシック"/>
              </a:rPr>
              <a:t>た遺伝</a:t>
            </a:r>
            <a:r>
              <a:rPr lang="ja-JP" altLang="ja-JP" sz="2800" b="1" u="sng" kern="0" dirty="0">
                <a:latin typeface="Century"/>
                <a:ea typeface="HGP教科書体"/>
                <a:cs typeface="ＭＳ Ｐゴシック"/>
              </a:rPr>
              <a:t>的</a:t>
            </a:r>
            <a:r>
              <a:rPr lang="ja-JP" altLang="ja-JP" sz="2800" kern="0" dirty="0">
                <a:latin typeface="Century"/>
                <a:ea typeface="HGP教科書体"/>
                <a:cs typeface="ＭＳ Ｐゴシック"/>
              </a:rPr>
              <a:t>な形質の</a:t>
            </a:r>
            <a:r>
              <a:rPr lang="ja-JP" altLang="ja-JP" sz="2800" b="1" u="sng" kern="0" dirty="0">
                <a:latin typeface="Century"/>
                <a:ea typeface="HGP教科書体"/>
                <a:cs typeface="ＭＳ Ｐゴシック"/>
              </a:rPr>
              <a:t>こと</a:t>
            </a:r>
            <a:r>
              <a:rPr lang="ja-JP" altLang="ja-JP" sz="2800" kern="0" dirty="0">
                <a:latin typeface="Century"/>
                <a:ea typeface="HGP教科書体"/>
                <a:cs typeface="ＭＳ Ｐゴシック"/>
              </a:rPr>
              <a:t>ではなく、人類が後天</a:t>
            </a:r>
            <a:r>
              <a:rPr lang="ja-JP" altLang="ja-JP" sz="2800" b="1" u="sng" kern="0" dirty="0">
                <a:latin typeface="Century"/>
                <a:ea typeface="HGP教科書体"/>
                <a:cs typeface="ＭＳ Ｐゴシック"/>
              </a:rPr>
              <a:t>的</a:t>
            </a:r>
            <a:r>
              <a:rPr lang="ja-JP" altLang="ja-JP" sz="2800" kern="0" dirty="0">
                <a:latin typeface="Century"/>
                <a:ea typeface="HGP教科書体"/>
                <a:cs typeface="ＭＳ Ｐゴシック"/>
              </a:rPr>
              <a:t>に</a:t>
            </a:r>
            <a:r>
              <a:rPr lang="ja-JP" altLang="ja-JP" sz="2800" b="1" u="sng" kern="0" dirty="0">
                <a:latin typeface="Century"/>
                <a:ea typeface="HGP教科書体"/>
                <a:cs typeface="ＭＳ Ｐゴシック"/>
              </a:rPr>
              <a:t>学習</a:t>
            </a:r>
            <a:r>
              <a:rPr lang="ja-JP" altLang="ja-JP" sz="2800" kern="0" dirty="0">
                <a:latin typeface="Century"/>
                <a:ea typeface="HGP教科書体"/>
                <a:cs typeface="ＭＳ Ｐゴシック"/>
              </a:rPr>
              <a:t>した</a:t>
            </a:r>
            <a:r>
              <a:rPr lang="ja-JP" altLang="ja-JP" sz="2800" b="1" u="sng" kern="0" dirty="0">
                <a:latin typeface="Century"/>
                <a:ea typeface="HGP教科書体"/>
                <a:cs typeface="ＭＳ Ｐゴシック"/>
              </a:rPr>
              <a:t>行動パターン</a:t>
            </a:r>
            <a:r>
              <a:rPr lang="ja-JP" altLang="ja-JP" sz="2800" kern="0" dirty="0">
                <a:latin typeface="Century"/>
                <a:ea typeface="HGP教科書体"/>
                <a:cs typeface="ＭＳ Ｐゴシック"/>
              </a:rPr>
              <a:t>や</a:t>
            </a:r>
            <a:r>
              <a:rPr lang="ja-JP" altLang="ja-JP" sz="2800" b="1" u="sng" kern="0" dirty="0">
                <a:latin typeface="Century"/>
                <a:ea typeface="HGP教科書体"/>
                <a:cs typeface="ＭＳ Ｐゴシック"/>
              </a:rPr>
              <a:t>言語</a:t>
            </a:r>
            <a:r>
              <a:rPr lang="ja-JP" altLang="ja-JP" sz="2800" kern="0" dirty="0">
                <a:latin typeface="Century"/>
                <a:ea typeface="HGP教科書体"/>
                <a:cs typeface="ＭＳ Ｐゴシック"/>
              </a:rPr>
              <a:t>、人工物の</a:t>
            </a:r>
            <a:r>
              <a:rPr lang="ja-JP" altLang="ja-JP" sz="2800" b="1" u="sng" kern="0" dirty="0">
                <a:latin typeface="Century"/>
                <a:ea typeface="HGP教科書体"/>
                <a:cs typeface="ＭＳ Ｐゴシック"/>
              </a:rPr>
              <a:t>総体</a:t>
            </a:r>
            <a:r>
              <a:rPr lang="ja-JP" altLang="ja-JP" sz="2800" kern="0" dirty="0">
                <a:latin typeface="Century"/>
                <a:ea typeface="HGP教科書体"/>
                <a:cs typeface="ＭＳ Ｐゴシック"/>
              </a:rPr>
              <a:t>を</a:t>
            </a:r>
            <a:r>
              <a:rPr lang="ja-JP" altLang="ja-JP" sz="2800" b="1" u="sng" kern="0" dirty="0">
                <a:latin typeface="Century"/>
                <a:ea typeface="HGP教科書体"/>
                <a:cs typeface="ＭＳ Ｐゴシック"/>
              </a:rPr>
              <a:t>指し</a:t>
            </a:r>
            <a:r>
              <a:rPr lang="ja-JP" altLang="ja-JP" sz="2800" kern="0" dirty="0">
                <a:latin typeface="Century"/>
                <a:ea typeface="HGP教科書体"/>
                <a:cs typeface="ＭＳ Ｐゴシック"/>
              </a:rPr>
              <a:t>ている。</a:t>
            </a:r>
            <a:r>
              <a:rPr lang="ja-JP" altLang="ja-JP" sz="2800" b="1" u="sng" kern="0" dirty="0">
                <a:latin typeface="Century"/>
                <a:ea typeface="HGP教科書体"/>
                <a:cs typeface="ＭＳ Ｐゴシック"/>
              </a:rPr>
              <a:t>したがっ</a:t>
            </a:r>
            <a:r>
              <a:rPr lang="ja-JP" altLang="ja-JP" sz="2800" kern="0" dirty="0">
                <a:latin typeface="Century"/>
                <a:ea typeface="HGP教科書体"/>
                <a:cs typeface="ＭＳ Ｐゴシック"/>
              </a:rPr>
              <a:t>て文化人類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隣接科学</a:t>
            </a:r>
            <a:r>
              <a:rPr lang="ja-JP" altLang="ja-JP" sz="2800" kern="0" dirty="0">
                <a:latin typeface="Century"/>
                <a:ea typeface="HGP教科書体"/>
                <a:cs typeface="ＭＳ Ｐゴシック"/>
              </a:rPr>
              <a:t>には</a:t>
            </a:r>
            <a:r>
              <a:rPr lang="ja-JP" altLang="ja-JP" sz="2800" b="1" u="sng" kern="0" dirty="0">
                <a:latin typeface="Century"/>
                <a:ea typeface="HGP教科書体"/>
                <a:cs typeface="ＭＳ Ｐゴシック"/>
              </a:rPr>
              <a:t>言語学</a:t>
            </a:r>
            <a:r>
              <a:rPr lang="ja-JP" altLang="ja-JP" sz="2800" kern="0" dirty="0">
                <a:latin typeface="Century"/>
                <a:ea typeface="HGP教科書体"/>
                <a:cs typeface="ＭＳ Ｐゴシック"/>
              </a:rPr>
              <a:t>と考古</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があり、アメリカの学部ではこれらの学問に</a:t>
            </a:r>
            <a:r>
              <a:rPr lang="ja-JP" altLang="ja-JP" sz="2800" b="1" u="sng" kern="0" dirty="0">
                <a:latin typeface="Century"/>
                <a:ea typeface="HGP教科書体"/>
                <a:cs typeface="ＭＳ Ｐゴシック"/>
              </a:rPr>
              <a:t>加え</a:t>
            </a:r>
            <a:r>
              <a:rPr lang="ja-JP" altLang="ja-JP" sz="2800" kern="0" dirty="0">
                <a:latin typeface="Century"/>
                <a:ea typeface="HGP教科書体"/>
                <a:cs typeface="ＭＳ Ｐゴシック"/>
              </a:rPr>
              <a:t>て</a:t>
            </a:r>
            <a:r>
              <a:rPr lang="ja-JP" altLang="ja-JP" sz="2800" b="1" u="sng" kern="0" dirty="0">
                <a:latin typeface="Century"/>
                <a:ea typeface="HGP教科書体"/>
                <a:cs typeface="ＭＳ Ｐゴシック"/>
              </a:rPr>
              <a:t>自然</a:t>
            </a:r>
            <a:r>
              <a:rPr lang="ja-JP" altLang="ja-JP" sz="2800" kern="0" dirty="0">
                <a:latin typeface="Century"/>
                <a:ea typeface="HGP教科書体"/>
                <a:cs typeface="ＭＳ Ｐゴシック"/>
              </a:rPr>
              <a:t>人類</a:t>
            </a:r>
            <a:r>
              <a:rPr lang="ja-JP" altLang="ja-JP" sz="2800" b="1" u="sng" kern="0" dirty="0">
                <a:latin typeface="Century"/>
                <a:ea typeface="HGP教科書体"/>
                <a:cs typeface="ＭＳ Ｐゴシック"/>
              </a:rPr>
              <a:t>学</a:t>
            </a:r>
            <a:r>
              <a:rPr lang="ja-JP" altLang="ja-JP" sz="2800" kern="0" dirty="0">
                <a:latin typeface="Century"/>
                <a:ea typeface="HGP教科書体"/>
                <a:cs typeface="ＭＳ Ｐゴシック"/>
              </a:rPr>
              <a:t>をあわせて</a:t>
            </a:r>
            <a:r>
              <a:rPr lang="ja-JP" altLang="ja-JP" sz="2800" b="1" u="sng" kern="0" dirty="0">
                <a:latin typeface="Century"/>
                <a:ea typeface="HGP教科書体"/>
                <a:cs typeface="ＭＳ Ｐゴシック"/>
              </a:rPr>
              <a:t>総合的</a:t>
            </a:r>
            <a:r>
              <a:rPr lang="ja-JP" altLang="ja-JP" sz="2800" kern="0" dirty="0">
                <a:latin typeface="Century"/>
                <a:ea typeface="HGP教科書体"/>
                <a:cs typeface="ＭＳ Ｐゴシック"/>
              </a:rPr>
              <a:t>に教育さ</a:t>
            </a:r>
            <a:r>
              <a:rPr lang="ja-JP" altLang="ja-JP" sz="2800" b="1" u="sng" kern="0" dirty="0">
                <a:latin typeface="Century"/>
                <a:ea typeface="HGP教科書体"/>
                <a:cs typeface="ＭＳ Ｐゴシック"/>
              </a:rPr>
              <a:t>れ</a:t>
            </a:r>
            <a:r>
              <a:rPr lang="ja-JP" altLang="ja-JP" sz="2800" kern="0" dirty="0">
                <a:latin typeface="Century"/>
                <a:ea typeface="HGP教科書体"/>
                <a:cs typeface="ＭＳ Ｐゴシック"/>
              </a:rPr>
              <a:t>ている。</a:t>
            </a:r>
            <a:endParaRPr lang="ja-JP" altLang="ja-JP" sz="2400" kern="100" dirty="0">
              <a:latin typeface="Century"/>
              <a:ea typeface="ＭＳ 明朝"/>
              <a:cs typeface="Times New Roman"/>
            </a:endParaRPr>
          </a:p>
          <a:p>
            <a:pPr marL="0" indent="0">
              <a:buNone/>
            </a:pPr>
            <a:endParaRPr kumimoji="1" lang="ja-JP" altLang="en-US" dirty="0"/>
          </a:p>
        </p:txBody>
      </p:sp>
    </p:spTree>
    <p:extLst>
      <p:ext uri="{BB962C8B-B14F-4D97-AF65-F5344CB8AC3E}">
        <p14:creationId xmlns:p14="http://schemas.microsoft.com/office/powerpoint/2010/main" val="17257144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251520" y="980728"/>
            <a:ext cx="8640960" cy="5688632"/>
          </a:xfrm>
        </p:spPr>
        <p:txBody>
          <a:bodyPr>
            <a:normAutofit fontScale="92500" lnSpcReduction="10000"/>
          </a:bodyPr>
          <a:lstStyle/>
          <a:p>
            <a:pPr marL="3175" indent="0">
              <a:buNone/>
            </a:pPr>
            <a:r>
              <a:rPr lang="ja-JP" altLang="en-US" sz="2800" kern="0" dirty="0" smtClean="0">
                <a:latin typeface="Century"/>
                <a:ea typeface="HGP教科書体"/>
                <a:cs typeface="ＭＳ Ｐゴシック"/>
              </a:rPr>
              <a:t>　</a:t>
            </a:r>
            <a:r>
              <a:rPr lang="ja-JP" altLang="ja-JP" sz="2800" kern="0" dirty="0" smtClean="0">
                <a:latin typeface="HGP教科書体" pitchFamily="18" charset="-128"/>
                <a:ea typeface="HGP教科書体" pitchFamily="18" charset="-128"/>
                <a:cs typeface="ＭＳ Ｐゴシック"/>
              </a:rPr>
              <a:t>有機</a:t>
            </a:r>
            <a:r>
              <a:rPr lang="ja-JP" altLang="ja-JP" sz="2800" kern="0" dirty="0">
                <a:latin typeface="HGP教科書体" pitchFamily="18" charset="-128"/>
                <a:ea typeface="HGP教科書体" pitchFamily="18" charset="-128"/>
                <a:cs typeface="ＭＳ Ｐゴシック"/>
              </a:rPr>
              <a:t>化学は、有機化合物すなわち炭素化合物の合成、性質についての研究を目的とする化学の分野である。伝統的には二酸化炭素や一酸化炭素、炭酸などは有機化合物に含めない。大体は</a:t>
            </a:r>
            <a:r>
              <a:rPr lang="en-US" altLang="ja-JP" sz="2800" kern="0" dirty="0">
                <a:latin typeface="HGP教科書体" pitchFamily="18" charset="-128"/>
                <a:ea typeface="HGP教科書体" pitchFamily="18" charset="-128"/>
                <a:cs typeface="ＭＳ Ｐゴシック"/>
              </a:rPr>
              <a:t>C</a:t>
            </a:r>
            <a:r>
              <a:rPr lang="ja-JP" altLang="ja-JP" sz="2800" kern="0" dirty="0">
                <a:latin typeface="HGP教科書体" pitchFamily="18" charset="-128"/>
                <a:ea typeface="HGP教科書体" pitchFamily="18" charset="-128"/>
                <a:cs typeface="ＭＳ 明朝"/>
              </a:rPr>
              <a:t>−</a:t>
            </a:r>
            <a:r>
              <a:rPr lang="en-US" altLang="ja-JP" sz="2800" kern="0" dirty="0">
                <a:latin typeface="HGP教科書体" pitchFamily="18" charset="-128"/>
                <a:ea typeface="HGP教科書体" pitchFamily="18" charset="-128"/>
                <a:cs typeface="ＭＳ Ｐゴシック"/>
              </a:rPr>
              <a:t>C</a:t>
            </a:r>
            <a:r>
              <a:rPr lang="ja-JP" altLang="ja-JP" sz="2800" kern="0" dirty="0">
                <a:latin typeface="HGP教科書体" pitchFamily="18" charset="-128"/>
                <a:ea typeface="HGP教科書体" pitchFamily="18" charset="-128"/>
                <a:cs typeface="ＭＳ Ｐゴシック"/>
              </a:rPr>
              <a:t>結合か</a:t>
            </a:r>
            <a:r>
              <a:rPr lang="en-US" altLang="ja-JP" sz="2800" kern="0" dirty="0">
                <a:latin typeface="HGP教科書体" pitchFamily="18" charset="-128"/>
                <a:ea typeface="HGP教科書体" pitchFamily="18" charset="-128"/>
                <a:cs typeface="ＭＳ Ｐゴシック"/>
              </a:rPr>
              <a:t>C</a:t>
            </a:r>
            <a:r>
              <a:rPr lang="ja-JP" altLang="ja-JP" sz="2800" kern="0" dirty="0">
                <a:latin typeface="HGP教科書体" pitchFamily="18" charset="-128"/>
                <a:ea typeface="HGP教科書体" pitchFamily="18" charset="-128"/>
                <a:cs typeface="ＭＳ 明朝"/>
              </a:rPr>
              <a:t>−</a:t>
            </a:r>
            <a:r>
              <a:rPr lang="en-US" altLang="ja-JP" sz="2800" kern="0" dirty="0">
                <a:latin typeface="HGP教科書体" pitchFamily="18" charset="-128"/>
                <a:ea typeface="HGP教科書体" pitchFamily="18" charset="-128"/>
                <a:cs typeface="ＭＳ Ｐゴシック"/>
              </a:rPr>
              <a:t>H</a:t>
            </a:r>
            <a:r>
              <a:rPr lang="ja-JP" altLang="ja-JP" sz="2800" kern="0" dirty="0">
                <a:latin typeface="HGP教科書体" pitchFamily="18" charset="-128"/>
                <a:ea typeface="HGP教科書体" pitchFamily="18" charset="-128"/>
                <a:cs typeface="ＭＳ Ｐゴシック"/>
              </a:rPr>
              <a:t>結合を持つものが有機化合物である。また、ある有機化合物を炭素以外（金属元素の場合も含む）の基で置換した構造を持つ化学物質も広義の有機化合物として有機化学の対象とされる物もある。</a:t>
            </a:r>
            <a:endParaRPr lang="ja-JP" altLang="ja-JP" sz="2400" kern="100" dirty="0">
              <a:latin typeface="HGP教科書体" pitchFamily="18" charset="-128"/>
              <a:ea typeface="HGP教科書体" pitchFamily="18" charset="-128"/>
              <a:cs typeface="Times New Roman"/>
            </a:endParaRPr>
          </a:p>
          <a:p>
            <a:pPr marL="3175" indent="0">
              <a:buNone/>
            </a:pPr>
            <a:r>
              <a:rPr lang="ja-JP" altLang="en-US" sz="2800" kern="0" dirty="0" smtClean="0">
                <a:latin typeface="HGP教科書体" pitchFamily="18" charset="-128"/>
                <a:ea typeface="HGP教科書体" pitchFamily="18" charset="-128"/>
                <a:cs typeface="ＭＳ Ｐゴシック"/>
              </a:rPr>
              <a:t>　</a:t>
            </a:r>
            <a:r>
              <a:rPr lang="ja-JP" altLang="ja-JP" sz="2800" kern="0" dirty="0" smtClean="0">
                <a:latin typeface="HGP教科書体" pitchFamily="18" charset="-128"/>
                <a:ea typeface="HGP教科書体" pitchFamily="18" charset="-128"/>
                <a:cs typeface="ＭＳ Ｐゴシック"/>
              </a:rPr>
              <a:t>構造</a:t>
            </a:r>
            <a:r>
              <a:rPr lang="ja-JP" altLang="ja-JP" sz="2800" kern="0" dirty="0">
                <a:latin typeface="HGP教科書体" pitchFamily="18" charset="-128"/>
                <a:ea typeface="HGP教科書体" pitchFamily="18" charset="-128"/>
                <a:cs typeface="ＭＳ Ｐゴシック"/>
              </a:rPr>
              <a:t>有機化学、反応有機化学（有機反応論）、合成有機化学、生物有機化学などの分野がある。</a:t>
            </a:r>
            <a:endParaRPr lang="ja-JP" altLang="ja-JP" sz="2400" kern="100" dirty="0">
              <a:latin typeface="HGP教科書体" pitchFamily="18" charset="-128"/>
              <a:ea typeface="HGP教科書体" pitchFamily="18" charset="-128"/>
              <a:cs typeface="Times New Roman"/>
            </a:endParaRPr>
          </a:p>
          <a:p>
            <a:pPr marL="3175" indent="0">
              <a:buNone/>
            </a:pPr>
            <a:r>
              <a:rPr lang="ja-JP" altLang="en-US" sz="2800" kern="0" dirty="0" smtClean="0">
                <a:latin typeface="HGP教科書体" pitchFamily="18" charset="-128"/>
                <a:ea typeface="HGP教科書体" pitchFamily="18" charset="-128"/>
                <a:cs typeface="ＭＳ Ｐゴシック"/>
              </a:rPr>
              <a:t>　</a:t>
            </a:r>
            <a:r>
              <a:rPr lang="en-US" altLang="ja-JP" sz="2800" kern="0" dirty="0" smtClean="0">
                <a:latin typeface="HGP教科書体" pitchFamily="18" charset="-128"/>
                <a:ea typeface="HGP教科書体" pitchFamily="18" charset="-128"/>
                <a:cs typeface="ＭＳ Ｐゴシック"/>
              </a:rPr>
              <a:t>100</a:t>
            </a:r>
            <a:r>
              <a:rPr lang="ja-JP" altLang="ja-JP" sz="2800" kern="0" dirty="0">
                <a:latin typeface="HGP教科書体" pitchFamily="18" charset="-128"/>
                <a:ea typeface="HGP教科書体" pitchFamily="18" charset="-128"/>
                <a:cs typeface="ＭＳ Ｐゴシック"/>
              </a:rPr>
              <a:t>を超える元素の中で炭素の化合物だけが特に取り上げられる理由は、炭素が無限の多様性をもつ物質を作る材料になりうるからである。実際、現在知られている化合物のうち、炭素以外の元素のみからなるものは、炭素を含むものにはるかに及ばない。また生体を構成するタンパク質や核酸、糖、脂質といった化合物もすべて炭素化合物である。</a:t>
            </a:r>
            <a:endParaRPr lang="ja-JP" altLang="ja-JP" sz="2400" kern="100" dirty="0">
              <a:latin typeface="HGP教科書体" pitchFamily="18" charset="-128"/>
              <a:ea typeface="HGP教科書体" pitchFamily="18" charset="-128"/>
              <a:cs typeface="Times New Roman"/>
            </a:endParaRPr>
          </a:p>
          <a:p>
            <a:pPr marL="3175" indent="0">
              <a:buNone/>
            </a:pPr>
            <a:endParaRPr kumimoji="1" lang="ja-JP" altLang="en-US" dirty="0"/>
          </a:p>
        </p:txBody>
      </p:sp>
      <p:sp>
        <p:nvSpPr>
          <p:cNvPr id="6" name="タイトル 1"/>
          <p:cNvSpPr>
            <a:spLocks noGrp="1"/>
          </p:cNvSpPr>
          <p:nvPr>
            <p:ph type="title"/>
          </p:nvPr>
        </p:nvSpPr>
        <p:spPr>
          <a:xfrm>
            <a:off x="251520" y="274638"/>
            <a:ext cx="8435280" cy="706090"/>
          </a:xfrm>
        </p:spPr>
        <p:txBody>
          <a:bodyPr>
            <a:normAutofit fontScale="90000"/>
          </a:bodyPr>
          <a:lstStyle/>
          <a:p>
            <a:r>
              <a:rPr kumimoji="1" lang="ja-JP" altLang="en-US" dirty="0" smtClean="0"/>
              <a:t>サンプル・テキスト</a:t>
            </a:r>
            <a:r>
              <a:rPr kumimoji="1" lang="ja-JP" altLang="en-US" sz="3100" dirty="0" smtClean="0"/>
              <a:t>（</a:t>
            </a:r>
            <a:r>
              <a:rPr kumimoji="1" lang="en-US" altLang="ja-JP" sz="3100" dirty="0" smtClean="0"/>
              <a:t>Wikipedia </a:t>
            </a:r>
            <a:r>
              <a:rPr kumimoji="1" lang="ja-JP" altLang="en-US" sz="3100" dirty="0" smtClean="0"/>
              <a:t>「有機化合物」より）</a:t>
            </a:r>
            <a:endParaRPr kumimoji="1" lang="ja-JP" altLang="en-US" dirty="0"/>
          </a:p>
        </p:txBody>
      </p:sp>
    </p:spTree>
    <p:extLst>
      <p:ext uri="{BB962C8B-B14F-4D97-AF65-F5344CB8AC3E}">
        <p14:creationId xmlns:p14="http://schemas.microsoft.com/office/powerpoint/2010/main" val="144864002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60648"/>
            <a:ext cx="8147248" cy="720080"/>
          </a:xfrm>
        </p:spPr>
        <p:txBody>
          <a:bodyPr>
            <a:normAutofit fontScale="90000"/>
          </a:bodyPr>
          <a:lstStyle/>
          <a:p>
            <a:r>
              <a:rPr kumimoji="1" lang="en-US" altLang="ja-JP" dirty="0" err="1" smtClean="0"/>
              <a:t>JAWLⅠ</a:t>
            </a:r>
            <a:r>
              <a:rPr kumimoji="1" lang="ja-JP" altLang="en-US" dirty="0" smtClean="0"/>
              <a:t>　</a:t>
            </a:r>
            <a:r>
              <a:rPr kumimoji="1" lang="en-US" altLang="ja-JP" dirty="0" smtClean="0">
                <a:solidFill>
                  <a:srgbClr val="FF0000"/>
                </a:solidFill>
                <a:latin typeface="Times New Roman" pitchFamily="18" charset="0"/>
                <a:cs typeface="Times New Roman" pitchFamily="18" charset="0"/>
              </a:rPr>
              <a:t>18.8%</a:t>
            </a:r>
            <a:endParaRPr kumimoji="1" lang="ja-JP" altLang="en-US" dirty="0">
              <a:solidFill>
                <a:srgbClr val="FF0000"/>
              </a:solidFill>
              <a:latin typeface="Times New Roman" pitchFamily="18" charset="0"/>
              <a:cs typeface="Times New Roman" pitchFamily="18" charset="0"/>
            </a:endParaRPr>
          </a:p>
        </p:txBody>
      </p:sp>
      <p:sp>
        <p:nvSpPr>
          <p:cNvPr id="3" name="コンテンツ プレースホルダー 2"/>
          <p:cNvSpPr>
            <a:spLocks noGrp="1"/>
          </p:cNvSpPr>
          <p:nvPr>
            <p:ph sz="quarter" idx="1"/>
          </p:nvPr>
        </p:nvSpPr>
        <p:spPr>
          <a:xfrm>
            <a:off x="251520" y="980728"/>
            <a:ext cx="8640960" cy="5688632"/>
          </a:xfrm>
        </p:spPr>
        <p:txBody>
          <a:bodyPr>
            <a:normAutofit fontScale="92500" lnSpcReduction="10000"/>
          </a:bodyPr>
          <a:lstStyle/>
          <a:p>
            <a:pPr marL="3175" indent="0">
              <a:buNone/>
            </a:pPr>
            <a:r>
              <a:rPr lang="ja-JP" altLang="en-US" sz="2800" b="1" kern="0" dirty="0" smtClean="0">
                <a:solidFill>
                  <a:srgbClr val="FF0000"/>
                </a:solidFill>
                <a:latin typeface="Century"/>
                <a:ea typeface="HGP教科書体"/>
                <a:cs typeface="ＭＳ Ｐゴシック"/>
              </a:rPr>
              <a:t>　</a:t>
            </a:r>
            <a:r>
              <a:rPr lang="ja-JP" altLang="ja-JP" sz="2800" b="1" u="sng" kern="0" dirty="0" smtClean="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化学は、</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a:t>
            </a:r>
            <a:r>
              <a:rPr lang="ja-JP" altLang="ja-JP" sz="2800" b="1" u="sng" kern="0" dirty="0">
                <a:solidFill>
                  <a:srgbClr val="FF0000"/>
                </a:solidFill>
                <a:latin typeface="Century"/>
                <a:ea typeface="HGP教科書体"/>
                <a:cs typeface="ＭＳ Ｐゴシック"/>
              </a:rPr>
              <a:t>すなわち</a:t>
            </a:r>
            <a:r>
              <a:rPr lang="ja-JP" altLang="ja-JP" sz="2800" kern="0" dirty="0">
                <a:solidFill>
                  <a:srgbClr val="000000"/>
                </a:solidFill>
                <a:latin typeface="Century"/>
                <a:ea typeface="HGP教科書体"/>
                <a:cs typeface="ＭＳ Ｐゴシック"/>
              </a:rPr>
              <a:t>炭素化合物の合成、</a:t>
            </a:r>
            <a:r>
              <a:rPr lang="ja-JP" altLang="ja-JP" sz="2800" b="1" u="sng" kern="0" dirty="0">
                <a:solidFill>
                  <a:srgbClr val="FF0000"/>
                </a:solidFill>
                <a:latin typeface="Century"/>
                <a:ea typeface="HGP教科書体"/>
                <a:cs typeface="ＭＳ Ｐゴシック"/>
              </a:rPr>
              <a:t>性質</a:t>
            </a:r>
            <a:r>
              <a:rPr lang="ja-JP" altLang="ja-JP" sz="2800" kern="0" dirty="0">
                <a:solidFill>
                  <a:srgbClr val="000000"/>
                </a:solidFill>
                <a:latin typeface="Century"/>
                <a:ea typeface="HGP教科書体"/>
                <a:cs typeface="ＭＳ Ｐゴシック"/>
              </a:rPr>
              <a:t>に</a:t>
            </a:r>
            <a:r>
              <a:rPr lang="ja-JP" altLang="ja-JP" sz="2800" b="1" u="sng" kern="0" dirty="0">
                <a:solidFill>
                  <a:srgbClr val="FF0000"/>
                </a:solidFill>
                <a:latin typeface="Century"/>
                <a:ea typeface="HGP教科書体"/>
                <a:cs typeface="ＭＳ Ｐゴシック"/>
              </a:rPr>
              <a:t>つい</a:t>
            </a:r>
            <a:r>
              <a:rPr lang="ja-JP" altLang="ja-JP" sz="2800" kern="0" dirty="0">
                <a:solidFill>
                  <a:srgbClr val="000000"/>
                </a:solidFill>
                <a:latin typeface="Century"/>
                <a:ea typeface="HGP教科書体"/>
                <a:cs typeface="ＭＳ Ｐゴシック"/>
              </a:rPr>
              <a:t>ての研究を</a:t>
            </a:r>
            <a:r>
              <a:rPr lang="ja-JP" altLang="ja-JP" sz="2800" b="1" u="sng" kern="0" dirty="0">
                <a:solidFill>
                  <a:srgbClr val="FF0000"/>
                </a:solidFill>
                <a:latin typeface="Century"/>
                <a:ea typeface="HGP教科書体"/>
                <a:cs typeface="ＭＳ Ｐゴシック"/>
              </a:rPr>
              <a:t>目的</a:t>
            </a:r>
            <a:r>
              <a:rPr lang="ja-JP" altLang="ja-JP" sz="2800" kern="0" dirty="0">
                <a:solidFill>
                  <a:srgbClr val="000000"/>
                </a:solidFill>
                <a:latin typeface="Century"/>
                <a:ea typeface="HGP教科書体"/>
                <a:cs typeface="ＭＳ Ｐゴシック"/>
              </a:rPr>
              <a:t>とする化学の</a:t>
            </a:r>
            <a:r>
              <a:rPr lang="ja-JP" altLang="ja-JP" sz="2800" b="1" u="sng" kern="0" dirty="0">
                <a:solidFill>
                  <a:srgbClr val="FF0000"/>
                </a:solidFill>
                <a:latin typeface="Century"/>
                <a:ea typeface="HGP教科書体"/>
                <a:cs typeface="ＭＳ Ｐゴシック"/>
              </a:rPr>
              <a:t>分野</a:t>
            </a:r>
            <a:r>
              <a:rPr lang="ja-JP" altLang="ja-JP" sz="2800" kern="0" dirty="0">
                <a:solidFill>
                  <a:srgbClr val="000000"/>
                </a:solidFill>
                <a:latin typeface="Century"/>
                <a:ea typeface="HGP教科書体"/>
                <a:cs typeface="ＭＳ Ｐゴシック"/>
              </a:rPr>
              <a:t>である。</a:t>
            </a:r>
            <a:r>
              <a:rPr lang="ja-JP" altLang="ja-JP" sz="2800" b="1" u="sng" kern="0" dirty="0">
                <a:solidFill>
                  <a:srgbClr val="FF0000"/>
                </a:solidFill>
                <a:latin typeface="Century"/>
                <a:ea typeface="HGP教科書体"/>
                <a:cs typeface="ＭＳ Ｐゴシック"/>
              </a:rPr>
              <a:t>伝統的</a:t>
            </a:r>
            <a:r>
              <a:rPr lang="ja-JP" altLang="ja-JP" sz="2800" kern="0" dirty="0">
                <a:solidFill>
                  <a:srgbClr val="000000"/>
                </a:solidFill>
                <a:latin typeface="Century"/>
                <a:ea typeface="HGP教科書体"/>
                <a:cs typeface="ＭＳ Ｐゴシック"/>
              </a:rPr>
              <a:t>には二酸化炭素や一酸化炭素、炭酸などは</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化合物に</a:t>
            </a:r>
            <a:r>
              <a:rPr lang="ja-JP" altLang="ja-JP" sz="2800" b="1" u="sng" kern="0" dirty="0">
                <a:solidFill>
                  <a:srgbClr val="FF0000"/>
                </a:solidFill>
                <a:latin typeface="Century"/>
                <a:ea typeface="HGP教科書体"/>
                <a:cs typeface="ＭＳ Ｐゴシック"/>
              </a:rPr>
              <a:t>含め</a:t>
            </a:r>
            <a:r>
              <a:rPr lang="ja-JP" altLang="ja-JP" sz="2800" kern="0" dirty="0">
                <a:solidFill>
                  <a:srgbClr val="000000"/>
                </a:solidFill>
                <a:latin typeface="Century"/>
                <a:ea typeface="HGP教科書体"/>
                <a:cs typeface="ＭＳ Ｐゴシック"/>
              </a:rPr>
              <a:t>ない。大体は</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kern="0" dirty="0">
                <a:solidFill>
                  <a:srgbClr val="000000"/>
                </a:solidFill>
                <a:latin typeface="HGP教科書体" pitchFamily="18" charset="-128"/>
                <a:ea typeface="HGP教科書体" pitchFamily="18" charset="-128"/>
                <a:cs typeface="ＭＳ 明朝"/>
              </a:rPr>
              <a:t>−</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b="1" u="sng" kern="0" dirty="0">
                <a:solidFill>
                  <a:srgbClr val="FF0000"/>
                </a:solidFill>
                <a:latin typeface="HGP教科書体" pitchFamily="18" charset="-128"/>
                <a:ea typeface="HGP教科書体" pitchFamily="18" charset="-128"/>
                <a:cs typeface="ＭＳ Ｐゴシック"/>
              </a:rPr>
              <a:t>結合</a:t>
            </a:r>
            <a:r>
              <a:rPr lang="ja-JP" altLang="ja-JP" sz="2800" kern="0" dirty="0">
                <a:solidFill>
                  <a:srgbClr val="000000"/>
                </a:solidFill>
                <a:latin typeface="HGP教科書体" pitchFamily="18" charset="-128"/>
                <a:ea typeface="HGP教科書体" pitchFamily="18" charset="-128"/>
                <a:cs typeface="ＭＳ Ｐゴシック"/>
              </a:rPr>
              <a:t>か</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kern="0" dirty="0">
                <a:solidFill>
                  <a:srgbClr val="000000"/>
                </a:solidFill>
                <a:latin typeface="HGP教科書体" pitchFamily="18" charset="-128"/>
                <a:ea typeface="HGP教科書体" pitchFamily="18" charset="-128"/>
                <a:cs typeface="ＭＳ 明朝"/>
              </a:rPr>
              <a:t>−</a:t>
            </a:r>
            <a:r>
              <a:rPr lang="en-US" altLang="ja-JP" sz="2800" kern="0" dirty="0">
                <a:solidFill>
                  <a:srgbClr val="000000"/>
                </a:solidFill>
                <a:latin typeface="HGP教科書体" pitchFamily="18" charset="-128"/>
                <a:ea typeface="HGP教科書体" pitchFamily="18" charset="-128"/>
                <a:cs typeface="ＭＳ Ｐゴシック"/>
              </a:rPr>
              <a:t>H</a:t>
            </a:r>
            <a:r>
              <a:rPr lang="ja-JP" altLang="ja-JP" sz="2800" b="1" u="sng" kern="0" dirty="0">
                <a:solidFill>
                  <a:srgbClr val="FF0000"/>
                </a:solidFill>
                <a:latin typeface="Century"/>
                <a:ea typeface="HGP教科書体"/>
                <a:cs typeface="ＭＳ Ｐゴシック"/>
              </a:rPr>
              <a:t>結合</a:t>
            </a:r>
            <a:r>
              <a:rPr lang="ja-JP" altLang="ja-JP" sz="2800" kern="0" dirty="0">
                <a:solidFill>
                  <a:srgbClr val="000000"/>
                </a:solidFill>
                <a:latin typeface="Century"/>
                <a:ea typeface="HGP教科書体"/>
                <a:cs typeface="ＭＳ Ｐゴシック"/>
              </a:rPr>
              <a:t>を持つものが</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化合物である。また、</a:t>
            </a:r>
            <a:r>
              <a:rPr lang="ja-JP" altLang="ja-JP" sz="2800" b="1" u="sng" kern="0" dirty="0">
                <a:solidFill>
                  <a:srgbClr val="FF0000"/>
                </a:solidFill>
                <a:latin typeface="Century"/>
                <a:ea typeface="HGP教科書体"/>
                <a:cs typeface="ＭＳ Ｐゴシック"/>
              </a:rPr>
              <a:t>ある有機</a:t>
            </a:r>
            <a:r>
              <a:rPr lang="ja-JP" altLang="ja-JP" sz="2800" kern="0" dirty="0">
                <a:solidFill>
                  <a:srgbClr val="000000"/>
                </a:solidFill>
                <a:latin typeface="Century"/>
                <a:ea typeface="HGP教科書体"/>
                <a:cs typeface="ＭＳ Ｐゴシック"/>
              </a:rPr>
              <a:t>化合物を炭素以外（金属元素の場合も</a:t>
            </a:r>
            <a:r>
              <a:rPr lang="ja-JP" altLang="ja-JP" sz="2800" b="1" u="sng" kern="0" dirty="0">
                <a:solidFill>
                  <a:srgbClr val="FF0000"/>
                </a:solidFill>
                <a:latin typeface="Century"/>
                <a:ea typeface="HGP教科書体"/>
                <a:cs typeface="ＭＳ Ｐゴシック"/>
              </a:rPr>
              <a:t>含む</a:t>
            </a:r>
            <a:r>
              <a:rPr lang="ja-JP" altLang="ja-JP" sz="2800" kern="0" dirty="0">
                <a:solidFill>
                  <a:srgbClr val="000000"/>
                </a:solidFill>
                <a:latin typeface="Century"/>
                <a:ea typeface="HGP教科書体"/>
                <a:cs typeface="ＭＳ Ｐゴシック"/>
              </a:rPr>
              <a:t>）の</a:t>
            </a:r>
            <a:r>
              <a:rPr lang="ja-JP" altLang="ja-JP" sz="2800" b="1" u="sng" kern="0" dirty="0">
                <a:solidFill>
                  <a:srgbClr val="FF0000"/>
                </a:solidFill>
                <a:latin typeface="Century"/>
                <a:ea typeface="HGP教科書体"/>
                <a:cs typeface="ＭＳ Ｐゴシック"/>
              </a:rPr>
              <a:t>基</a:t>
            </a:r>
            <a:r>
              <a:rPr lang="ja-JP" altLang="ja-JP" sz="2800" kern="0" dirty="0">
                <a:solidFill>
                  <a:srgbClr val="000000"/>
                </a:solidFill>
                <a:latin typeface="Century"/>
                <a:ea typeface="HGP教科書体"/>
                <a:cs typeface="ＭＳ Ｐゴシック"/>
              </a:rPr>
              <a:t>で置換した</a:t>
            </a:r>
            <a:r>
              <a:rPr lang="ja-JP" altLang="ja-JP" sz="2800" b="1" u="sng" kern="0" dirty="0">
                <a:solidFill>
                  <a:srgbClr val="FF0000"/>
                </a:solidFill>
                <a:latin typeface="Century"/>
                <a:ea typeface="HGP教科書体"/>
                <a:cs typeface="ＭＳ Ｐゴシック"/>
              </a:rPr>
              <a:t>構造</a:t>
            </a:r>
            <a:r>
              <a:rPr lang="ja-JP" altLang="ja-JP" sz="2800" kern="0" dirty="0">
                <a:solidFill>
                  <a:srgbClr val="000000"/>
                </a:solidFill>
                <a:latin typeface="Century"/>
                <a:ea typeface="HGP教科書体"/>
                <a:cs typeface="ＭＳ Ｐゴシック"/>
              </a:rPr>
              <a:t>を持つ化学物質も広義の</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化合物として</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化学の</a:t>
            </a:r>
            <a:r>
              <a:rPr lang="ja-JP" altLang="ja-JP" sz="2800" b="1" u="sng" kern="0" dirty="0">
                <a:solidFill>
                  <a:srgbClr val="FF0000"/>
                </a:solidFill>
                <a:latin typeface="Century"/>
                <a:ea typeface="HGP教科書体"/>
                <a:cs typeface="ＭＳ Ｐゴシック"/>
              </a:rPr>
              <a:t>対象</a:t>
            </a:r>
            <a:r>
              <a:rPr lang="ja-JP" altLang="ja-JP" sz="2800" kern="0" dirty="0">
                <a:solidFill>
                  <a:srgbClr val="000000"/>
                </a:solidFill>
                <a:latin typeface="Century"/>
                <a:ea typeface="HGP教科書体"/>
                <a:cs typeface="ＭＳ Ｐゴシック"/>
              </a:rPr>
              <a:t>とされる物もある。</a:t>
            </a:r>
            <a:endParaRPr lang="ja-JP" altLang="ja-JP" sz="2400" kern="100" dirty="0">
              <a:latin typeface="Century"/>
              <a:ea typeface="ＭＳ 明朝"/>
              <a:cs typeface="Times New Roman"/>
            </a:endParaRPr>
          </a:p>
          <a:p>
            <a:pPr marL="3175" indent="0">
              <a:buNone/>
            </a:pPr>
            <a:r>
              <a:rPr lang="ja-JP" altLang="en-US" sz="2800" b="1" kern="0" dirty="0" smtClean="0">
                <a:solidFill>
                  <a:srgbClr val="FF0000"/>
                </a:solidFill>
                <a:latin typeface="Century"/>
                <a:ea typeface="HGP教科書体"/>
                <a:cs typeface="ＭＳ Ｐゴシック"/>
              </a:rPr>
              <a:t>　</a:t>
            </a:r>
            <a:r>
              <a:rPr lang="ja-JP" altLang="ja-JP" sz="2800" b="1" u="sng" kern="0" dirty="0" smtClean="0">
                <a:solidFill>
                  <a:srgbClr val="FF0000"/>
                </a:solidFill>
                <a:latin typeface="Century"/>
                <a:ea typeface="HGP教科書体"/>
                <a:cs typeface="ＭＳ Ｐゴシック"/>
              </a:rPr>
              <a:t>構造</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化学、反応</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反応論）、合成</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化学、生物</a:t>
            </a:r>
            <a:r>
              <a:rPr lang="ja-JP" altLang="ja-JP" sz="2800" b="1" u="sng" kern="0" dirty="0">
                <a:solidFill>
                  <a:srgbClr val="FF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化学などの</a:t>
            </a:r>
            <a:r>
              <a:rPr lang="ja-JP" altLang="ja-JP" sz="2800" b="1" u="sng" kern="0" dirty="0">
                <a:solidFill>
                  <a:srgbClr val="FF0000"/>
                </a:solidFill>
                <a:latin typeface="Century"/>
                <a:ea typeface="HGP教科書体"/>
                <a:cs typeface="ＭＳ Ｐゴシック"/>
              </a:rPr>
              <a:t>分野</a:t>
            </a:r>
            <a:r>
              <a:rPr lang="ja-JP" altLang="ja-JP" sz="2800" kern="0" dirty="0">
                <a:solidFill>
                  <a:srgbClr val="000000"/>
                </a:solidFill>
                <a:latin typeface="Century"/>
                <a:ea typeface="HGP教科書体"/>
                <a:cs typeface="ＭＳ Ｐゴシック"/>
              </a:rPr>
              <a:t>がある。</a:t>
            </a:r>
            <a:endParaRPr lang="ja-JP" altLang="ja-JP" sz="2400" kern="100" dirty="0">
              <a:latin typeface="Century"/>
              <a:ea typeface="ＭＳ 明朝"/>
              <a:cs typeface="Times New Roman"/>
            </a:endParaRPr>
          </a:p>
          <a:p>
            <a:pPr marL="3175" indent="0">
              <a:buNone/>
            </a:pPr>
            <a:r>
              <a:rPr lang="ja-JP" altLang="en-US" sz="2800" kern="0" dirty="0" smtClean="0">
                <a:solidFill>
                  <a:srgbClr val="000000"/>
                </a:solidFill>
                <a:latin typeface="HGP教科書体"/>
                <a:ea typeface="ＭＳ 明朝"/>
                <a:cs typeface="ＭＳ Ｐゴシック"/>
              </a:rPr>
              <a:t>　</a:t>
            </a:r>
            <a:r>
              <a:rPr lang="en-US" altLang="ja-JP" sz="2800" kern="0" dirty="0" smtClean="0">
                <a:solidFill>
                  <a:srgbClr val="000000"/>
                </a:solidFill>
                <a:latin typeface="HGP教科書体"/>
                <a:ea typeface="ＭＳ 明朝"/>
                <a:cs typeface="ＭＳ Ｐゴシック"/>
              </a:rPr>
              <a:t>100</a:t>
            </a:r>
            <a:r>
              <a:rPr lang="ja-JP" altLang="ja-JP" sz="2800" kern="0" dirty="0">
                <a:solidFill>
                  <a:srgbClr val="000000"/>
                </a:solidFill>
                <a:latin typeface="Century"/>
                <a:ea typeface="HGP教科書体"/>
                <a:cs typeface="ＭＳ Ｐゴシック"/>
              </a:rPr>
              <a:t>を</a:t>
            </a:r>
            <a:r>
              <a:rPr lang="ja-JP" altLang="ja-JP" sz="2800" b="1" u="sng" kern="0" dirty="0">
                <a:solidFill>
                  <a:srgbClr val="FF0000"/>
                </a:solidFill>
                <a:latin typeface="Century"/>
                <a:ea typeface="HGP教科書体"/>
                <a:cs typeface="ＭＳ Ｐゴシック"/>
              </a:rPr>
              <a:t>超える</a:t>
            </a:r>
            <a:r>
              <a:rPr lang="ja-JP" altLang="ja-JP" sz="2800" kern="0" dirty="0">
                <a:solidFill>
                  <a:srgbClr val="000000"/>
                </a:solidFill>
                <a:latin typeface="Century"/>
                <a:ea typeface="HGP教科書体"/>
                <a:cs typeface="ＭＳ Ｐゴシック"/>
              </a:rPr>
              <a:t>元素の中で炭素の化合物だけが特に</a:t>
            </a:r>
            <a:r>
              <a:rPr lang="ja-JP" altLang="ja-JP" sz="2800" b="1" u="sng" kern="0" dirty="0">
                <a:solidFill>
                  <a:srgbClr val="FF0000"/>
                </a:solidFill>
                <a:latin typeface="Century"/>
                <a:ea typeface="HGP教科書体"/>
                <a:cs typeface="ＭＳ Ｐゴシック"/>
              </a:rPr>
              <a:t>取り上げ</a:t>
            </a:r>
            <a:r>
              <a:rPr lang="ja-JP" altLang="ja-JP" sz="2800" kern="0" dirty="0">
                <a:solidFill>
                  <a:srgbClr val="000000"/>
                </a:solidFill>
                <a:latin typeface="Century"/>
                <a:ea typeface="HGP教科書体"/>
                <a:cs typeface="ＭＳ Ｐゴシック"/>
              </a:rPr>
              <a:t>られる理由は、炭素が</a:t>
            </a:r>
            <a:r>
              <a:rPr lang="ja-JP" altLang="ja-JP" sz="2800" b="1" u="sng" kern="0" dirty="0">
                <a:solidFill>
                  <a:srgbClr val="FF0000"/>
                </a:solidFill>
                <a:latin typeface="Century"/>
                <a:ea typeface="HGP教科書体"/>
                <a:cs typeface="ＭＳ Ｐゴシック"/>
              </a:rPr>
              <a:t>無限</a:t>
            </a:r>
            <a:r>
              <a:rPr lang="ja-JP" altLang="ja-JP" sz="2800" kern="0" dirty="0">
                <a:solidFill>
                  <a:srgbClr val="000000"/>
                </a:solidFill>
                <a:latin typeface="Century"/>
                <a:ea typeface="HGP教科書体"/>
                <a:cs typeface="ＭＳ Ｐゴシック"/>
              </a:rPr>
              <a:t>の</a:t>
            </a:r>
            <a:r>
              <a:rPr lang="ja-JP" altLang="ja-JP" sz="2800" b="1" u="sng" kern="0" dirty="0">
                <a:solidFill>
                  <a:srgbClr val="FF0000"/>
                </a:solidFill>
                <a:latin typeface="Century"/>
                <a:ea typeface="HGP教科書体"/>
                <a:cs typeface="ＭＳ Ｐゴシック"/>
              </a:rPr>
              <a:t>多様性</a:t>
            </a:r>
            <a:r>
              <a:rPr lang="ja-JP" altLang="ja-JP" sz="2800" kern="0" dirty="0">
                <a:solidFill>
                  <a:srgbClr val="000000"/>
                </a:solidFill>
                <a:latin typeface="Century"/>
                <a:ea typeface="HGP教科書体"/>
                <a:cs typeface="ＭＳ Ｐゴシック"/>
              </a:rPr>
              <a:t>をもつ物質を作る材料になり</a:t>
            </a:r>
            <a:r>
              <a:rPr lang="ja-JP" altLang="ja-JP" sz="2800" b="1" u="sng" kern="0" dirty="0">
                <a:solidFill>
                  <a:srgbClr val="FF0000"/>
                </a:solidFill>
                <a:latin typeface="Century"/>
                <a:ea typeface="HGP教科書体"/>
                <a:cs typeface="ＭＳ Ｐゴシック"/>
              </a:rPr>
              <a:t>うる</a:t>
            </a:r>
            <a:r>
              <a:rPr lang="ja-JP" altLang="ja-JP" sz="2800" kern="0" dirty="0">
                <a:solidFill>
                  <a:srgbClr val="000000"/>
                </a:solidFill>
                <a:latin typeface="Century"/>
                <a:ea typeface="HGP教科書体"/>
                <a:cs typeface="ＭＳ Ｐゴシック"/>
              </a:rPr>
              <a:t>からである。</a:t>
            </a:r>
            <a:r>
              <a:rPr lang="ja-JP" altLang="ja-JP" sz="2800" b="1" u="sng" kern="0" dirty="0">
                <a:solidFill>
                  <a:srgbClr val="FF0000"/>
                </a:solidFill>
                <a:latin typeface="Century"/>
                <a:ea typeface="HGP教科書体"/>
                <a:cs typeface="ＭＳ Ｐゴシック"/>
              </a:rPr>
              <a:t>実際</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現在</a:t>
            </a:r>
            <a:r>
              <a:rPr lang="ja-JP" altLang="ja-JP" sz="2800" kern="0" dirty="0">
                <a:solidFill>
                  <a:srgbClr val="000000"/>
                </a:solidFill>
                <a:latin typeface="Century"/>
                <a:ea typeface="HGP教科書体"/>
                <a:cs typeface="ＭＳ Ｐゴシック"/>
              </a:rPr>
              <a:t>知られている化合物のうち、炭素以外の元素</a:t>
            </a:r>
            <a:r>
              <a:rPr lang="ja-JP" altLang="ja-JP" sz="2800" b="1" u="sng" kern="0" dirty="0">
                <a:solidFill>
                  <a:srgbClr val="FF0000"/>
                </a:solidFill>
                <a:latin typeface="Century"/>
                <a:ea typeface="HGP教科書体"/>
                <a:cs typeface="ＭＳ Ｐゴシック"/>
              </a:rPr>
              <a:t>のみ</a:t>
            </a:r>
            <a:r>
              <a:rPr lang="ja-JP" altLang="ja-JP" sz="2800" kern="0" dirty="0">
                <a:solidFill>
                  <a:srgbClr val="000000"/>
                </a:solidFill>
                <a:latin typeface="Century"/>
                <a:ea typeface="HGP教科書体"/>
                <a:cs typeface="ＭＳ Ｐゴシック"/>
              </a:rPr>
              <a:t>からなるものは、炭素を</a:t>
            </a:r>
            <a:r>
              <a:rPr lang="ja-JP" altLang="ja-JP" sz="2800" b="1" u="sng" kern="0" dirty="0">
                <a:solidFill>
                  <a:srgbClr val="FF0000"/>
                </a:solidFill>
                <a:latin typeface="Century"/>
                <a:ea typeface="HGP教科書体"/>
                <a:cs typeface="ＭＳ Ｐゴシック"/>
              </a:rPr>
              <a:t>含む</a:t>
            </a:r>
            <a:r>
              <a:rPr lang="ja-JP" altLang="ja-JP" sz="2800" kern="0" dirty="0">
                <a:solidFill>
                  <a:srgbClr val="000000"/>
                </a:solidFill>
                <a:latin typeface="Century"/>
                <a:ea typeface="HGP教科書体"/>
                <a:cs typeface="ＭＳ Ｐゴシック"/>
              </a:rPr>
              <a:t>ものにはるかに及ばない。また生体を</a:t>
            </a:r>
            <a:r>
              <a:rPr lang="ja-JP" altLang="ja-JP" sz="2800" b="1" u="sng" kern="0" dirty="0">
                <a:solidFill>
                  <a:srgbClr val="FF0000"/>
                </a:solidFill>
                <a:latin typeface="Century"/>
                <a:ea typeface="HGP教科書体"/>
                <a:cs typeface="ＭＳ Ｐゴシック"/>
              </a:rPr>
              <a:t>構成</a:t>
            </a:r>
            <a:r>
              <a:rPr lang="ja-JP" altLang="ja-JP" sz="2800" kern="0" dirty="0">
                <a:solidFill>
                  <a:srgbClr val="000000"/>
                </a:solidFill>
                <a:latin typeface="Century"/>
                <a:ea typeface="HGP教科書体"/>
                <a:cs typeface="ＭＳ Ｐゴシック"/>
              </a:rPr>
              <a:t>するタンパク質や核酸、糖、脂質といった化合物も</a:t>
            </a:r>
            <a:r>
              <a:rPr lang="ja-JP" altLang="ja-JP" sz="2800" b="1" u="sng" kern="0" dirty="0">
                <a:solidFill>
                  <a:srgbClr val="FF0000"/>
                </a:solidFill>
                <a:latin typeface="Century"/>
                <a:ea typeface="HGP教科書体"/>
                <a:cs typeface="ＭＳ Ｐゴシック"/>
              </a:rPr>
              <a:t>すべて</a:t>
            </a:r>
            <a:r>
              <a:rPr lang="ja-JP" altLang="ja-JP" sz="2800" kern="0" dirty="0">
                <a:solidFill>
                  <a:srgbClr val="000000"/>
                </a:solidFill>
                <a:latin typeface="Century"/>
                <a:ea typeface="HGP教科書体"/>
                <a:cs typeface="ＭＳ Ｐゴシック"/>
              </a:rPr>
              <a:t>炭素化合物である。</a:t>
            </a:r>
            <a:endParaRPr lang="ja-JP" altLang="ja-JP" sz="2400" kern="100" dirty="0">
              <a:latin typeface="Century"/>
              <a:ea typeface="ＭＳ 明朝"/>
              <a:cs typeface="Times New Roman"/>
            </a:endParaRPr>
          </a:p>
          <a:p>
            <a:pPr marL="3175" indent="0">
              <a:buNone/>
            </a:pPr>
            <a:endParaRPr kumimoji="1" lang="ja-JP" altLang="en-US" dirty="0"/>
          </a:p>
        </p:txBody>
      </p:sp>
    </p:spTree>
    <p:extLst>
      <p:ext uri="{BB962C8B-B14F-4D97-AF65-F5344CB8AC3E}">
        <p14:creationId xmlns:p14="http://schemas.microsoft.com/office/powerpoint/2010/main" val="22819191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260648"/>
            <a:ext cx="8147248" cy="720080"/>
          </a:xfrm>
        </p:spPr>
        <p:txBody>
          <a:bodyPr>
            <a:normAutofit fontScale="90000"/>
          </a:bodyPr>
          <a:lstStyle/>
          <a:p>
            <a:r>
              <a:rPr kumimoji="1" lang="en-US" altLang="ja-JP" dirty="0" err="1" smtClean="0"/>
              <a:t>JAWLⅠ</a:t>
            </a:r>
            <a:r>
              <a:rPr kumimoji="1" lang="ja-JP" altLang="en-US" dirty="0" smtClean="0"/>
              <a:t>　</a:t>
            </a:r>
            <a:r>
              <a:rPr kumimoji="1" lang="en-US" altLang="ja-JP" dirty="0" smtClean="0">
                <a:solidFill>
                  <a:schemeClr val="tx1"/>
                </a:solidFill>
                <a:latin typeface="Times New Roman" pitchFamily="18" charset="0"/>
                <a:cs typeface="Times New Roman" pitchFamily="18" charset="0"/>
              </a:rPr>
              <a:t>18.8%</a:t>
            </a:r>
            <a:r>
              <a:rPr kumimoji="1" lang="ja-JP" altLang="en-US" dirty="0" smtClean="0">
                <a:solidFill>
                  <a:schemeClr val="tx1"/>
                </a:solidFill>
                <a:latin typeface="Times New Roman" pitchFamily="18" charset="0"/>
                <a:cs typeface="Times New Roman" pitchFamily="18" charset="0"/>
              </a:rPr>
              <a:t>　＋</a:t>
            </a:r>
            <a:r>
              <a:rPr kumimoji="1" lang="en-US" altLang="ja-JP" dirty="0" err="1"/>
              <a:t>JAWLⅡ</a:t>
            </a:r>
            <a:r>
              <a:rPr kumimoji="1" lang="en-US" altLang="ja-JP" dirty="0"/>
              <a:t> </a:t>
            </a:r>
            <a:r>
              <a:rPr kumimoji="1" lang="en-US" altLang="ja-JP" dirty="0">
                <a:solidFill>
                  <a:srgbClr val="FF0000"/>
                </a:solidFill>
                <a:latin typeface="Times New Roman" pitchFamily="18" charset="0"/>
                <a:cs typeface="Times New Roman" pitchFamily="18" charset="0"/>
              </a:rPr>
              <a:t>7.8</a:t>
            </a:r>
            <a:r>
              <a:rPr kumimoji="1" lang="en-US" altLang="ja-JP" dirty="0" smtClean="0">
                <a:solidFill>
                  <a:srgbClr val="FF0000"/>
                </a:solidFill>
                <a:latin typeface="Times New Roman" pitchFamily="18" charset="0"/>
                <a:cs typeface="Times New Roman" pitchFamily="18" charset="0"/>
              </a:rPr>
              <a:t>%</a:t>
            </a:r>
            <a:r>
              <a:rPr kumimoji="1" lang="ja-JP" altLang="en-US" dirty="0" smtClean="0">
                <a:solidFill>
                  <a:srgbClr val="FF0000"/>
                </a:solidFill>
                <a:latin typeface="Times New Roman" pitchFamily="18" charset="0"/>
                <a:cs typeface="Times New Roman" pitchFamily="18" charset="0"/>
              </a:rPr>
              <a:t>　</a:t>
            </a:r>
            <a:r>
              <a:rPr lang="ja-JP" altLang="en-US" sz="3100" dirty="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3100" dirty="0">
                <a:solidFill>
                  <a:schemeClr val="accent2">
                    <a:lumMod val="50000"/>
                  </a:schemeClr>
                </a:solidFill>
                <a:effectLst>
                  <a:outerShdw blurRad="38100" dist="38100" dir="2700000" algn="tl">
                    <a:srgbClr val="000000">
                      <a:alpha val="43137"/>
                    </a:srgbClr>
                  </a:outerShdw>
                </a:effectLst>
                <a:latin typeface="+mn-lt"/>
                <a:ea typeface="+mn-ea"/>
                <a:cs typeface="+mn-cs"/>
              </a:rPr>
              <a:t>26.6%</a:t>
            </a:r>
            <a:endParaRPr lang="ja-JP" altLang="en-US" sz="31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80728"/>
            <a:ext cx="8640960" cy="5688632"/>
          </a:xfrm>
        </p:spPr>
        <p:txBody>
          <a:bodyPr>
            <a:normAutofit fontScale="92500" lnSpcReduction="10000"/>
          </a:bodyPr>
          <a:lstStyle/>
          <a:p>
            <a:pPr marL="0" indent="0">
              <a:buNone/>
            </a:pPr>
            <a:r>
              <a:rPr lang="ja-JP" altLang="en-US" sz="2800" b="1" kern="0" dirty="0" smtClean="0">
                <a:solidFill>
                  <a:srgbClr val="000000"/>
                </a:solidFill>
                <a:latin typeface="Century"/>
                <a:ea typeface="HGP教科書体"/>
                <a:cs typeface="ＭＳ Ｐゴシック"/>
              </a:rPr>
              <a:t>　</a:t>
            </a:r>
            <a:r>
              <a:rPr lang="ja-JP" altLang="ja-JP" sz="2800" b="1" u="sng" kern="0" dirty="0" smtClean="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は、</a:t>
            </a:r>
            <a:r>
              <a:rPr lang="ja-JP" altLang="ja-JP" sz="2800" b="1" u="sng" kern="0" dirty="0">
                <a:solidFill>
                  <a:srgbClr val="00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a:t>
            </a:r>
            <a:r>
              <a:rPr lang="ja-JP" altLang="ja-JP" sz="2800" b="1" u="sng" kern="0" dirty="0">
                <a:solidFill>
                  <a:srgbClr val="000000"/>
                </a:solidFill>
                <a:latin typeface="Century"/>
                <a:ea typeface="HGP教科書体"/>
                <a:cs typeface="ＭＳ Ｐゴシック"/>
              </a:rPr>
              <a:t>すなわち</a:t>
            </a:r>
            <a:r>
              <a:rPr lang="ja-JP" altLang="ja-JP" sz="2800" kern="0" dirty="0">
                <a:solidFill>
                  <a:srgbClr val="000000"/>
                </a:solidFill>
                <a:latin typeface="Century"/>
                <a:ea typeface="HGP教科書体"/>
                <a:cs typeface="ＭＳ Ｐゴシック"/>
              </a:rPr>
              <a:t>炭素化合物の</a:t>
            </a:r>
            <a:r>
              <a:rPr lang="ja-JP" altLang="ja-JP" sz="2800" b="1" u="sng" kern="0" dirty="0">
                <a:solidFill>
                  <a:srgbClr val="FF0000"/>
                </a:solidFill>
                <a:latin typeface="Century"/>
                <a:ea typeface="HGP教科書体"/>
                <a:cs typeface="ＭＳ Ｐゴシック"/>
              </a:rPr>
              <a:t>合成</a:t>
            </a:r>
            <a:r>
              <a:rPr lang="ja-JP" altLang="ja-JP" sz="2800" kern="0" dirty="0">
                <a:solidFill>
                  <a:srgbClr val="000000"/>
                </a:solidFill>
                <a:latin typeface="Century"/>
                <a:ea typeface="HGP教科書体"/>
                <a:cs typeface="ＭＳ Ｐゴシック"/>
              </a:rPr>
              <a:t>、</a:t>
            </a:r>
            <a:r>
              <a:rPr lang="ja-JP" altLang="ja-JP" sz="2800" b="1" u="sng" kern="0" dirty="0">
                <a:solidFill>
                  <a:srgbClr val="000000"/>
                </a:solidFill>
                <a:latin typeface="Century"/>
                <a:ea typeface="HGP教科書体"/>
                <a:cs typeface="ＭＳ Ｐゴシック"/>
              </a:rPr>
              <a:t>性質</a:t>
            </a:r>
            <a:r>
              <a:rPr lang="ja-JP" altLang="ja-JP" sz="2800" kern="0" dirty="0">
                <a:solidFill>
                  <a:srgbClr val="000000"/>
                </a:solidFill>
                <a:latin typeface="Century"/>
                <a:ea typeface="HGP教科書体"/>
                <a:cs typeface="ＭＳ Ｐゴシック"/>
              </a:rPr>
              <a:t>に</a:t>
            </a:r>
            <a:r>
              <a:rPr lang="ja-JP" altLang="ja-JP" sz="2800" b="1" u="sng" kern="0" dirty="0">
                <a:solidFill>
                  <a:srgbClr val="000000"/>
                </a:solidFill>
                <a:latin typeface="Century"/>
                <a:ea typeface="HGP教科書体"/>
                <a:cs typeface="ＭＳ Ｐゴシック"/>
              </a:rPr>
              <a:t>つい</a:t>
            </a:r>
            <a:r>
              <a:rPr lang="ja-JP" altLang="ja-JP" sz="2800" kern="0" dirty="0">
                <a:solidFill>
                  <a:srgbClr val="000000"/>
                </a:solidFill>
                <a:latin typeface="Century"/>
                <a:ea typeface="HGP教科書体"/>
                <a:cs typeface="ＭＳ Ｐゴシック"/>
              </a:rPr>
              <a:t>ての研究を</a:t>
            </a:r>
            <a:r>
              <a:rPr lang="ja-JP" altLang="ja-JP" sz="2800" b="1" u="sng" kern="0" dirty="0">
                <a:solidFill>
                  <a:srgbClr val="000000"/>
                </a:solidFill>
                <a:latin typeface="Century"/>
                <a:ea typeface="HGP教科書体"/>
                <a:cs typeface="ＭＳ Ｐゴシック"/>
              </a:rPr>
              <a:t>目的</a:t>
            </a:r>
            <a:r>
              <a:rPr lang="ja-JP" altLang="ja-JP" sz="2800" kern="0" dirty="0">
                <a:solidFill>
                  <a:srgbClr val="000000"/>
                </a:solidFill>
                <a:latin typeface="Century"/>
                <a:ea typeface="HGP教科書体"/>
                <a:cs typeface="ＭＳ Ｐゴシック"/>
              </a:rPr>
              <a:t>とする</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の</a:t>
            </a:r>
            <a:r>
              <a:rPr lang="ja-JP" altLang="ja-JP" sz="2800" b="1" u="sng" kern="0" dirty="0">
                <a:solidFill>
                  <a:srgbClr val="000000"/>
                </a:solidFill>
                <a:latin typeface="Century"/>
                <a:ea typeface="HGP教科書体"/>
                <a:cs typeface="ＭＳ Ｐゴシック"/>
              </a:rPr>
              <a:t>分野</a:t>
            </a:r>
            <a:r>
              <a:rPr lang="ja-JP" altLang="ja-JP" sz="2800" kern="0" dirty="0">
                <a:solidFill>
                  <a:srgbClr val="000000"/>
                </a:solidFill>
                <a:latin typeface="Century"/>
                <a:ea typeface="HGP教科書体"/>
                <a:cs typeface="ＭＳ Ｐゴシック"/>
              </a:rPr>
              <a:t>である。</a:t>
            </a:r>
            <a:r>
              <a:rPr lang="ja-JP" altLang="ja-JP" sz="2800" b="1" u="sng" kern="0" dirty="0">
                <a:solidFill>
                  <a:srgbClr val="000000"/>
                </a:solidFill>
                <a:latin typeface="Century"/>
                <a:ea typeface="HGP教科書体"/>
                <a:cs typeface="ＭＳ Ｐゴシック"/>
              </a:rPr>
              <a:t>伝統的</a:t>
            </a:r>
            <a:r>
              <a:rPr lang="ja-JP" altLang="ja-JP" sz="2800" kern="0" dirty="0">
                <a:solidFill>
                  <a:srgbClr val="000000"/>
                </a:solidFill>
                <a:latin typeface="Century"/>
                <a:ea typeface="HGP教科書体"/>
                <a:cs typeface="ＭＳ Ｐゴシック"/>
              </a:rPr>
              <a:t>には二酸化炭素や一酸化炭素、炭酸などは</a:t>
            </a:r>
            <a:r>
              <a:rPr lang="ja-JP" altLang="ja-JP" sz="2800" b="1" u="sng" kern="0" dirty="0">
                <a:solidFill>
                  <a:srgbClr val="00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化合物に</a:t>
            </a:r>
            <a:r>
              <a:rPr lang="ja-JP" altLang="ja-JP" sz="2800" b="1" u="sng" kern="0" dirty="0">
                <a:solidFill>
                  <a:srgbClr val="000000"/>
                </a:solidFill>
                <a:latin typeface="Century"/>
                <a:ea typeface="HGP教科書体"/>
                <a:cs typeface="ＭＳ Ｐゴシック"/>
              </a:rPr>
              <a:t>含め</a:t>
            </a:r>
            <a:r>
              <a:rPr lang="ja-JP" altLang="ja-JP" sz="2800" kern="0" dirty="0">
                <a:solidFill>
                  <a:srgbClr val="000000"/>
                </a:solidFill>
                <a:latin typeface="Century"/>
                <a:ea typeface="HGP教科書体"/>
                <a:cs typeface="ＭＳ Ｐゴシック"/>
              </a:rPr>
              <a:t>ない。大体は</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kern="0" dirty="0">
                <a:solidFill>
                  <a:srgbClr val="000000"/>
                </a:solidFill>
                <a:latin typeface="HGP教科書体" pitchFamily="18" charset="-128"/>
                <a:ea typeface="HGP教科書体" pitchFamily="18" charset="-128"/>
                <a:cs typeface="ＭＳ 明朝"/>
              </a:rPr>
              <a:t>−</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b="1" u="sng" kern="0" dirty="0">
                <a:solidFill>
                  <a:srgbClr val="000000"/>
                </a:solidFill>
                <a:latin typeface="HGP教科書体" pitchFamily="18" charset="-128"/>
                <a:ea typeface="HGP教科書体" pitchFamily="18" charset="-128"/>
                <a:cs typeface="ＭＳ Ｐゴシック"/>
              </a:rPr>
              <a:t>結合</a:t>
            </a:r>
            <a:r>
              <a:rPr lang="ja-JP" altLang="ja-JP" sz="2800" kern="0" dirty="0">
                <a:solidFill>
                  <a:srgbClr val="000000"/>
                </a:solidFill>
                <a:latin typeface="HGP教科書体" pitchFamily="18" charset="-128"/>
                <a:ea typeface="HGP教科書体" pitchFamily="18" charset="-128"/>
                <a:cs typeface="ＭＳ Ｐゴシック"/>
              </a:rPr>
              <a:t>か</a:t>
            </a:r>
            <a:r>
              <a:rPr lang="en-US" altLang="ja-JP" sz="2800" kern="0" dirty="0">
                <a:solidFill>
                  <a:srgbClr val="000000"/>
                </a:solidFill>
                <a:latin typeface="HGP教科書体" pitchFamily="18" charset="-128"/>
                <a:ea typeface="HGP教科書体" pitchFamily="18" charset="-128"/>
                <a:cs typeface="ＭＳ Ｐゴシック"/>
              </a:rPr>
              <a:t>C</a:t>
            </a:r>
            <a:r>
              <a:rPr lang="ja-JP" altLang="ja-JP" sz="2800" kern="0" dirty="0">
                <a:solidFill>
                  <a:srgbClr val="000000"/>
                </a:solidFill>
                <a:latin typeface="HGP教科書体" pitchFamily="18" charset="-128"/>
                <a:ea typeface="HGP教科書体" pitchFamily="18" charset="-128"/>
                <a:cs typeface="ＭＳ 明朝"/>
              </a:rPr>
              <a:t>−</a:t>
            </a:r>
            <a:r>
              <a:rPr lang="en-US" altLang="ja-JP" sz="2800" kern="0" dirty="0">
                <a:solidFill>
                  <a:srgbClr val="000000"/>
                </a:solidFill>
                <a:latin typeface="HGP教科書体" pitchFamily="18" charset="-128"/>
                <a:ea typeface="HGP教科書体" pitchFamily="18" charset="-128"/>
                <a:cs typeface="ＭＳ Ｐゴシック"/>
              </a:rPr>
              <a:t>H</a:t>
            </a:r>
            <a:r>
              <a:rPr lang="ja-JP" altLang="ja-JP" sz="2800" b="1" u="sng" kern="0" dirty="0">
                <a:solidFill>
                  <a:srgbClr val="000000"/>
                </a:solidFill>
                <a:latin typeface="Century"/>
                <a:ea typeface="HGP教科書体"/>
                <a:cs typeface="ＭＳ Ｐゴシック"/>
              </a:rPr>
              <a:t>結合</a:t>
            </a:r>
            <a:r>
              <a:rPr lang="ja-JP" altLang="ja-JP" sz="2800" kern="0" dirty="0">
                <a:solidFill>
                  <a:srgbClr val="000000"/>
                </a:solidFill>
                <a:latin typeface="Century"/>
                <a:ea typeface="HGP教科書体"/>
                <a:cs typeface="ＭＳ Ｐゴシック"/>
              </a:rPr>
              <a:t>を持つものが</a:t>
            </a:r>
            <a:r>
              <a:rPr lang="ja-JP" altLang="ja-JP" sz="2800" b="1" u="sng" kern="0" dirty="0">
                <a:solidFill>
                  <a:srgbClr val="00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化合物である。また、</a:t>
            </a:r>
            <a:r>
              <a:rPr lang="ja-JP" altLang="ja-JP" sz="2800" b="1" u="sng" kern="0" dirty="0">
                <a:solidFill>
                  <a:srgbClr val="000000"/>
                </a:solidFill>
                <a:latin typeface="Century"/>
                <a:ea typeface="HGP教科書体"/>
                <a:cs typeface="ＭＳ Ｐゴシック"/>
              </a:rPr>
              <a:t>ある有機</a:t>
            </a:r>
            <a:r>
              <a:rPr lang="ja-JP" altLang="ja-JP" sz="2800" kern="0" dirty="0">
                <a:solidFill>
                  <a:srgbClr val="000000"/>
                </a:solidFill>
                <a:latin typeface="Century"/>
                <a:ea typeface="HGP教科書体"/>
                <a:cs typeface="ＭＳ Ｐゴシック"/>
              </a:rPr>
              <a:t>化合物を炭素以外（</a:t>
            </a:r>
            <a:r>
              <a:rPr lang="ja-JP" altLang="ja-JP" sz="2800" b="1" u="sng" kern="0" dirty="0">
                <a:solidFill>
                  <a:srgbClr val="FF0000"/>
                </a:solidFill>
                <a:latin typeface="Century"/>
                <a:ea typeface="HGP教科書体"/>
                <a:cs typeface="ＭＳ Ｐゴシック"/>
              </a:rPr>
              <a:t>金属</a:t>
            </a:r>
            <a:r>
              <a:rPr lang="ja-JP" altLang="ja-JP" sz="2800" kern="0" dirty="0">
                <a:solidFill>
                  <a:srgbClr val="000000"/>
                </a:solidFill>
                <a:latin typeface="Century"/>
                <a:ea typeface="HGP教科書体"/>
                <a:cs typeface="ＭＳ Ｐゴシック"/>
              </a:rPr>
              <a:t>元素の場合も</a:t>
            </a:r>
            <a:r>
              <a:rPr lang="ja-JP" altLang="ja-JP" sz="2800" b="1" u="sng" kern="0" dirty="0">
                <a:solidFill>
                  <a:srgbClr val="000000"/>
                </a:solidFill>
                <a:latin typeface="Century"/>
                <a:ea typeface="HGP教科書体"/>
                <a:cs typeface="ＭＳ Ｐゴシック"/>
              </a:rPr>
              <a:t>含む</a:t>
            </a:r>
            <a:r>
              <a:rPr lang="ja-JP" altLang="ja-JP" sz="2800" kern="0" dirty="0">
                <a:solidFill>
                  <a:srgbClr val="000000"/>
                </a:solidFill>
                <a:latin typeface="Century"/>
                <a:ea typeface="HGP教科書体"/>
                <a:cs typeface="ＭＳ Ｐゴシック"/>
              </a:rPr>
              <a:t>）の</a:t>
            </a:r>
            <a:r>
              <a:rPr lang="ja-JP" altLang="ja-JP" sz="2800" b="1" u="sng" kern="0" dirty="0">
                <a:solidFill>
                  <a:srgbClr val="000000"/>
                </a:solidFill>
                <a:latin typeface="Century"/>
                <a:ea typeface="HGP教科書体"/>
                <a:cs typeface="ＭＳ Ｐゴシック"/>
              </a:rPr>
              <a:t>基</a:t>
            </a:r>
            <a:r>
              <a:rPr lang="ja-JP" altLang="ja-JP" sz="2800" kern="0" dirty="0">
                <a:solidFill>
                  <a:srgbClr val="000000"/>
                </a:solidFill>
                <a:latin typeface="Century"/>
                <a:ea typeface="HGP教科書体"/>
                <a:cs typeface="ＭＳ Ｐゴシック"/>
              </a:rPr>
              <a:t>で置換した</a:t>
            </a:r>
            <a:r>
              <a:rPr lang="ja-JP" altLang="ja-JP" sz="2800" b="1" u="sng" kern="0" dirty="0">
                <a:solidFill>
                  <a:srgbClr val="000000"/>
                </a:solidFill>
                <a:latin typeface="Century"/>
                <a:ea typeface="HGP教科書体"/>
                <a:cs typeface="ＭＳ Ｐゴシック"/>
              </a:rPr>
              <a:t>構造</a:t>
            </a:r>
            <a:r>
              <a:rPr lang="ja-JP" altLang="ja-JP" sz="2800" kern="0" dirty="0">
                <a:solidFill>
                  <a:srgbClr val="000000"/>
                </a:solidFill>
                <a:latin typeface="Century"/>
                <a:ea typeface="HGP教科書体"/>
                <a:cs typeface="ＭＳ Ｐゴシック"/>
              </a:rPr>
              <a:t>を持つ</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物質も広義の</a:t>
            </a:r>
            <a:r>
              <a:rPr lang="ja-JP" altLang="ja-JP" sz="2800" b="1" u="sng" kern="0" dirty="0">
                <a:solidFill>
                  <a:srgbClr val="000000"/>
                </a:solidFill>
                <a:latin typeface="Century"/>
                <a:ea typeface="HGP教科書体"/>
                <a:cs typeface="ＭＳ Ｐゴシック"/>
              </a:rPr>
              <a:t>有機</a:t>
            </a:r>
            <a:r>
              <a:rPr lang="ja-JP" altLang="ja-JP" sz="2800" kern="0" dirty="0">
                <a:solidFill>
                  <a:srgbClr val="000000"/>
                </a:solidFill>
                <a:latin typeface="Century"/>
                <a:ea typeface="HGP教科書体"/>
                <a:cs typeface="ＭＳ Ｐゴシック"/>
              </a:rPr>
              <a:t>化合物として</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の</a:t>
            </a:r>
            <a:r>
              <a:rPr lang="ja-JP" altLang="ja-JP" sz="2800" b="1" u="sng" kern="0" dirty="0">
                <a:solidFill>
                  <a:srgbClr val="000000"/>
                </a:solidFill>
                <a:latin typeface="Century"/>
                <a:ea typeface="HGP教科書体"/>
                <a:cs typeface="ＭＳ Ｐゴシック"/>
              </a:rPr>
              <a:t>対象</a:t>
            </a:r>
            <a:r>
              <a:rPr lang="ja-JP" altLang="ja-JP" sz="2800" kern="0" dirty="0">
                <a:solidFill>
                  <a:srgbClr val="000000"/>
                </a:solidFill>
                <a:latin typeface="Century"/>
                <a:ea typeface="HGP教科書体"/>
                <a:cs typeface="ＭＳ Ｐゴシック"/>
              </a:rPr>
              <a:t>とされる物もある</a:t>
            </a:r>
            <a:r>
              <a:rPr lang="ja-JP" altLang="ja-JP" sz="2800" kern="0" dirty="0" smtClean="0">
                <a:solidFill>
                  <a:srgbClr val="000000"/>
                </a:solidFill>
                <a:latin typeface="Century"/>
                <a:ea typeface="HGP教科書体"/>
                <a:cs typeface="ＭＳ Ｐゴシック"/>
              </a:rPr>
              <a:t>。</a:t>
            </a:r>
            <a:endParaRPr lang="en-US" altLang="ja-JP" sz="2400" kern="100" dirty="0" smtClean="0">
              <a:latin typeface="Century"/>
              <a:ea typeface="ＭＳ 明朝"/>
              <a:cs typeface="Times New Roman"/>
            </a:endParaRPr>
          </a:p>
          <a:p>
            <a:pPr marL="0" indent="0">
              <a:buNone/>
            </a:pPr>
            <a:r>
              <a:rPr lang="ja-JP" altLang="en-US" sz="2400" b="1" kern="100" dirty="0">
                <a:solidFill>
                  <a:srgbClr val="000000"/>
                </a:solidFill>
                <a:latin typeface="Century"/>
                <a:ea typeface="ＭＳ 明朝"/>
                <a:cs typeface="Times New Roman"/>
              </a:rPr>
              <a:t>　</a:t>
            </a:r>
            <a:r>
              <a:rPr lang="ja-JP" altLang="ja-JP" sz="2800" b="1" u="sng" kern="0" dirty="0" smtClean="0">
                <a:solidFill>
                  <a:srgbClr val="000000"/>
                </a:solidFill>
                <a:latin typeface="Century"/>
                <a:ea typeface="HGP教科書体"/>
                <a:cs typeface="ＭＳ Ｐゴシック"/>
              </a:rPr>
              <a:t>構造</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反応</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反応論</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合成</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a:t>
            </a:r>
            <a:r>
              <a:rPr lang="ja-JP" altLang="ja-JP" sz="2800" b="1" u="sng" kern="0" dirty="0">
                <a:solidFill>
                  <a:srgbClr val="FF0000"/>
                </a:solidFill>
                <a:latin typeface="Century"/>
                <a:ea typeface="HGP教科書体"/>
                <a:cs typeface="ＭＳ Ｐゴシック"/>
              </a:rPr>
              <a:t>生物</a:t>
            </a:r>
            <a:r>
              <a:rPr lang="ja-JP" altLang="ja-JP" sz="2800" b="1" u="sng" kern="0" dirty="0">
                <a:solidFill>
                  <a:srgbClr val="000000"/>
                </a:solidFill>
                <a:latin typeface="Century"/>
                <a:ea typeface="HGP教科書体"/>
                <a:cs typeface="ＭＳ Ｐゴシック"/>
              </a:rPr>
              <a:t>有機</a:t>
            </a:r>
            <a:r>
              <a:rPr lang="ja-JP" altLang="ja-JP" sz="2800" b="1" u="sng" kern="0" dirty="0">
                <a:solidFill>
                  <a:srgbClr val="FF0000"/>
                </a:solidFill>
                <a:latin typeface="Century"/>
                <a:ea typeface="HGP教科書体"/>
                <a:cs typeface="ＭＳ Ｐゴシック"/>
              </a:rPr>
              <a:t>化学</a:t>
            </a:r>
            <a:r>
              <a:rPr lang="ja-JP" altLang="ja-JP" sz="2800" kern="0" dirty="0">
                <a:solidFill>
                  <a:srgbClr val="000000"/>
                </a:solidFill>
                <a:latin typeface="Century"/>
                <a:ea typeface="HGP教科書体"/>
                <a:cs typeface="ＭＳ Ｐゴシック"/>
              </a:rPr>
              <a:t>などの</a:t>
            </a:r>
            <a:r>
              <a:rPr lang="ja-JP" altLang="ja-JP" sz="2800" b="1" u="sng" kern="0" dirty="0">
                <a:solidFill>
                  <a:srgbClr val="000000"/>
                </a:solidFill>
                <a:latin typeface="Century"/>
                <a:ea typeface="HGP教科書体"/>
                <a:cs typeface="ＭＳ Ｐゴシック"/>
              </a:rPr>
              <a:t>分野</a:t>
            </a:r>
            <a:r>
              <a:rPr lang="ja-JP" altLang="ja-JP" sz="2800" kern="0" dirty="0">
                <a:solidFill>
                  <a:srgbClr val="000000"/>
                </a:solidFill>
                <a:latin typeface="Century"/>
                <a:ea typeface="HGP教科書体"/>
                <a:cs typeface="ＭＳ Ｐゴシック"/>
              </a:rPr>
              <a:t>がある。</a:t>
            </a:r>
            <a:endParaRPr lang="ja-JP" altLang="ja-JP" sz="2400" kern="100" dirty="0">
              <a:latin typeface="Century"/>
              <a:ea typeface="ＭＳ 明朝"/>
              <a:cs typeface="Times New Roman"/>
            </a:endParaRPr>
          </a:p>
          <a:p>
            <a:pPr marL="0" indent="0">
              <a:buNone/>
            </a:pPr>
            <a:r>
              <a:rPr lang="ja-JP" altLang="en-US" sz="2800" kern="0" dirty="0">
                <a:solidFill>
                  <a:srgbClr val="000000"/>
                </a:solidFill>
                <a:latin typeface="HGP教科書体"/>
                <a:cs typeface="ＭＳ Ｐゴシック"/>
              </a:rPr>
              <a:t>　</a:t>
            </a:r>
            <a:r>
              <a:rPr lang="en-US" altLang="ja-JP" sz="2800" kern="0" dirty="0" smtClean="0">
                <a:solidFill>
                  <a:srgbClr val="000000"/>
                </a:solidFill>
                <a:latin typeface="HGP教科書体"/>
                <a:cs typeface="ＭＳ Ｐゴシック"/>
              </a:rPr>
              <a:t>100</a:t>
            </a:r>
            <a:r>
              <a:rPr lang="ja-JP" altLang="ja-JP" sz="2800" kern="0" dirty="0">
                <a:solidFill>
                  <a:srgbClr val="000000"/>
                </a:solidFill>
                <a:ea typeface="HGP教科書体"/>
                <a:cs typeface="ＭＳ Ｐゴシック"/>
              </a:rPr>
              <a:t>を</a:t>
            </a:r>
            <a:r>
              <a:rPr lang="ja-JP" altLang="ja-JP" sz="2800" b="1" u="sng" kern="0" dirty="0">
                <a:solidFill>
                  <a:srgbClr val="000000"/>
                </a:solidFill>
                <a:ea typeface="HGP教科書体"/>
                <a:cs typeface="ＭＳ Ｐゴシック"/>
              </a:rPr>
              <a:t>超える</a:t>
            </a:r>
            <a:r>
              <a:rPr lang="ja-JP" altLang="ja-JP" sz="2800" kern="0" dirty="0">
                <a:solidFill>
                  <a:srgbClr val="000000"/>
                </a:solidFill>
                <a:ea typeface="HGP教科書体"/>
                <a:cs typeface="ＭＳ Ｐゴシック"/>
              </a:rPr>
              <a:t>元素の中で炭素の化合物だけが特に</a:t>
            </a:r>
            <a:r>
              <a:rPr lang="ja-JP" altLang="ja-JP" sz="2800" b="1" u="sng" kern="0" dirty="0">
                <a:solidFill>
                  <a:srgbClr val="000000"/>
                </a:solidFill>
                <a:ea typeface="HGP教科書体"/>
                <a:cs typeface="ＭＳ Ｐゴシック"/>
              </a:rPr>
              <a:t>取り上げ</a:t>
            </a:r>
            <a:r>
              <a:rPr lang="ja-JP" altLang="ja-JP" sz="2800" kern="0" dirty="0">
                <a:solidFill>
                  <a:srgbClr val="000000"/>
                </a:solidFill>
                <a:ea typeface="HGP教科書体"/>
                <a:cs typeface="ＭＳ Ｐゴシック"/>
              </a:rPr>
              <a:t>られる理由は、炭素が</a:t>
            </a:r>
            <a:r>
              <a:rPr lang="ja-JP" altLang="ja-JP" sz="2800" b="1" u="sng" kern="0" dirty="0">
                <a:solidFill>
                  <a:srgbClr val="000000"/>
                </a:solidFill>
                <a:ea typeface="HGP教科書体"/>
                <a:cs typeface="ＭＳ Ｐゴシック"/>
              </a:rPr>
              <a:t>無限</a:t>
            </a:r>
            <a:r>
              <a:rPr lang="ja-JP" altLang="ja-JP" sz="2800" kern="0" dirty="0">
                <a:solidFill>
                  <a:srgbClr val="000000"/>
                </a:solidFill>
                <a:ea typeface="HGP教科書体"/>
                <a:cs typeface="ＭＳ Ｐゴシック"/>
              </a:rPr>
              <a:t>の</a:t>
            </a:r>
            <a:r>
              <a:rPr lang="ja-JP" altLang="ja-JP" sz="2800" b="1" u="sng" kern="0" dirty="0">
                <a:solidFill>
                  <a:srgbClr val="000000"/>
                </a:solidFill>
                <a:ea typeface="HGP教科書体"/>
                <a:cs typeface="ＭＳ Ｐゴシック"/>
              </a:rPr>
              <a:t>多様性</a:t>
            </a:r>
            <a:r>
              <a:rPr lang="ja-JP" altLang="ja-JP" sz="2800" kern="0" dirty="0">
                <a:solidFill>
                  <a:srgbClr val="000000"/>
                </a:solidFill>
                <a:ea typeface="HGP教科書体"/>
                <a:cs typeface="ＭＳ Ｐゴシック"/>
              </a:rPr>
              <a:t>をもつ物質を作る材料になり</a:t>
            </a:r>
            <a:r>
              <a:rPr lang="ja-JP" altLang="ja-JP" sz="2800" b="1" u="sng" kern="0" dirty="0">
                <a:solidFill>
                  <a:srgbClr val="000000"/>
                </a:solidFill>
                <a:ea typeface="HGP教科書体"/>
                <a:cs typeface="ＭＳ Ｐゴシック"/>
              </a:rPr>
              <a:t>うる</a:t>
            </a:r>
            <a:r>
              <a:rPr lang="ja-JP" altLang="ja-JP" sz="2800" kern="0" dirty="0">
                <a:solidFill>
                  <a:srgbClr val="000000"/>
                </a:solidFill>
                <a:ea typeface="HGP教科書体"/>
                <a:cs typeface="ＭＳ Ｐゴシック"/>
              </a:rPr>
              <a:t>からである。</a:t>
            </a:r>
            <a:r>
              <a:rPr lang="ja-JP" altLang="ja-JP" sz="2800" b="1" u="sng" kern="0" dirty="0">
                <a:solidFill>
                  <a:srgbClr val="000000"/>
                </a:solidFill>
                <a:ea typeface="HGP教科書体"/>
                <a:cs typeface="ＭＳ Ｐゴシック"/>
              </a:rPr>
              <a:t>実際</a:t>
            </a:r>
            <a:r>
              <a:rPr lang="ja-JP" altLang="ja-JP" sz="2800" kern="0" dirty="0">
                <a:solidFill>
                  <a:srgbClr val="000000"/>
                </a:solidFill>
                <a:ea typeface="HGP教科書体"/>
                <a:cs typeface="ＭＳ Ｐゴシック"/>
              </a:rPr>
              <a:t>、</a:t>
            </a:r>
            <a:r>
              <a:rPr lang="ja-JP" altLang="ja-JP" sz="2800" b="1" u="sng" kern="0" dirty="0">
                <a:solidFill>
                  <a:srgbClr val="000000"/>
                </a:solidFill>
                <a:ea typeface="HGP教科書体"/>
                <a:cs typeface="ＭＳ Ｐゴシック"/>
              </a:rPr>
              <a:t>現在</a:t>
            </a:r>
            <a:r>
              <a:rPr lang="ja-JP" altLang="ja-JP" sz="2800" kern="0" dirty="0">
                <a:solidFill>
                  <a:srgbClr val="000000"/>
                </a:solidFill>
                <a:ea typeface="HGP教科書体"/>
                <a:cs typeface="ＭＳ Ｐゴシック"/>
              </a:rPr>
              <a:t>知られている化合物のうち、炭素以外の元素</a:t>
            </a:r>
            <a:r>
              <a:rPr lang="ja-JP" altLang="ja-JP" sz="2800" b="1" u="sng" kern="0" dirty="0">
                <a:solidFill>
                  <a:srgbClr val="000000"/>
                </a:solidFill>
                <a:ea typeface="HGP教科書体"/>
                <a:cs typeface="ＭＳ Ｐゴシック"/>
              </a:rPr>
              <a:t>のみ</a:t>
            </a:r>
            <a:r>
              <a:rPr lang="ja-JP" altLang="ja-JP" sz="2800" kern="0" dirty="0">
                <a:solidFill>
                  <a:srgbClr val="000000"/>
                </a:solidFill>
                <a:ea typeface="HGP教科書体"/>
                <a:cs typeface="ＭＳ Ｐゴシック"/>
              </a:rPr>
              <a:t>からなるものは、炭素を</a:t>
            </a:r>
            <a:r>
              <a:rPr lang="ja-JP" altLang="ja-JP" sz="2800" b="1" u="sng" kern="0" dirty="0">
                <a:solidFill>
                  <a:srgbClr val="000000"/>
                </a:solidFill>
                <a:ea typeface="HGP教科書体"/>
                <a:cs typeface="ＭＳ Ｐゴシック"/>
              </a:rPr>
              <a:t>含む</a:t>
            </a:r>
            <a:r>
              <a:rPr lang="ja-JP" altLang="ja-JP" sz="2800" kern="0" dirty="0">
                <a:solidFill>
                  <a:srgbClr val="000000"/>
                </a:solidFill>
                <a:ea typeface="HGP教科書体"/>
                <a:cs typeface="ＭＳ Ｐゴシック"/>
              </a:rPr>
              <a:t>ものにはるかに</a:t>
            </a:r>
            <a:r>
              <a:rPr lang="ja-JP" altLang="ja-JP" sz="2800" b="1" u="sng" kern="0" dirty="0">
                <a:solidFill>
                  <a:srgbClr val="FF0000"/>
                </a:solidFill>
                <a:ea typeface="HGP教科書体"/>
                <a:cs typeface="ＭＳ Ｐゴシック"/>
              </a:rPr>
              <a:t>及ば</a:t>
            </a:r>
            <a:r>
              <a:rPr lang="ja-JP" altLang="ja-JP" sz="2800" kern="0" dirty="0">
                <a:solidFill>
                  <a:srgbClr val="000000"/>
                </a:solidFill>
                <a:ea typeface="HGP教科書体"/>
                <a:cs typeface="ＭＳ Ｐゴシック"/>
              </a:rPr>
              <a:t>ない。また生体を</a:t>
            </a:r>
            <a:r>
              <a:rPr lang="ja-JP" altLang="ja-JP" sz="2800" b="1" u="sng" kern="0" dirty="0">
                <a:solidFill>
                  <a:srgbClr val="000000"/>
                </a:solidFill>
                <a:ea typeface="HGP教科書体"/>
                <a:cs typeface="ＭＳ Ｐゴシック"/>
              </a:rPr>
              <a:t>構成</a:t>
            </a:r>
            <a:r>
              <a:rPr lang="ja-JP" altLang="ja-JP" sz="2800" kern="0" dirty="0">
                <a:solidFill>
                  <a:srgbClr val="000000"/>
                </a:solidFill>
                <a:ea typeface="HGP教科書体"/>
                <a:cs typeface="ＭＳ Ｐゴシック"/>
              </a:rPr>
              <a:t>するタンパク</a:t>
            </a:r>
            <a:r>
              <a:rPr lang="ja-JP" altLang="ja-JP" sz="2800" b="1" u="sng" kern="0" dirty="0">
                <a:solidFill>
                  <a:srgbClr val="FF0000"/>
                </a:solidFill>
                <a:ea typeface="HGP教科書体"/>
                <a:cs typeface="ＭＳ Ｐゴシック"/>
              </a:rPr>
              <a:t>質</a:t>
            </a:r>
            <a:r>
              <a:rPr lang="ja-JP" altLang="ja-JP" sz="2800" kern="0" dirty="0">
                <a:solidFill>
                  <a:srgbClr val="000000"/>
                </a:solidFill>
                <a:ea typeface="HGP教科書体"/>
                <a:cs typeface="ＭＳ Ｐゴシック"/>
              </a:rPr>
              <a:t>や核酸、糖、脂質といった化合物も</a:t>
            </a:r>
            <a:r>
              <a:rPr lang="ja-JP" altLang="ja-JP" sz="2800" b="1" u="sng" kern="0" dirty="0">
                <a:solidFill>
                  <a:srgbClr val="000000"/>
                </a:solidFill>
                <a:ea typeface="HGP教科書体"/>
                <a:cs typeface="ＭＳ Ｐゴシック"/>
              </a:rPr>
              <a:t>すべて</a:t>
            </a:r>
            <a:r>
              <a:rPr lang="ja-JP" altLang="ja-JP" sz="2800" kern="0" dirty="0">
                <a:solidFill>
                  <a:srgbClr val="000000"/>
                </a:solidFill>
                <a:ea typeface="HGP教科書体"/>
                <a:cs typeface="ＭＳ Ｐゴシック"/>
              </a:rPr>
              <a:t>炭素化合物である。</a:t>
            </a:r>
            <a:endParaRPr kumimoji="1" lang="ja-JP" altLang="en-US" dirty="0"/>
          </a:p>
        </p:txBody>
      </p:sp>
    </p:spTree>
    <p:extLst>
      <p:ext uri="{BB962C8B-B14F-4D97-AF65-F5344CB8AC3E}">
        <p14:creationId xmlns:p14="http://schemas.microsoft.com/office/powerpoint/2010/main" val="13344547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568952" cy="720080"/>
          </a:xfrm>
        </p:spPr>
        <p:txBody>
          <a:bodyPr>
            <a:normAutofit/>
          </a:bodyPr>
          <a:lstStyle/>
          <a:p>
            <a:r>
              <a:rPr kumimoji="1" lang="en-US" altLang="ja-JP" sz="3200" dirty="0" err="1" smtClean="0"/>
              <a:t>JAWLⅠ</a:t>
            </a:r>
            <a:r>
              <a:rPr kumimoji="1" lang="ja-JP" altLang="en-US" sz="3200" dirty="0" smtClean="0"/>
              <a:t>・</a:t>
            </a:r>
            <a:r>
              <a:rPr kumimoji="1" lang="en-US" altLang="ja-JP" sz="3200" dirty="0" smtClean="0">
                <a:solidFill>
                  <a:schemeClr val="tx1"/>
                </a:solidFill>
              </a:rPr>
              <a:t>Ⅱ </a:t>
            </a:r>
            <a:r>
              <a:rPr kumimoji="1" lang="en-US" altLang="ja-JP" sz="3200" dirty="0" smtClean="0">
                <a:solidFill>
                  <a:schemeClr val="tx1"/>
                </a:solidFill>
                <a:latin typeface="Times New Roman" pitchFamily="18" charset="0"/>
                <a:cs typeface="Times New Roman" pitchFamily="18" charset="0"/>
              </a:rPr>
              <a:t>26.6%</a:t>
            </a:r>
            <a:r>
              <a:rPr kumimoji="1" lang="ja-JP" altLang="en-US" sz="3200" dirty="0" smtClean="0">
                <a:solidFill>
                  <a:srgbClr val="FF0000"/>
                </a:solidFill>
                <a:latin typeface="Times New Roman" pitchFamily="18" charset="0"/>
                <a:cs typeface="Times New Roman" pitchFamily="18" charset="0"/>
              </a:rPr>
              <a:t>　</a:t>
            </a:r>
            <a:r>
              <a:rPr kumimoji="1" lang="ja-JP" altLang="en-US" sz="3200" dirty="0" smtClean="0">
                <a:solidFill>
                  <a:schemeClr val="tx1"/>
                </a:solidFill>
                <a:latin typeface="Times New Roman" pitchFamily="18" charset="0"/>
                <a:cs typeface="Times New Roman" pitchFamily="18" charset="0"/>
              </a:rPr>
              <a:t>＋</a:t>
            </a:r>
            <a:r>
              <a:rPr lang="en-US" altLang="ja-JP" sz="3200" b="1" u="sng" kern="0" dirty="0">
                <a:solidFill>
                  <a:srgbClr val="537F23"/>
                </a:solidFill>
                <a:ea typeface="HGP教科書体"/>
                <a:cs typeface="ＭＳ Ｐゴシック"/>
              </a:rPr>
              <a:t>JAWL Ⅳ</a:t>
            </a:r>
            <a:r>
              <a:rPr lang="ja-JP" altLang="en-US" sz="3200" b="1" u="sng" kern="0" dirty="0">
                <a:solidFill>
                  <a:srgbClr val="537F23"/>
                </a:solidFill>
                <a:ea typeface="HGP教科書体"/>
                <a:cs typeface="ＭＳ Ｐゴシック"/>
              </a:rPr>
              <a:t>・</a:t>
            </a:r>
            <a:r>
              <a:rPr lang="en-US" altLang="ja-JP" sz="3200" b="1" u="sng" kern="0" dirty="0">
                <a:solidFill>
                  <a:srgbClr val="537F23"/>
                </a:solidFill>
                <a:ea typeface="HGP教科書体"/>
                <a:cs typeface="ＭＳ Ｐゴシック"/>
              </a:rPr>
              <a:t>Ⅴ 6.4%</a:t>
            </a:r>
            <a:r>
              <a:rPr kumimoji="1" lang="ja-JP" altLang="en-US" sz="3200" dirty="0" smtClean="0">
                <a:solidFill>
                  <a:srgbClr val="FF0000"/>
                </a:solidFill>
                <a:latin typeface="Times New Roman" pitchFamily="18" charset="0"/>
                <a:cs typeface="Times New Roman" pitchFamily="18" charset="0"/>
              </a:rPr>
              <a:t>　</a:t>
            </a:r>
            <a:r>
              <a:rPr lang="ja-JP" altLang="en-US" sz="3200" dirty="0" smtClean="0">
                <a:solidFill>
                  <a:schemeClr val="accent2">
                    <a:lumMod val="50000"/>
                  </a:schemeClr>
                </a:solidFill>
                <a:effectLst>
                  <a:outerShdw blurRad="38100" dist="38100" dir="2700000" algn="tl">
                    <a:srgbClr val="000000">
                      <a:alpha val="43137"/>
                    </a:srgbClr>
                  </a:outerShdw>
                </a:effectLst>
                <a:latin typeface="+mn-lt"/>
                <a:ea typeface="+mn-ea"/>
                <a:cs typeface="+mn-cs"/>
              </a:rPr>
              <a:t>計</a:t>
            </a:r>
            <a:r>
              <a:rPr lang="en-US" altLang="ja-JP" sz="3200" dirty="0" smtClean="0">
                <a:solidFill>
                  <a:schemeClr val="accent2">
                    <a:lumMod val="50000"/>
                  </a:schemeClr>
                </a:solidFill>
                <a:effectLst>
                  <a:outerShdw blurRad="38100" dist="38100" dir="2700000" algn="tl">
                    <a:srgbClr val="000000">
                      <a:alpha val="43137"/>
                    </a:srgbClr>
                  </a:outerShdw>
                </a:effectLst>
                <a:latin typeface="+mn-lt"/>
                <a:ea typeface="+mn-ea"/>
                <a:cs typeface="+mn-cs"/>
              </a:rPr>
              <a:t>33.0%</a:t>
            </a:r>
            <a:endParaRPr lang="ja-JP" altLang="en-US" sz="3200" dirty="0">
              <a:solidFill>
                <a:schemeClr val="accent2">
                  <a:lumMod val="50000"/>
                </a:schemeClr>
              </a:solidFill>
              <a:effectLst>
                <a:outerShdw blurRad="38100" dist="38100" dir="2700000" algn="tl">
                  <a:srgbClr val="000000">
                    <a:alpha val="43137"/>
                  </a:srgbClr>
                </a:outerShdw>
              </a:effectLst>
              <a:latin typeface="+mn-lt"/>
              <a:ea typeface="+mn-ea"/>
              <a:cs typeface="+mn-cs"/>
            </a:endParaRPr>
          </a:p>
        </p:txBody>
      </p:sp>
      <p:sp>
        <p:nvSpPr>
          <p:cNvPr id="3" name="コンテンツ プレースホルダー 2"/>
          <p:cNvSpPr>
            <a:spLocks noGrp="1"/>
          </p:cNvSpPr>
          <p:nvPr>
            <p:ph sz="quarter" idx="1"/>
          </p:nvPr>
        </p:nvSpPr>
        <p:spPr>
          <a:xfrm>
            <a:off x="251520" y="980728"/>
            <a:ext cx="8640960" cy="5688632"/>
          </a:xfrm>
        </p:spPr>
        <p:txBody>
          <a:bodyPr>
            <a:normAutofit fontScale="92500" lnSpcReduction="10000"/>
          </a:bodyPr>
          <a:lstStyle/>
          <a:p>
            <a:pPr marL="0" indent="0">
              <a:buNone/>
            </a:pPr>
            <a:r>
              <a:rPr lang="ja-JP" altLang="en-US" sz="2800" b="1" kern="0" dirty="0" smtClean="0">
                <a:latin typeface="Century"/>
                <a:ea typeface="HGP教科書体"/>
                <a:cs typeface="ＭＳ Ｐゴシック"/>
              </a:rPr>
              <a:t>　</a:t>
            </a:r>
            <a:r>
              <a:rPr lang="ja-JP" altLang="ja-JP" sz="2800" b="1" u="sng" kern="0" dirty="0" smtClean="0">
                <a:latin typeface="Century"/>
                <a:ea typeface="HGP教科書体"/>
                <a:cs typeface="ＭＳ Ｐゴシック"/>
              </a:rPr>
              <a:t>有機</a:t>
            </a:r>
            <a:r>
              <a:rPr lang="ja-JP" altLang="ja-JP" sz="2800" b="1" u="sng" kern="0" dirty="0">
                <a:latin typeface="Century"/>
                <a:ea typeface="HGP教科書体"/>
                <a:cs typeface="ＭＳ Ｐゴシック"/>
              </a:rPr>
              <a:t>化学</a:t>
            </a:r>
            <a:r>
              <a:rPr lang="ja-JP" altLang="ja-JP" sz="2800" kern="0" dirty="0">
                <a:latin typeface="Century"/>
                <a:ea typeface="HGP教科書体"/>
                <a:cs typeface="ＭＳ Ｐゴシック"/>
              </a:rPr>
              <a:t>は、</a:t>
            </a:r>
            <a:r>
              <a:rPr lang="ja-JP" altLang="ja-JP" sz="2800" b="1" u="sng" kern="0" dirty="0">
                <a:latin typeface="Century"/>
                <a:ea typeface="HGP教科書体"/>
                <a:cs typeface="ＭＳ Ｐゴシック"/>
              </a:rPr>
              <a:t>有機</a:t>
            </a:r>
            <a:r>
              <a:rPr lang="ja-JP" altLang="ja-JP" sz="2800" kern="0" dirty="0">
                <a:latin typeface="Century"/>
                <a:ea typeface="HGP教科書体"/>
                <a:cs typeface="ＭＳ Ｐゴシック"/>
              </a:rPr>
              <a:t>化合物</a:t>
            </a:r>
            <a:r>
              <a:rPr lang="ja-JP" altLang="ja-JP" sz="2800" b="1" u="sng" kern="0" dirty="0">
                <a:latin typeface="Century"/>
                <a:ea typeface="HGP教科書体"/>
                <a:cs typeface="ＭＳ Ｐゴシック"/>
              </a:rPr>
              <a:t>すなわち</a:t>
            </a:r>
            <a:r>
              <a:rPr lang="ja-JP" altLang="ja-JP" sz="2800" b="1" u="sng" kern="0" dirty="0">
                <a:solidFill>
                  <a:srgbClr val="537F23"/>
                </a:solidFill>
                <a:latin typeface="Century"/>
                <a:ea typeface="HGP教科書体"/>
                <a:cs typeface="ＭＳ Ｐゴシック"/>
              </a:rPr>
              <a:t>炭素</a:t>
            </a:r>
            <a:r>
              <a:rPr lang="ja-JP" altLang="ja-JP" sz="2800" kern="0" dirty="0">
                <a:latin typeface="Century"/>
                <a:ea typeface="HGP教科書体"/>
                <a:cs typeface="ＭＳ Ｐゴシック"/>
              </a:rPr>
              <a:t>化合物の</a:t>
            </a:r>
            <a:r>
              <a:rPr lang="ja-JP" altLang="ja-JP" sz="2800" b="1" u="sng" kern="0" dirty="0">
                <a:latin typeface="Century"/>
                <a:ea typeface="HGP教科書体"/>
                <a:cs typeface="ＭＳ Ｐゴシック"/>
              </a:rPr>
              <a:t>合成</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性質</a:t>
            </a:r>
            <a:r>
              <a:rPr lang="ja-JP" altLang="ja-JP" sz="2800" kern="0" dirty="0">
                <a:latin typeface="Century"/>
                <a:ea typeface="HGP教科書体"/>
                <a:cs typeface="ＭＳ Ｐゴシック"/>
              </a:rPr>
              <a:t>に</a:t>
            </a:r>
            <a:r>
              <a:rPr lang="ja-JP" altLang="ja-JP" sz="2800" b="1" u="sng" kern="0" dirty="0">
                <a:latin typeface="Century"/>
                <a:ea typeface="HGP教科書体"/>
                <a:cs typeface="ＭＳ Ｐゴシック"/>
              </a:rPr>
              <a:t>つい</a:t>
            </a:r>
            <a:r>
              <a:rPr lang="ja-JP" altLang="ja-JP" sz="2800" kern="0" dirty="0">
                <a:latin typeface="Century"/>
                <a:ea typeface="HGP教科書体"/>
                <a:cs typeface="ＭＳ Ｐゴシック"/>
              </a:rPr>
              <a:t>ての研究を</a:t>
            </a:r>
            <a:r>
              <a:rPr lang="ja-JP" altLang="ja-JP" sz="2800" b="1" u="sng" kern="0" dirty="0">
                <a:latin typeface="Century"/>
                <a:ea typeface="HGP教科書体"/>
                <a:cs typeface="ＭＳ Ｐゴシック"/>
              </a:rPr>
              <a:t>目的</a:t>
            </a:r>
            <a:r>
              <a:rPr lang="ja-JP" altLang="ja-JP" sz="2800" kern="0" dirty="0">
                <a:latin typeface="Century"/>
                <a:ea typeface="HGP教科書体"/>
                <a:cs typeface="ＭＳ Ｐゴシック"/>
              </a:rPr>
              <a:t>とする</a:t>
            </a:r>
            <a:r>
              <a:rPr lang="ja-JP" altLang="ja-JP" sz="2800" b="1" u="sng" kern="0" dirty="0">
                <a:latin typeface="Century"/>
                <a:ea typeface="HGP教科書体"/>
                <a:cs typeface="ＭＳ Ｐゴシック"/>
              </a:rPr>
              <a:t>化学</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分野</a:t>
            </a:r>
            <a:r>
              <a:rPr lang="ja-JP" altLang="ja-JP" sz="2800" kern="0" dirty="0">
                <a:latin typeface="Century"/>
                <a:ea typeface="HGP教科書体"/>
                <a:cs typeface="ＭＳ Ｐゴシック"/>
              </a:rPr>
              <a:t>である。</a:t>
            </a:r>
            <a:r>
              <a:rPr lang="ja-JP" altLang="ja-JP" sz="2800" b="1" u="sng" kern="0" dirty="0">
                <a:latin typeface="Century"/>
                <a:ea typeface="HGP教科書体"/>
                <a:cs typeface="ＭＳ Ｐゴシック"/>
              </a:rPr>
              <a:t>伝統的</a:t>
            </a:r>
            <a:r>
              <a:rPr lang="ja-JP" altLang="ja-JP" sz="2800" kern="0" dirty="0">
                <a:latin typeface="Century"/>
                <a:ea typeface="HGP教科書体"/>
                <a:cs typeface="ＭＳ Ｐゴシック"/>
              </a:rPr>
              <a:t>には二酸化</a:t>
            </a:r>
            <a:r>
              <a:rPr lang="ja-JP" altLang="ja-JP" sz="2800" b="1" u="sng" kern="0" dirty="0">
                <a:solidFill>
                  <a:srgbClr val="537F23"/>
                </a:solidFill>
                <a:latin typeface="Century"/>
                <a:ea typeface="HGP教科書体"/>
                <a:cs typeface="ＭＳ Ｐゴシック"/>
              </a:rPr>
              <a:t>炭素</a:t>
            </a:r>
            <a:r>
              <a:rPr lang="ja-JP" altLang="ja-JP" sz="2800" kern="0" dirty="0">
                <a:latin typeface="Century"/>
                <a:ea typeface="HGP教科書体"/>
                <a:cs typeface="ＭＳ Ｐゴシック"/>
              </a:rPr>
              <a:t>や一酸化</a:t>
            </a:r>
            <a:r>
              <a:rPr lang="ja-JP" altLang="ja-JP" sz="2800" b="1" u="sng" kern="0" dirty="0">
                <a:solidFill>
                  <a:srgbClr val="537F23"/>
                </a:solidFill>
                <a:latin typeface="Century"/>
                <a:ea typeface="HGP教科書体"/>
                <a:cs typeface="ＭＳ Ｐゴシック"/>
              </a:rPr>
              <a:t>炭素</a:t>
            </a:r>
            <a:r>
              <a:rPr lang="ja-JP" altLang="ja-JP" sz="2800" kern="0" dirty="0">
                <a:latin typeface="Century"/>
                <a:ea typeface="HGP教科書体"/>
                <a:cs typeface="ＭＳ Ｐゴシック"/>
              </a:rPr>
              <a:t>、炭酸などは</a:t>
            </a:r>
            <a:r>
              <a:rPr lang="ja-JP" altLang="ja-JP" sz="2800" b="1" u="sng" kern="0" dirty="0">
                <a:latin typeface="Century"/>
                <a:ea typeface="HGP教科書体"/>
                <a:cs typeface="ＭＳ Ｐゴシック"/>
              </a:rPr>
              <a:t>有機</a:t>
            </a:r>
            <a:r>
              <a:rPr lang="ja-JP" altLang="ja-JP" sz="2800" kern="0" dirty="0">
                <a:latin typeface="Century"/>
                <a:ea typeface="HGP教科書体"/>
                <a:cs typeface="ＭＳ Ｐゴシック"/>
              </a:rPr>
              <a:t>化合物に</a:t>
            </a:r>
            <a:r>
              <a:rPr lang="ja-JP" altLang="ja-JP" sz="2800" b="1" u="sng" kern="0" dirty="0">
                <a:latin typeface="Century"/>
                <a:ea typeface="HGP教科書体"/>
                <a:cs typeface="ＭＳ Ｐゴシック"/>
              </a:rPr>
              <a:t>含め</a:t>
            </a:r>
            <a:r>
              <a:rPr lang="ja-JP" altLang="ja-JP" sz="2800" kern="0" dirty="0">
                <a:latin typeface="Century"/>
                <a:ea typeface="HGP教科書体"/>
                <a:cs typeface="ＭＳ Ｐゴシック"/>
              </a:rPr>
              <a:t>ない。大体は</a:t>
            </a:r>
            <a:r>
              <a:rPr lang="en-US" altLang="ja-JP" sz="2800" kern="0" dirty="0">
                <a:latin typeface="HGP教科書体" pitchFamily="18" charset="-128"/>
                <a:ea typeface="HGP教科書体" pitchFamily="18" charset="-128"/>
                <a:cs typeface="ＭＳ Ｐゴシック"/>
              </a:rPr>
              <a:t>C</a:t>
            </a:r>
            <a:r>
              <a:rPr lang="ja-JP" altLang="ja-JP" sz="2800" kern="0" dirty="0">
                <a:latin typeface="HGP教科書体" pitchFamily="18" charset="-128"/>
                <a:ea typeface="HGP教科書体" pitchFamily="18" charset="-128"/>
                <a:cs typeface="ＭＳ 明朝"/>
              </a:rPr>
              <a:t>−</a:t>
            </a:r>
            <a:r>
              <a:rPr lang="en-US" altLang="ja-JP" sz="2800" kern="0" dirty="0">
                <a:latin typeface="HGP教科書体" pitchFamily="18" charset="-128"/>
                <a:ea typeface="HGP教科書体" pitchFamily="18" charset="-128"/>
                <a:cs typeface="ＭＳ Ｐゴシック"/>
              </a:rPr>
              <a:t>C</a:t>
            </a:r>
            <a:r>
              <a:rPr lang="ja-JP" altLang="ja-JP" sz="2800" b="1" u="sng" kern="0" dirty="0">
                <a:latin typeface="HGP教科書体" pitchFamily="18" charset="-128"/>
                <a:ea typeface="HGP教科書体" pitchFamily="18" charset="-128"/>
                <a:cs typeface="ＭＳ Ｐゴシック"/>
              </a:rPr>
              <a:t>結合</a:t>
            </a:r>
            <a:r>
              <a:rPr lang="ja-JP" altLang="ja-JP" sz="2800" kern="0" dirty="0">
                <a:latin typeface="HGP教科書体" pitchFamily="18" charset="-128"/>
                <a:ea typeface="HGP教科書体" pitchFamily="18" charset="-128"/>
                <a:cs typeface="ＭＳ Ｐゴシック"/>
              </a:rPr>
              <a:t>か</a:t>
            </a:r>
            <a:r>
              <a:rPr lang="en-US" altLang="ja-JP" sz="2800" kern="0" dirty="0">
                <a:latin typeface="HGP教科書体" pitchFamily="18" charset="-128"/>
                <a:ea typeface="HGP教科書体" pitchFamily="18" charset="-128"/>
                <a:cs typeface="ＭＳ Ｐゴシック"/>
              </a:rPr>
              <a:t>C</a:t>
            </a:r>
            <a:r>
              <a:rPr lang="ja-JP" altLang="ja-JP" sz="2800" kern="0" dirty="0">
                <a:latin typeface="HGP教科書体" pitchFamily="18" charset="-128"/>
                <a:ea typeface="HGP教科書体" pitchFamily="18" charset="-128"/>
                <a:cs typeface="ＭＳ 明朝"/>
              </a:rPr>
              <a:t>−</a:t>
            </a:r>
            <a:r>
              <a:rPr lang="en-US" altLang="ja-JP" sz="2800" kern="0" dirty="0">
                <a:latin typeface="HGP教科書体" pitchFamily="18" charset="-128"/>
                <a:ea typeface="HGP教科書体" pitchFamily="18" charset="-128"/>
                <a:cs typeface="ＭＳ Ｐゴシック"/>
              </a:rPr>
              <a:t>H</a:t>
            </a:r>
            <a:r>
              <a:rPr lang="ja-JP" altLang="ja-JP" sz="2800" b="1" u="sng" kern="0" dirty="0">
                <a:latin typeface="Century"/>
                <a:ea typeface="HGP教科書体"/>
                <a:cs typeface="ＭＳ Ｐゴシック"/>
              </a:rPr>
              <a:t>結合</a:t>
            </a:r>
            <a:r>
              <a:rPr lang="ja-JP" altLang="ja-JP" sz="2800" kern="0" dirty="0">
                <a:latin typeface="Century"/>
                <a:ea typeface="HGP教科書体"/>
                <a:cs typeface="ＭＳ Ｐゴシック"/>
              </a:rPr>
              <a:t>を持つものが</a:t>
            </a:r>
            <a:r>
              <a:rPr lang="ja-JP" altLang="ja-JP" sz="2800" b="1" u="sng" kern="0" dirty="0">
                <a:latin typeface="Century"/>
                <a:ea typeface="HGP教科書体"/>
                <a:cs typeface="ＭＳ Ｐゴシック"/>
              </a:rPr>
              <a:t>有機</a:t>
            </a:r>
            <a:r>
              <a:rPr lang="ja-JP" altLang="ja-JP" sz="2800" kern="0" dirty="0">
                <a:latin typeface="Century"/>
                <a:ea typeface="HGP教科書体"/>
                <a:cs typeface="ＭＳ Ｐゴシック"/>
              </a:rPr>
              <a:t>化合物である。また、</a:t>
            </a:r>
            <a:r>
              <a:rPr lang="ja-JP" altLang="ja-JP" sz="2800" b="1" u="sng" kern="0" dirty="0">
                <a:latin typeface="Century"/>
                <a:ea typeface="HGP教科書体"/>
                <a:cs typeface="ＭＳ Ｐゴシック"/>
              </a:rPr>
              <a:t>ある有機</a:t>
            </a:r>
            <a:r>
              <a:rPr lang="ja-JP" altLang="ja-JP" sz="2800" kern="0" dirty="0">
                <a:latin typeface="Century"/>
                <a:ea typeface="HGP教科書体"/>
                <a:cs typeface="ＭＳ Ｐゴシック"/>
              </a:rPr>
              <a:t>化合物を</a:t>
            </a:r>
            <a:r>
              <a:rPr lang="ja-JP" altLang="ja-JP" sz="2800" b="1" u="sng" kern="0" dirty="0">
                <a:solidFill>
                  <a:srgbClr val="537F23"/>
                </a:solidFill>
                <a:latin typeface="Century"/>
                <a:ea typeface="HGP教科書体"/>
                <a:cs typeface="ＭＳ Ｐゴシック"/>
              </a:rPr>
              <a:t>炭素</a:t>
            </a:r>
            <a:r>
              <a:rPr lang="ja-JP" altLang="ja-JP" sz="2800" kern="0" dirty="0">
                <a:latin typeface="Century"/>
                <a:ea typeface="HGP教科書体"/>
                <a:cs typeface="ＭＳ Ｐゴシック"/>
              </a:rPr>
              <a:t>以外（</a:t>
            </a:r>
            <a:r>
              <a:rPr lang="ja-JP" altLang="ja-JP" sz="2800" b="1" u="sng" kern="0" dirty="0">
                <a:latin typeface="Century"/>
                <a:ea typeface="HGP教科書体"/>
                <a:cs typeface="ＭＳ Ｐゴシック"/>
              </a:rPr>
              <a:t>金属</a:t>
            </a:r>
            <a:r>
              <a:rPr lang="ja-JP" altLang="ja-JP" sz="2800" b="1" u="sng" kern="0" dirty="0">
                <a:solidFill>
                  <a:srgbClr val="537F23"/>
                </a:solidFill>
                <a:latin typeface="Century"/>
                <a:ea typeface="HGP教科書体"/>
                <a:cs typeface="ＭＳ Ｐゴシック"/>
              </a:rPr>
              <a:t>元素</a:t>
            </a:r>
            <a:r>
              <a:rPr lang="ja-JP" altLang="ja-JP" sz="2800" kern="0" dirty="0">
                <a:latin typeface="Century"/>
                <a:ea typeface="HGP教科書体"/>
                <a:cs typeface="ＭＳ Ｐゴシック"/>
              </a:rPr>
              <a:t>の場合も</a:t>
            </a:r>
            <a:r>
              <a:rPr lang="ja-JP" altLang="ja-JP" sz="2800" b="1" u="sng" kern="0" dirty="0">
                <a:latin typeface="Century"/>
                <a:ea typeface="HGP教科書体"/>
                <a:cs typeface="ＭＳ Ｐゴシック"/>
              </a:rPr>
              <a:t>含む</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基</a:t>
            </a:r>
            <a:r>
              <a:rPr lang="ja-JP" altLang="ja-JP" sz="2800" kern="0" dirty="0">
                <a:latin typeface="Century"/>
                <a:ea typeface="HGP教科書体"/>
                <a:cs typeface="ＭＳ Ｐゴシック"/>
              </a:rPr>
              <a:t>で置換した</a:t>
            </a:r>
            <a:r>
              <a:rPr lang="ja-JP" altLang="ja-JP" sz="2800" b="1" u="sng" kern="0" dirty="0">
                <a:latin typeface="Century"/>
                <a:ea typeface="HGP教科書体"/>
                <a:cs typeface="ＭＳ Ｐゴシック"/>
              </a:rPr>
              <a:t>構造</a:t>
            </a:r>
            <a:r>
              <a:rPr lang="ja-JP" altLang="ja-JP" sz="2800" kern="0" dirty="0">
                <a:latin typeface="Century"/>
                <a:ea typeface="HGP教科書体"/>
                <a:cs typeface="ＭＳ Ｐゴシック"/>
              </a:rPr>
              <a:t>を持つ</a:t>
            </a:r>
            <a:r>
              <a:rPr lang="ja-JP" altLang="ja-JP" sz="2800" b="1" u="sng" kern="0" dirty="0">
                <a:latin typeface="Century"/>
                <a:ea typeface="HGP教科書体"/>
                <a:cs typeface="ＭＳ Ｐゴシック"/>
              </a:rPr>
              <a:t>化学</a:t>
            </a:r>
            <a:r>
              <a:rPr lang="ja-JP" altLang="ja-JP" sz="2800" kern="0" dirty="0">
                <a:latin typeface="Century"/>
                <a:ea typeface="HGP教科書体"/>
                <a:cs typeface="ＭＳ Ｐゴシック"/>
              </a:rPr>
              <a:t>物質も</a:t>
            </a:r>
            <a:r>
              <a:rPr lang="ja-JP" altLang="ja-JP" sz="2800" b="1" u="sng" kern="0" dirty="0">
                <a:solidFill>
                  <a:srgbClr val="537F23"/>
                </a:solidFill>
                <a:latin typeface="Century"/>
                <a:ea typeface="HGP教科書体"/>
                <a:cs typeface="ＭＳ Ｐゴシック"/>
              </a:rPr>
              <a:t>広義</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有機</a:t>
            </a:r>
            <a:r>
              <a:rPr lang="ja-JP" altLang="ja-JP" sz="2800" kern="0" dirty="0">
                <a:latin typeface="Century"/>
                <a:ea typeface="HGP教科書体"/>
                <a:cs typeface="ＭＳ Ｐゴシック"/>
              </a:rPr>
              <a:t>化合物として</a:t>
            </a:r>
            <a:r>
              <a:rPr lang="ja-JP" altLang="ja-JP" sz="2800" b="1" u="sng" kern="0" dirty="0">
                <a:latin typeface="Century"/>
                <a:ea typeface="HGP教科書体"/>
                <a:cs typeface="ＭＳ Ｐゴシック"/>
              </a:rPr>
              <a:t>有機化学</a:t>
            </a:r>
            <a:r>
              <a:rPr lang="ja-JP" altLang="ja-JP" sz="2800" kern="0" dirty="0">
                <a:latin typeface="Century"/>
                <a:ea typeface="HGP教科書体"/>
                <a:cs typeface="ＭＳ Ｐゴシック"/>
              </a:rPr>
              <a:t>の</a:t>
            </a:r>
            <a:r>
              <a:rPr lang="ja-JP" altLang="ja-JP" sz="2800" b="1" u="sng" kern="0" dirty="0">
                <a:latin typeface="Century"/>
                <a:ea typeface="HGP教科書体"/>
                <a:cs typeface="ＭＳ Ｐゴシック"/>
              </a:rPr>
              <a:t>対象</a:t>
            </a:r>
            <a:r>
              <a:rPr lang="ja-JP" altLang="ja-JP" sz="2800" kern="0" dirty="0">
                <a:latin typeface="Century"/>
                <a:ea typeface="HGP教科書体"/>
                <a:cs typeface="ＭＳ Ｐゴシック"/>
              </a:rPr>
              <a:t>とされる物もある</a:t>
            </a:r>
            <a:r>
              <a:rPr lang="ja-JP" altLang="ja-JP" sz="2800" kern="0" dirty="0" smtClean="0">
                <a:latin typeface="Century"/>
                <a:ea typeface="HGP教科書体"/>
                <a:cs typeface="ＭＳ Ｐゴシック"/>
              </a:rPr>
              <a:t>。</a:t>
            </a:r>
            <a:endParaRPr lang="en-US" altLang="ja-JP" sz="2400" kern="100" dirty="0" smtClean="0">
              <a:latin typeface="Century"/>
              <a:ea typeface="ＭＳ 明朝"/>
              <a:cs typeface="Times New Roman"/>
            </a:endParaRPr>
          </a:p>
          <a:p>
            <a:pPr marL="0" indent="0">
              <a:buNone/>
            </a:pPr>
            <a:r>
              <a:rPr lang="ja-JP" altLang="en-US" sz="2400" b="1" kern="100" dirty="0">
                <a:latin typeface="Century"/>
                <a:ea typeface="ＭＳ 明朝"/>
                <a:cs typeface="Times New Roman"/>
              </a:rPr>
              <a:t>　</a:t>
            </a:r>
            <a:r>
              <a:rPr lang="ja-JP" altLang="ja-JP" sz="2800" b="1" u="sng" kern="0" dirty="0" smtClean="0">
                <a:latin typeface="Century"/>
                <a:ea typeface="HGP教科書体"/>
                <a:cs typeface="ＭＳ Ｐゴシック"/>
              </a:rPr>
              <a:t>構造</a:t>
            </a:r>
            <a:r>
              <a:rPr lang="ja-JP" altLang="ja-JP" sz="2800" b="1" u="sng" kern="0" dirty="0">
                <a:latin typeface="Century"/>
                <a:ea typeface="HGP教科書体"/>
                <a:cs typeface="ＭＳ Ｐゴシック"/>
              </a:rPr>
              <a:t>有機化学</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反応有機化学</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有機反応論</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合成有機化学</a:t>
            </a:r>
            <a:r>
              <a:rPr lang="ja-JP" altLang="ja-JP" sz="2800" kern="0" dirty="0">
                <a:latin typeface="Century"/>
                <a:ea typeface="HGP教科書体"/>
                <a:cs typeface="ＭＳ Ｐゴシック"/>
              </a:rPr>
              <a:t>、</a:t>
            </a:r>
            <a:r>
              <a:rPr lang="ja-JP" altLang="ja-JP" sz="2800" b="1" u="sng" kern="0" dirty="0">
                <a:latin typeface="Century"/>
                <a:ea typeface="HGP教科書体"/>
                <a:cs typeface="ＭＳ Ｐゴシック"/>
              </a:rPr>
              <a:t>生物有機化学</a:t>
            </a:r>
            <a:r>
              <a:rPr lang="ja-JP" altLang="ja-JP" sz="2800" kern="0" dirty="0">
                <a:latin typeface="Century"/>
                <a:ea typeface="HGP教科書体"/>
                <a:cs typeface="ＭＳ Ｐゴシック"/>
              </a:rPr>
              <a:t>などの</a:t>
            </a:r>
            <a:r>
              <a:rPr lang="ja-JP" altLang="ja-JP" sz="2800" b="1" u="sng" kern="0" dirty="0">
                <a:latin typeface="Century"/>
                <a:ea typeface="HGP教科書体"/>
                <a:cs typeface="ＭＳ Ｐゴシック"/>
              </a:rPr>
              <a:t>分野</a:t>
            </a:r>
            <a:r>
              <a:rPr lang="ja-JP" altLang="ja-JP" sz="2800" kern="0" dirty="0">
                <a:latin typeface="Century"/>
                <a:ea typeface="HGP教科書体"/>
                <a:cs typeface="ＭＳ Ｐゴシック"/>
              </a:rPr>
              <a:t>がある。</a:t>
            </a:r>
            <a:endParaRPr lang="ja-JP" altLang="ja-JP" sz="2400" kern="100" dirty="0">
              <a:latin typeface="Century"/>
              <a:ea typeface="ＭＳ 明朝"/>
              <a:cs typeface="Times New Roman"/>
            </a:endParaRPr>
          </a:p>
          <a:p>
            <a:pPr marL="0" indent="0">
              <a:buNone/>
            </a:pPr>
            <a:r>
              <a:rPr lang="ja-JP" altLang="en-US" sz="2800" kern="0" dirty="0">
                <a:latin typeface="HGP教科書体"/>
                <a:cs typeface="ＭＳ Ｐゴシック"/>
              </a:rPr>
              <a:t>　</a:t>
            </a:r>
            <a:r>
              <a:rPr lang="en-US" altLang="ja-JP" sz="2800" kern="0" dirty="0" smtClean="0">
                <a:latin typeface="HGP教科書体"/>
                <a:cs typeface="ＭＳ Ｐゴシック"/>
              </a:rPr>
              <a:t>100</a:t>
            </a:r>
            <a:r>
              <a:rPr lang="ja-JP" altLang="ja-JP" sz="2800" kern="0" dirty="0">
                <a:ea typeface="HGP教科書体"/>
                <a:cs typeface="ＭＳ Ｐゴシック"/>
              </a:rPr>
              <a:t>を</a:t>
            </a:r>
            <a:r>
              <a:rPr lang="ja-JP" altLang="ja-JP" sz="2800" b="1" u="sng" kern="0" dirty="0">
                <a:ea typeface="HGP教科書体"/>
                <a:cs typeface="ＭＳ Ｐゴシック"/>
              </a:rPr>
              <a:t>超える</a:t>
            </a:r>
            <a:r>
              <a:rPr lang="ja-JP" altLang="ja-JP" sz="2800" b="1" u="sng" kern="0" dirty="0">
                <a:solidFill>
                  <a:srgbClr val="537F23"/>
                </a:solidFill>
                <a:latin typeface="Century"/>
                <a:ea typeface="HGP教科書体"/>
                <a:cs typeface="ＭＳ Ｐゴシック"/>
              </a:rPr>
              <a:t>元素</a:t>
            </a:r>
            <a:r>
              <a:rPr lang="ja-JP" altLang="ja-JP" sz="2800" kern="0" dirty="0">
                <a:ea typeface="HGP教科書体"/>
                <a:cs typeface="ＭＳ Ｐゴシック"/>
              </a:rPr>
              <a:t>の中で</a:t>
            </a:r>
            <a:r>
              <a:rPr lang="ja-JP" altLang="ja-JP" sz="2800" b="1" u="sng" kern="0" dirty="0">
                <a:solidFill>
                  <a:srgbClr val="537F23"/>
                </a:solidFill>
                <a:latin typeface="Century"/>
                <a:ea typeface="HGP教科書体"/>
                <a:cs typeface="ＭＳ Ｐゴシック"/>
              </a:rPr>
              <a:t>炭素</a:t>
            </a:r>
            <a:r>
              <a:rPr lang="ja-JP" altLang="ja-JP" sz="2800" kern="0" dirty="0">
                <a:ea typeface="HGP教科書体"/>
                <a:cs typeface="ＭＳ Ｐゴシック"/>
              </a:rPr>
              <a:t>の化合物だけが特に</a:t>
            </a:r>
            <a:r>
              <a:rPr lang="ja-JP" altLang="ja-JP" sz="2800" b="1" u="sng" kern="0" dirty="0">
                <a:ea typeface="HGP教科書体"/>
                <a:cs typeface="ＭＳ Ｐゴシック"/>
              </a:rPr>
              <a:t>取り上げ</a:t>
            </a:r>
            <a:r>
              <a:rPr lang="ja-JP" altLang="ja-JP" sz="2800" kern="0" dirty="0">
                <a:ea typeface="HGP教科書体"/>
                <a:cs typeface="ＭＳ Ｐゴシック"/>
              </a:rPr>
              <a:t>られる理由は、</a:t>
            </a:r>
            <a:r>
              <a:rPr lang="ja-JP" altLang="ja-JP" sz="2800" b="1" u="sng" kern="0" dirty="0">
                <a:solidFill>
                  <a:srgbClr val="537F23"/>
                </a:solidFill>
                <a:latin typeface="Century"/>
                <a:ea typeface="HGP教科書体"/>
                <a:cs typeface="ＭＳ Ｐゴシック"/>
              </a:rPr>
              <a:t>炭素</a:t>
            </a:r>
            <a:r>
              <a:rPr lang="ja-JP" altLang="ja-JP" sz="2800" kern="0" dirty="0">
                <a:ea typeface="HGP教科書体"/>
                <a:cs typeface="ＭＳ Ｐゴシック"/>
              </a:rPr>
              <a:t>が</a:t>
            </a:r>
            <a:r>
              <a:rPr lang="ja-JP" altLang="ja-JP" sz="2800" b="1" u="sng" kern="0" dirty="0">
                <a:ea typeface="HGP教科書体"/>
                <a:cs typeface="ＭＳ Ｐゴシック"/>
              </a:rPr>
              <a:t>無限</a:t>
            </a:r>
            <a:r>
              <a:rPr lang="ja-JP" altLang="ja-JP" sz="2800" kern="0" dirty="0">
                <a:ea typeface="HGP教科書体"/>
                <a:cs typeface="ＭＳ Ｐゴシック"/>
              </a:rPr>
              <a:t>の</a:t>
            </a:r>
            <a:r>
              <a:rPr lang="ja-JP" altLang="ja-JP" sz="2800" b="1" u="sng" kern="0" dirty="0">
                <a:ea typeface="HGP教科書体"/>
                <a:cs typeface="ＭＳ Ｐゴシック"/>
              </a:rPr>
              <a:t>多様性</a:t>
            </a:r>
            <a:r>
              <a:rPr lang="ja-JP" altLang="ja-JP" sz="2800" kern="0" dirty="0">
                <a:ea typeface="HGP教科書体"/>
                <a:cs typeface="ＭＳ Ｐゴシック"/>
              </a:rPr>
              <a:t>をもつ物質を作る材料になり</a:t>
            </a:r>
            <a:r>
              <a:rPr lang="ja-JP" altLang="ja-JP" sz="2800" b="1" u="sng" kern="0" dirty="0">
                <a:ea typeface="HGP教科書体"/>
                <a:cs typeface="ＭＳ Ｐゴシック"/>
              </a:rPr>
              <a:t>うる</a:t>
            </a:r>
            <a:r>
              <a:rPr lang="ja-JP" altLang="ja-JP" sz="2800" kern="0" dirty="0">
                <a:ea typeface="HGP教科書体"/>
                <a:cs typeface="ＭＳ Ｐゴシック"/>
              </a:rPr>
              <a:t>からである。</a:t>
            </a:r>
            <a:r>
              <a:rPr lang="ja-JP" altLang="ja-JP" sz="2800" b="1" u="sng" kern="0" dirty="0">
                <a:ea typeface="HGP教科書体"/>
                <a:cs typeface="ＭＳ Ｐゴシック"/>
              </a:rPr>
              <a:t>実際</a:t>
            </a:r>
            <a:r>
              <a:rPr lang="ja-JP" altLang="ja-JP" sz="2800" kern="0" dirty="0">
                <a:ea typeface="HGP教科書体"/>
                <a:cs typeface="ＭＳ Ｐゴシック"/>
              </a:rPr>
              <a:t>、</a:t>
            </a:r>
            <a:r>
              <a:rPr lang="ja-JP" altLang="ja-JP" sz="2800" b="1" u="sng" kern="0" dirty="0">
                <a:ea typeface="HGP教科書体"/>
                <a:cs typeface="ＭＳ Ｐゴシック"/>
              </a:rPr>
              <a:t>現在</a:t>
            </a:r>
            <a:r>
              <a:rPr lang="ja-JP" altLang="ja-JP" sz="2800" kern="0" dirty="0">
                <a:ea typeface="HGP教科書体"/>
                <a:cs typeface="ＭＳ Ｐゴシック"/>
              </a:rPr>
              <a:t>知られている化合物のうち、</a:t>
            </a:r>
            <a:r>
              <a:rPr lang="ja-JP" altLang="ja-JP" sz="2800" b="1" u="sng" kern="0" dirty="0">
                <a:solidFill>
                  <a:srgbClr val="537F23"/>
                </a:solidFill>
                <a:latin typeface="Century"/>
                <a:ea typeface="HGP教科書体"/>
                <a:cs typeface="ＭＳ Ｐゴシック"/>
              </a:rPr>
              <a:t>炭素</a:t>
            </a:r>
            <a:r>
              <a:rPr lang="ja-JP" altLang="ja-JP" sz="2800" kern="0" dirty="0">
                <a:ea typeface="HGP教科書体"/>
                <a:cs typeface="ＭＳ Ｐゴシック"/>
              </a:rPr>
              <a:t>以外の</a:t>
            </a:r>
            <a:r>
              <a:rPr lang="ja-JP" altLang="ja-JP" sz="2800" b="1" u="sng" kern="0" dirty="0">
                <a:solidFill>
                  <a:srgbClr val="537F23"/>
                </a:solidFill>
                <a:latin typeface="Century"/>
                <a:ea typeface="HGP教科書体"/>
                <a:cs typeface="ＭＳ Ｐゴシック"/>
              </a:rPr>
              <a:t>元素</a:t>
            </a:r>
            <a:r>
              <a:rPr lang="ja-JP" altLang="ja-JP" sz="2800" b="1" u="sng" kern="0" dirty="0">
                <a:ea typeface="HGP教科書体"/>
                <a:cs typeface="ＭＳ Ｐゴシック"/>
              </a:rPr>
              <a:t>のみ</a:t>
            </a:r>
            <a:r>
              <a:rPr lang="ja-JP" altLang="ja-JP" sz="2800" kern="0" dirty="0">
                <a:ea typeface="HGP教科書体"/>
                <a:cs typeface="ＭＳ Ｐゴシック"/>
              </a:rPr>
              <a:t>からなるものは、</a:t>
            </a:r>
            <a:r>
              <a:rPr lang="ja-JP" altLang="ja-JP" sz="2800" b="1" u="sng" kern="0" dirty="0">
                <a:solidFill>
                  <a:srgbClr val="537F23"/>
                </a:solidFill>
                <a:latin typeface="Century"/>
                <a:ea typeface="HGP教科書体"/>
                <a:cs typeface="ＭＳ Ｐゴシック"/>
              </a:rPr>
              <a:t>炭素</a:t>
            </a:r>
            <a:r>
              <a:rPr lang="ja-JP" altLang="ja-JP" sz="2800" kern="0" dirty="0">
                <a:ea typeface="HGP教科書体"/>
                <a:cs typeface="ＭＳ Ｐゴシック"/>
              </a:rPr>
              <a:t>を</a:t>
            </a:r>
            <a:r>
              <a:rPr lang="ja-JP" altLang="ja-JP" sz="2800" b="1" u="sng" kern="0" dirty="0">
                <a:ea typeface="HGP教科書体"/>
                <a:cs typeface="ＭＳ Ｐゴシック"/>
              </a:rPr>
              <a:t>含む</a:t>
            </a:r>
            <a:r>
              <a:rPr lang="ja-JP" altLang="ja-JP" sz="2800" kern="0" dirty="0">
                <a:ea typeface="HGP教科書体"/>
                <a:cs typeface="ＭＳ Ｐゴシック"/>
              </a:rPr>
              <a:t>ものにはるかに</a:t>
            </a:r>
            <a:r>
              <a:rPr lang="ja-JP" altLang="ja-JP" sz="2800" b="1" u="sng" kern="0" dirty="0">
                <a:ea typeface="HGP教科書体"/>
                <a:cs typeface="ＭＳ Ｐゴシック"/>
              </a:rPr>
              <a:t>及ば</a:t>
            </a:r>
            <a:r>
              <a:rPr lang="ja-JP" altLang="ja-JP" sz="2800" kern="0" dirty="0">
                <a:ea typeface="HGP教科書体"/>
                <a:cs typeface="ＭＳ Ｐゴシック"/>
              </a:rPr>
              <a:t>ない。また</a:t>
            </a:r>
            <a:r>
              <a:rPr lang="ja-JP" altLang="ja-JP" sz="2800" b="1" u="sng" kern="0" dirty="0">
                <a:solidFill>
                  <a:srgbClr val="537F23"/>
                </a:solidFill>
                <a:latin typeface="Century"/>
                <a:ea typeface="HGP教科書体"/>
                <a:cs typeface="ＭＳ Ｐゴシック"/>
              </a:rPr>
              <a:t>生体</a:t>
            </a:r>
            <a:r>
              <a:rPr lang="ja-JP" altLang="ja-JP" sz="2800" kern="0" dirty="0">
                <a:ea typeface="HGP教科書体"/>
                <a:cs typeface="ＭＳ Ｐゴシック"/>
              </a:rPr>
              <a:t>を</a:t>
            </a:r>
            <a:r>
              <a:rPr lang="ja-JP" altLang="ja-JP" sz="2800" b="1" u="sng" kern="0" dirty="0">
                <a:ea typeface="HGP教科書体"/>
                <a:cs typeface="ＭＳ Ｐゴシック"/>
              </a:rPr>
              <a:t>構成</a:t>
            </a:r>
            <a:r>
              <a:rPr lang="ja-JP" altLang="ja-JP" sz="2800" kern="0" dirty="0">
                <a:ea typeface="HGP教科書体"/>
                <a:cs typeface="ＭＳ Ｐゴシック"/>
              </a:rPr>
              <a:t>するタンパク</a:t>
            </a:r>
            <a:r>
              <a:rPr lang="ja-JP" altLang="ja-JP" sz="2800" b="1" u="sng" kern="0" dirty="0">
                <a:ea typeface="HGP教科書体"/>
                <a:cs typeface="ＭＳ Ｐゴシック"/>
              </a:rPr>
              <a:t>質</a:t>
            </a:r>
            <a:r>
              <a:rPr lang="ja-JP" altLang="ja-JP" sz="2800" kern="0" dirty="0">
                <a:ea typeface="HGP教科書体"/>
                <a:cs typeface="ＭＳ Ｐゴシック"/>
              </a:rPr>
              <a:t>や核酸、糖、脂質といった化合物も</a:t>
            </a:r>
            <a:r>
              <a:rPr lang="ja-JP" altLang="ja-JP" sz="2800" b="1" u="sng" kern="0" dirty="0">
                <a:ea typeface="HGP教科書体"/>
                <a:cs typeface="ＭＳ Ｐゴシック"/>
              </a:rPr>
              <a:t>すべて</a:t>
            </a:r>
            <a:r>
              <a:rPr lang="ja-JP" altLang="ja-JP" sz="2800" b="1" u="sng" kern="0" dirty="0">
                <a:solidFill>
                  <a:srgbClr val="537F23"/>
                </a:solidFill>
                <a:latin typeface="Century"/>
                <a:ea typeface="HGP教科書体"/>
                <a:cs typeface="ＭＳ Ｐゴシック"/>
              </a:rPr>
              <a:t>炭素</a:t>
            </a:r>
            <a:r>
              <a:rPr lang="ja-JP" altLang="ja-JP" sz="2800" kern="0" dirty="0">
                <a:ea typeface="HGP教科書体"/>
                <a:cs typeface="ＭＳ Ｐゴシック"/>
              </a:rPr>
              <a:t>化合物である。</a:t>
            </a:r>
            <a:endParaRPr kumimoji="1" lang="ja-JP" altLang="en-US" dirty="0"/>
          </a:p>
        </p:txBody>
      </p:sp>
    </p:spTree>
    <p:extLst>
      <p:ext uri="{BB962C8B-B14F-4D97-AF65-F5344CB8AC3E}">
        <p14:creationId xmlns:p14="http://schemas.microsoft.com/office/powerpoint/2010/main" val="30326824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098" name="Picture 2"/>
          <p:cNvPicPr>
            <a:picLocks noGrp="1" noChangeAspect="1" noChangeArrowheads="1"/>
          </p:cNvPicPr>
          <p:nvPr>
            <p:ph sz="quarter" idx="1"/>
          </p:nvPr>
        </p:nvPicPr>
        <p:blipFill>
          <a:blip r:embed="rId3" cstate="print"/>
          <a:srcRect/>
          <a:stretch>
            <a:fillRect/>
          </a:stretch>
        </p:blipFill>
        <p:spPr bwMode="auto">
          <a:xfrm>
            <a:off x="160261" y="188639"/>
            <a:ext cx="8827715" cy="6552729"/>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778098"/>
          </a:xfrm>
        </p:spPr>
        <p:txBody>
          <a:bodyPr>
            <a:normAutofit/>
          </a:bodyPr>
          <a:lstStyle/>
          <a:p>
            <a:r>
              <a:rPr lang="ja-JP" altLang="en-US" dirty="0" smtClean="0"/>
              <a:t>日本語学術共通語彙の妥当性（１）</a:t>
            </a:r>
            <a:endParaRPr lang="en-NZ" dirty="0"/>
          </a:p>
        </p:txBody>
      </p:sp>
      <p:sp>
        <p:nvSpPr>
          <p:cNvPr id="3" name="Content Placeholder 2"/>
          <p:cNvSpPr>
            <a:spLocks noGrp="1"/>
          </p:cNvSpPr>
          <p:nvPr>
            <p:ph sz="quarter" idx="1"/>
          </p:nvPr>
        </p:nvSpPr>
        <p:spPr>
          <a:xfrm>
            <a:off x="323528" y="1124744"/>
            <a:ext cx="8640960" cy="5544616"/>
          </a:xfrm>
        </p:spPr>
        <p:txBody>
          <a:bodyPr>
            <a:normAutofit fontScale="92500"/>
          </a:bodyPr>
          <a:lstStyle/>
          <a:p>
            <a:r>
              <a:rPr lang="ja-JP" altLang="en-US" dirty="0" smtClean="0"/>
              <a:t>初級語彙の占める割合との関係</a:t>
            </a:r>
            <a:endParaRPr lang="en-US" altLang="ja-JP" dirty="0" smtClean="0"/>
          </a:p>
          <a:p>
            <a:pPr lvl="1">
              <a:buClr>
                <a:schemeClr val="accent3"/>
              </a:buClr>
            </a:pPr>
            <a:r>
              <a:rPr lang="ja-JP" altLang="en-US" dirty="0" smtClean="0"/>
              <a:t>学術テキストでは初級の一般語彙の割合が一般テキストより低い</a:t>
            </a:r>
            <a:endParaRPr lang="en-US" altLang="ja-JP" dirty="0" smtClean="0"/>
          </a:p>
          <a:p>
            <a:pPr lvl="1">
              <a:buClr>
                <a:schemeClr val="accent3"/>
              </a:buClr>
            </a:pPr>
            <a:r>
              <a:rPr lang="ja-JP" altLang="en-US" dirty="0" smtClean="0"/>
              <a:t>中級の学術共通語彙を足すと一般テキストでのカバー率に近づく</a:t>
            </a:r>
            <a:endParaRPr lang="en-US" altLang="ja-JP" dirty="0" smtClean="0"/>
          </a:p>
          <a:p>
            <a:r>
              <a:rPr lang="ja-JP" altLang="en-US" sz="3000" dirty="0" smtClean="0">
                <a:solidFill>
                  <a:schemeClr val="accent2">
                    <a:lumMod val="50000"/>
                  </a:schemeClr>
                </a:solidFill>
                <a:effectLst>
                  <a:outerShdw blurRad="38100" dist="38100" dir="2700000" algn="tl">
                    <a:srgbClr val="000000">
                      <a:alpha val="43137"/>
                    </a:srgbClr>
                  </a:outerShdw>
                </a:effectLst>
              </a:rPr>
              <a:t>テキストカバー効率</a:t>
            </a:r>
            <a:r>
              <a:rPr lang="ja-JP" altLang="en-US" dirty="0" smtClean="0"/>
              <a:t>　（本研究のために考案）</a:t>
            </a:r>
            <a:endParaRPr lang="en-US" altLang="ja-JP" dirty="0" smtClean="0"/>
          </a:p>
          <a:p>
            <a:pPr marL="539750" indent="-539750">
              <a:buNone/>
            </a:pPr>
            <a:r>
              <a:rPr lang="ja-JP" altLang="en-US" dirty="0" smtClean="0"/>
              <a:t>　 ＝テキストカバー率を，そのカテゴリーの異なり語数で割り，</a:t>
            </a:r>
            <a:r>
              <a:rPr lang="en-US" altLang="ja-JP" dirty="0" smtClean="0"/>
              <a:t>1000000</a:t>
            </a:r>
            <a:r>
              <a:rPr lang="ja-JP" altLang="en-US" dirty="0" smtClean="0"/>
              <a:t>をかけたもの</a:t>
            </a:r>
            <a:endParaRPr lang="en-US" altLang="ja-JP" dirty="0" smtClean="0"/>
          </a:p>
          <a:p>
            <a:pPr>
              <a:buNone/>
            </a:pPr>
            <a:r>
              <a:rPr lang="en-US" altLang="ja-JP" dirty="0" smtClean="0"/>
              <a:t>	</a:t>
            </a:r>
            <a:r>
              <a:rPr lang="ja-JP" altLang="en-US" dirty="0" smtClean="0"/>
              <a:t>＝</a:t>
            </a:r>
            <a:r>
              <a:rPr lang="ja-JP" altLang="en-US" sz="3000" dirty="0" smtClean="0">
                <a:solidFill>
                  <a:schemeClr val="accent2">
                    <a:lumMod val="50000"/>
                  </a:schemeClr>
                </a:solidFill>
                <a:effectLst>
                  <a:outerShdw blurRad="38100" dist="38100" dir="2700000" algn="tl">
                    <a:srgbClr val="000000">
                      <a:alpha val="43137"/>
                    </a:srgbClr>
                  </a:outerShdw>
                </a:effectLst>
              </a:rPr>
              <a:t>そのカテゴリーの語を１語学習することで</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3000" dirty="0" smtClean="0">
                <a:solidFill>
                  <a:schemeClr val="accent2">
                    <a:lumMod val="50000"/>
                  </a:schemeClr>
                </a:solidFill>
                <a:effectLst>
                  <a:outerShdw blurRad="38100" dist="38100" dir="2700000" algn="tl">
                    <a:srgbClr val="000000">
                      <a:alpha val="43137"/>
                    </a:srgbClr>
                  </a:outerShdw>
                </a:effectLst>
              </a:rPr>
              <a:t>	</a:t>
            </a:r>
            <a:r>
              <a:rPr lang="ja-JP" altLang="en-US" sz="3000" dirty="0" smtClean="0">
                <a:solidFill>
                  <a:schemeClr val="accent2">
                    <a:lumMod val="50000"/>
                  </a:schemeClr>
                </a:solidFill>
                <a:effectLst>
                  <a:outerShdw blurRad="38100" dist="38100" dir="2700000" algn="tl">
                    <a:srgbClr val="000000">
                      <a:alpha val="43137"/>
                    </a:srgbClr>
                  </a:outerShdw>
                </a:effectLst>
              </a:rPr>
              <a:t>　平均的にどのぐらい効率よくカバー率を上げられるか</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lvl="1">
              <a:buClr>
                <a:schemeClr val="accent3"/>
              </a:buClr>
            </a:pPr>
            <a:r>
              <a:rPr lang="ja-JP" altLang="en-US" dirty="0" smtClean="0"/>
              <a:t>大きさの異なるテキスト間の数値比較には注意が必要</a:t>
            </a:r>
            <a:endParaRPr lang="en-US" altLang="ja-JP" dirty="0" smtClean="0"/>
          </a:p>
          <a:p>
            <a:pPr lvl="1">
              <a:buClr>
                <a:schemeClr val="accent3"/>
              </a:buClr>
              <a:buNone/>
            </a:pPr>
            <a:r>
              <a:rPr lang="en-US" altLang="ja-JP" dirty="0" smtClean="0"/>
              <a:t>	</a:t>
            </a:r>
            <a:r>
              <a:rPr lang="ja-JP" altLang="en-US" dirty="0" smtClean="0"/>
              <a:t>延べ語数と異なり語数の関係がテキストの大きさで異なるため</a:t>
            </a:r>
            <a:endParaRPr lang="en-US" altLang="ja-JP" dirty="0" smtClean="0"/>
          </a:p>
          <a:p>
            <a:pPr lvl="1">
              <a:buClr>
                <a:schemeClr val="accent3"/>
              </a:buClr>
            </a:pPr>
            <a:r>
              <a:rPr lang="ja-JP" altLang="en-US" dirty="0" smtClean="0"/>
              <a:t>同じテキスト中のカテゴリー間比較は可能</a:t>
            </a:r>
            <a:endParaRPr lang="en-US" altLang="ja-JP" dirty="0" smtClean="0"/>
          </a:p>
          <a:p>
            <a:pPr lvl="1">
              <a:buClr>
                <a:schemeClr val="accent3"/>
              </a:buClr>
            </a:pPr>
            <a:r>
              <a:rPr lang="ja-JP" altLang="en-US" dirty="0" smtClean="0"/>
              <a:t>この数値が大きいほど，そのカテゴリーの語彙を学ぶことで</a:t>
            </a:r>
            <a:endParaRPr lang="en-US" altLang="ja-JP" dirty="0" smtClean="0"/>
          </a:p>
          <a:p>
            <a:pPr lvl="1">
              <a:buClr>
                <a:schemeClr val="accent3"/>
              </a:buClr>
              <a:buNone/>
            </a:pPr>
            <a:r>
              <a:rPr lang="en-US" altLang="ja-JP" dirty="0" smtClean="0"/>
              <a:t>	</a:t>
            </a:r>
            <a:r>
              <a:rPr lang="ja-JP" altLang="en-US" dirty="0" smtClean="0"/>
              <a:t>効率よくそのテキストを理解できるようになることを予測</a:t>
            </a:r>
            <a:endParaRPr lang="en-NZ"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859216" cy="864096"/>
          </a:xfrm>
        </p:spPr>
        <p:txBody>
          <a:bodyPr>
            <a:normAutofit/>
          </a:bodyPr>
          <a:lstStyle/>
          <a:p>
            <a:r>
              <a:rPr lang="ja-JP" altLang="en-US" dirty="0"/>
              <a:t>先行研究</a:t>
            </a:r>
            <a:endParaRPr lang="en-NZ" dirty="0"/>
          </a:p>
        </p:txBody>
      </p:sp>
      <p:sp>
        <p:nvSpPr>
          <p:cNvPr id="3" name="Content Placeholder 2"/>
          <p:cNvSpPr>
            <a:spLocks noGrp="1"/>
          </p:cNvSpPr>
          <p:nvPr>
            <p:ph sz="quarter" idx="1"/>
          </p:nvPr>
        </p:nvSpPr>
        <p:spPr>
          <a:xfrm>
            <a:off x="395536" y="1052736"/>
            <a:ext cx="8496944" cy="5472608"/>
          </a:xfrm>
        </p:spPr>
        <p:txBody>
          <a:bodyPr>
            <a:normAutofit/>
          </a:bodyPr>
          <a:lstStyle/>
          <a:p>
            <a:r>
              <a:rPr lang="ja-JP" altLang="en-US" sz="2800" dirty="0" smtClean="0"/>
              <a:t>類似の</a:t>
            </a:r>
            <a:r>
              <a:rPr lang="ja-JP" altLang="en-US" sz="2800" dirty="0"/>
              <a:t>語群</a:t>
            </a:r>
            <a:r>
              <a:rPr lang="ja-JP" altLang="en-US" sz="2800" dirty="0" smtClean="0"/>
              <a:t>の存在の指摘</a:t>
            </a:r>
            <a:endParaRPr lang="en-US" altLang="ja-JP" sz="2800" dirty="0" smtClean="0"/>
          </a:p>
          <a:p>
            <a:pPr lvl="1"/>
            <a:r>
              <a:rPr lang="ja-JP" altLang="en-US" sz="2800" dirty="0" smtClean="0"/>
              <a:t>「はざま表現」（札野・深澤</a:t>
            </a:r>
            <a:r>
              <a:rPr lang="en-US" altLang="ja-JP" sz="2800" dirty="0" smtClean="0"/>
              <a:t>1995</a:t>
            </a:r>
            <a:r>
              <a:rPr lang="ja-JP" altLang="en-US" sz="2800" dirty="0" smtClean="0"/>
              <a:t>）</a:t>
            </a:r>
            <a:endParaRPr lang="en-US" altLang="ja-JP" sz="2800" dirty="0" smtClean="0"/>
          </a:p>
          <a:p>
            <a:pPr lvl="1"/>
            <a:r>
              <a:rPr lang="ja-JP" altLang="en-US" sz="2800" dirty="0" smtClean="0"/>
              <a:t>「日常語に使用される語彙と専門用語との間に位置する専門分野を超えた学術的な語彙」（深尾</a:t>
            </a:r>
            <a:r>
              <a:rPr lang="en-US" altLang="ja-JP" sz="2800" dirty="0" smtClean="0"/>
              <a:t>2001)</a:t>
            </a:r>
          </a:p>
          <a:p>
            <a:pPr lvl="1"/>
            <a:r>
              <a:rPr lang="ja-JP" altLang="en-US" sz="2800" dirty="0" smtClean="0"/>
              <a:t>「基礎専門語」（水元・池田</a:t>
            </a:r>
            <a:r>
              <a:rPr lang="en-US" altLang="ja-JP" sz="2800" dirty="0" smtClean="0"/>
              <a:t>2003</a:t>
            </a:r>
            <a:r>
              <a:rPr lang="ja-JP" altLang="en-US" sz="2800" dirty="0" smtClean="0"/>
              <a:t>）</a:t>
            </a:r>
            <a:endParaRPr lang="en-US" altLang="ja-JP" sz="2800" dirty="0" smtClean="0"/>
          </a:p>
          <a:p>
            <a:pPr marL="4763" lvl="1" indent="0">
              <a:buNone/>
            </a:pPr>
            <a:endParaRPr lang="en-US" altLang="ja-JP" sz="1600" dirty="0"/>
          </a:p>
          <a:p>
            <a:pPr marL="4763" lvl="1" indent="0">
              <a:buNone/>
            </a:pPr>
            <a:r>
              <a:rPr lang="ja-JP" altLang="en-US" sz="2800" dirty="0" smtClean="0"/>
              <a:t>・・・学術</a:t>
            </a:r>
            <a:r>
              <a:rPr lang="ja-JP" altLang="en-US" sz="2800" dirty="0"/>
              <a:t>共通語彙の全面的抽出はして</a:t>
            </a:r>
            <a:r>
              <a:rPr lang="ja-JP" altLang="en-US" sz="2800" dirty="0" smtClean="0"/>
              <a:t>いない</a:t>
            </a:r>
            <a:endParaRPr lang="en-US" altLang="ja-JP" sz="2800" dirty="0" smtClean="0"/>
          </a:p>
          <a:p>
            <a:pPr marL="320040" lvl="1" indent="0">
              <a:buNone/>
            </a:pPr>
            <a:r>
              <a:rPr lang="en-US" altLang="ja-JP" sz="2800" dirty="0" smtClean="0"/>
              <a:t> </a:t>
            </a:r>
            <a:r>
              <a:rPr lang="ja-JP" altLang="en-US" sz="2800" dirty="0" smtClean="0"/>
              <a:t>　　（角</a:t>
            </a:r>
            <a:r>
              <a:rPr lang="en-US" altLang="ja-JP" sz="2800" dirty="0" smtClean="0"/>
              <a:t>2010</a:t>
            </a:r>
            <a:r>
              <a:rPr lang="ja-JP" altLang="en-US" sz="2800" dirty="0" err="1" smtClean="0"/>
              <a:t>、</a:t>
            </a:r>
            <a:r>
              <a:rPr lang="ja-JP" altLang="en-US" sz="2800" dirty="0" smtClean="0"/>
              <a:t>バトラー後藤</a:t>
            </a:r>
            <a:r>
              <a:rPr lang="en-US" altLang="ja-JP" sz="2800" dirty="0" smtClean="0"/>
              <a:t>2010</a:t>
            </a:r>
            <a:r>
              <a:rPr lang="ja-JP" altLang="en-US" sz="2800" dirty="0" smtClean="0"/>
              <a:t>　は後述）</a:t>
            </a:r>
            <a:endParaRPr lang="en-US" altLang="ja-JP" sz="2800" dirty="0"/>
          </a:p>
          <a:p>
            <a:pPr marL="320040" lvl="1" indent="0">
              <a:buNone/>
            </a:pPr>
            <a:endParaRPr lang="en-NZ" sz="1800" dirty="0" smtClean="0"/>
          </a:p>
          <a:p>
            <a:r>
              <a:rPr lang="ja-JP" altLang="en-US" sz="2800" dirty="0" smtClean="0"/>
              <a:t>英語教育では抽出もされ、幅広く利用されている</a:t>
            </a:r>
            <a:endParaRPr lang="en-US" altLang="ja-JP" sz="2800" dirty="0"/>
          </a:p>
          <a:p>
            <a:pPr lvl="1"/>
            <a:r>
              <a:rPr lang="en-US" sz="3200" dirty="0" smtClean="0"/>
              <a:t>Academic Word List (Coxhead, 2000)</a:t>
            </a:r>
          </a:p>
          <a:p>
            <a:pPr marL="320040" lvl="1" indent="0">
              <a:buNone/>
            </a:pPr>
            <a:r>
              <a:rPr lang="ja-JP" altLang="en-US" dirty="0" smtClean="0"/>
              <a:t>　　</a:t>
            </a:r>
            <a:r>
              <a:rPr lang="en-US" altLang="ja-JP" dirty="0" smtClean="0">
                <a:sym typeface="Wingdings" pitchFamily="2" charset="2"/>
              </a:rPr>
              <a:t> </a:t>
            </a:r>
            <a:r>
              <a:rPr lang="en-US" dirty="0" smtClean="0"/>
              <a:t>University Word List (</a:t>
            </a:r>
            <a:r>
              <a:rPr lang="en-US" dirty="0" err="1" smtClean="0"/>
              <a:t>Xue</a:t>
            </a:r>
            <a:r>
              <a:rPr lang="en-US" dirty="0" smtClean="0"/>
              <a:t> &amp; Nation, 1984)  </a:t>
            </a:r>
            <a:endParaRPr lang="en-NZ"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098" name="Picture 2"/>
          <p:cNvPicPr>
            <a:picLocks noGrp="1" noChangeAspect="1" noChangeArrowheads="1"/>
          </p:cNvPicPr>
          <p:nvPr>
            <p:ph sz="quarter" idx="1"/>
          </p:nvPr>
        </p:nvPicPr>
        <p:blipFill>
          <a:blip r:embed="rId3" cstate="print"/>
          <a:srcRect/>
          <a:stretch>
            <a:fillRect/>
          </a:stretch>
        </p:blipFill>
        <p:spPr bwMode="auto">
          <a:xfrm>
            <a:off x="160261" y="188639"/>
            <a:ext cx="8827715" cy="6552729"/>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496944" cy="792088"/>
          </a:xfrm>
        </p:spPr>
        <p:txBody>
          <a:bodyPr>
            <a:normAutofit/>
          </a:bodyPr>
          <a:lstStyle/>
          <a:p>
            <a:r>
              <a:rPr lang="ja-JP" altLang="en-US" dirty="0" smtClean="0"/>
              <a:t>日本語学術共通語彙の妥当性（２）</a:t>
            </a:r>
            <a:endParaRPr lang="en-NZ" dirty="0"/>
          </a:p>
        </p:txBody>
      </p:sp>
      <p:sp>
        <p:nvSpPr>
          <p:cNvPr id="3" name="Content Placeholder 2"/>
          <p:cNvSpPr>
            <a:spLocks noGrp="1"/>
          </p:cNvSpPr>
          <p:nvPr>
            <p:ph sz="quarter" idx="1"/>
          </p:nvPr>
        </p:nvSpPr>
        <p:spPr>
          <a:xfrm>
            <a:off x="251520" y="1556792"/>
            <a:ext cx="8568952" cy="4463008"/>
          </a:xfrm>
        </p:spPr>
        <p:txBody>
          <a:bodyPr>
            <a:noAutofit/>
          </a:bodyPr>
          <a:lstStyle/>
          <a:p>
            <a:r>
              <a:rPr lang="en-US" sz="2800" dirty="0" smtClean="0"/>
              <a:t>JAWL </a:t>
            </a:r>
            <a:r>
              <a:rPr lang="ja-JP" altLang="en-US" sz="2800" dirty="0" smtClean="0"/>
              <a:t>は学術語彙の効率的な学習に適している</a:t>
            </a:r>
            <a:endParaRPr lang="en-US" altLang="ja-JP" sz="2800" dirty="0" smtClean="0"/>
          </a:p>
          <a:p>
            <a:pPr>
              <a:buNone/>
            </a:pPr>
            <a:r>
              <a:rPr lang="en-US" altLang="ja-JP" sz="2800" dirty="0" smtClean="0"/>
              <a:t>	</a:t>
            </a:r>
            <a:r>
              <a:rPr lang="ja-JP" altLang="en-US" sz="2800" dirty="0" smtClean="0"/>
              <a:t>おそらくは抽出方法も妥当</a:t>
            </a:r>
            <a:endParaRPr lang="en-US" altLang="ja-JP" sz="2800" dirty="0" smtClean="0"/>
          </a:p>
          <a:p>
            <a:pPr>
              <a:buNone/>
            </a:pPr>
            <a:endParaRPr lang="en-US" altLang="ja-JP" sz="2800" dirty="0" smtClean="0"/>
          </a:p>
          <a:p>
            <a:r>
              <a:rPr lang="en-US" altLang="ja-JP" sz="2800" dirty="0" smtClean="0">
                <a:solidFill>
                  <a:schemeClr val="accent2">
                    <a:lumMod val="50000"/>
                  </a:schemeClr>
                </a:solidFill>
                <a:effectLst>
                  <a:outerShdw blurRad="38100" dist="38100" dir="2700000" algn="tl">
                    <a:srgbClr val="000000">
                      <a:alpha val="43137"/>
                    </a:srgbClr>
                  </a:outerShdw>
                </a:effectLst>
              </a:rPr>
              <a:t>JAWL</a:t>
            </a:r>
            <a:r>
              <a:rPr lang="ja-JP" altLang="en-US" sz="2800" dirty="0" smtClean="0"/>
              <a:t>のカバー率は</a:t>
            </a:r>
            <a:r>
              <a:rPr lang="ja-JP" altLang="en-US" sz="2800" dirty="0" smtClean="0">
                <a:solidFill>
                  <a:schemeClr val="accent2">
                    <a:lumMod val="50000"/>
                  </a:schemeClr>
                </a:solidFill>
                <a:effectLst>
                  <a:outerShdw blurRad="38100" dist="38100" dir="2700000" algn="tl">
                    <a:srgbClr val="000000">
                      <a:alpha val="43137"/>
                    </a:srgbClr>
                  </a:outerShdw>
                </a:effectLst>
              </a:rPr>
              <a:t>上級</a:t>
            </a:r>
            <a:r>
              <a:rPr lang="ja-JP" altLang="en-US" sz="2800" dirty="0" smtClean="0"/>
              <a:t>や</a:t>
            </a:r>
            <a:r>
              <a:rPr lang="ja-JP" altLang="en-US" sz="2800" dirty="0" smtClean="0">
                <a:solidFill>
                  <a:schemeClr val="accent2">
                    <a:lumMod val="50000"/>
                  </a:schemeClr>
                </a:solidFill>
                <a:effectLst>
                  <a:outerShdw blurRad="38100" dist="38100" dir="2700000" algn="tl">
                    <a:srgbClr val="000000">
                      <a:alpha val="43137"/>
                    </a:srgbClr>
                  </a:outerShdw>
                </a:effectLst>
              </a:rPr>
              <a:t>超上級</a:t>
            </a:r>
            <a:r>
              <a:rPr lang="ja-JP" altLang="en-US" sz="2800" dirty="0" smtClean="0"/>
              <a:t>では極めて小さいが</a:t>
            </a:r>
            <a:endParaRPr lang="en-US" altLang="ja-JP" sz="2800" dirty="0" smtClean="0"/>
          </a:p>
          <a:p>
            <a:pPr lvl="1">
              <a:buClr>
                <a:schemeClr val="accent3"/>
              </a:buClr>
            </a:pPr>
            <a:r>
              <a:rPr lang="ja-JP" altLang="en-US" sz="2600" dirty="0" smtClean="0"/>
              <a:t>他の語彙より，</a:t>
            </a:r>
            <a:r>
              <a:rPr lang="ja-JP" altLang="en-US" sz="2600" dirty="0" smtClean="0">
                <a:solidFill>
                  <a:schemeClr val="accent2">
                    <a:lumMod val="50000"/>
                  </a:schemeClr>
                </a:solidFill>
                <a:effectLst>
                  <a:outerShdw blurRad="38100" dist="38100" dir="2700000" algn="tl">
                    <a:srgbClr val="000000">
                      <a:alpha val="43137"/>
                    </a:srgbClr>
                  </a:outerShdw>
                </a:effectLst>
              </a:rPr>
              <a:t>効率よく</a:t>
            </a:r>
            <a:endParaRPr lang="en-US" altLang="ja-JP" sz="2600" dirty="0" smtClean="0">
              <a:solidFill>
                <a:schemeClr val="accent2">
                  <a:lumMod val="50000"/>
                </a:schemeClr>
              </a:solidFill>
              <a:effectLst>
                <a:outerShdw blurRad="38100" dist="38100" dir="2700000" algn="tl">
                  <a:srgbClr val="000000">
                    <a:alpha val="43137"/>
                  </a:srgbClr>
                </a:outerShdw>
              </a:effectLst>
            </a:endParaRPr>
          </a:p>
          <a:p>
            <a:pPr marL="320040" lvl="1" indent="0">
              <a:buClr>
                <a:schemeClr val="accent3"/>
              </a:buClr>
              <a:buNone/>
            </a:pPr>
            <a:r>
              <a:rPr lang="ja-JP" altLang="en-US" sz="2600" dirty="0">
                <a:solidFill>
                  <a:schemeClr val="accent2">
                    <a:lumMod val="50000"/>
                  </a:schemeClr>
                </a:solidFill>
                <a:effectLst>
                  <a:outerShdw blurRad="38100" dist="38100" dir="2700000" algn="tl">
                    <a:srgbClr val="000000">
                      <a:alpha val="43137"/>
                    </a:srgbClr>
                  </a:outerShdw>
                </a:effectLst>
              </a:rPr>
              <a:t>　</a:t>
            </a:r>
            <a:r>
              <a:rPr lang="ja-JP" altLang="en-US" sz="2600" dirty="0" smtClean="0"/>
              <a:t>学術テキストの</a:t>
            </a:r>
            <a:r>
              <a:rPr lang="ja-JP" altLang="en-US" sz="2600" dirty="0" smtClean="0">
                <a:solidFill>
                  <a:schemeClr val="accent2">
                    <a:lumMod val="50000"/>
                  </a:schemeClr>
                </a:solidFill>
                <a:effectLst>
                  <a:outerShdw blurRad="38100" dist="38100" dir="2700000" algn="tl">
                    <a:srgbClr val="000000">
                      <a:alpha val="43137"/>
                    </a:srgbClr>
                  </a:outerShdw>
                </a:effectLst>
              </a:rPr>
              <a:t>カバー率を上げられる</a:t>
            </a:r>
            <a:endParaRPr lang="en-US" altLang="ja-JP" sz="2600" dirty="0" smtClean="0"/>
          </a:p>
          <a:p>
            <a:pPr lvl="1">
              <a:buClr>
                <a:schemeClr val="accent3"/>
              </a:buClr>
            </a:pPr>
            <a:r>
              <a:rPr lang="ja-JP" altLang="en-US" sz="2600" dirty="0" smtClean="0"/>
              <a:t>上級以降ではカバー率を上げるために数千語も必要</a:t>
            </a:r>
            <a:endParaRPr lang="en-US" altLang="ja-JP" sz="2600" dirty="0" smtClean="0"/>
          </a:p>
          <a:p>
            <a:pPr lvl="1">
              <a:buNone/>
            </a:pPr>
            <a:r>
              <a:rPr lang="en-US" altLang="ja-JP" sz="2800" dirty="0" smtClean="0"/>
              <a:t>	</a:t>
            </a:r>
          </a:p>
          <a:p>
            <a:pPr lvl="1">
              <a:buNone/>
            </a:pPr>
            <a:r>
              <a:rPr lang="en-US" altLang="ja-JP" sz="2800" dirty="0" smtClean="0">
                <a:sym typeface="Wingdings" pitchFamily="2" charset="2"/>
              </a:rPr>
              <a:t> </a:t>
            </a:r>
            <a:r>
              <a:rPr lang="ja-JP" altLang="en-US" sz="2800" dirty="0" smtClean="0"/>
              <a:t>たとえ</a:t>
            </a:r>
            <a:r>
              <a:rPr lang="en-US" sz="2800" dirty="0" smtClean="0"/>
              <a:t>0.1</a:t>
            </a:r>
            <a:r>
              <a:rPr lang="ja-JP" altLang="en-US" sz="2800" dirty="0" smtClean="0"/>
              <a:t>％でも効率よく学べることは重要</a:t>
            </a:r>
            <a:endParaRPr lang="en-NZ" sz="28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098" name="Picture 2"/>
          <p:cNvPicPr>
            <a:picLocks noGrp="1" noChangeAspect="1" noChangeArrowheads="1"/>
          </p:cNvPicPr>
          <p:nvPr>
            <p:ph sz="quarter" idx="1"/>
          </p:nvPr>
        </p:nvPicPr>
        <p:blipFill>
          <a:blip r:embed="rId3" cstate="print"/>
          <a:srcRect/>
          <a:stretch>
            <a:fillRect/>
          </a:stretch>
        </p:blipFill>
        <p:spPr bwMode="auto">
          <a:xfrm>
            <a:off x="160261" y="188639"/>
            <a:ext cx="8827715" cy="6552729"/>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9592" y="116632"/>
            <a:ext cx="7787208" cy="864096"/>
          </a:xfrm>
        </p:spPr>
        <p:txBody>
          <a:bodyPr>
            <a:normAutofit/>
          </a:bodyPr>
          <a:lstStyle/>
          <a:p>
            <a:r>
              <a:rPr lang="ja-JP" altLang="en-US" dirty="0" smtClean="0"/>
              <a:t>領域別の特徴</a:t>
            </a:r>
            <a:endParaRPr lang="en-NZ" dirty="0"/>
          </a:p>
        </p:txBody>
      </p:sp>
      <p:sp>
        <p:nvSpPr>
          <p:cNvPr id="3" name="Content Placeholder 2"/>
          <p:cNvSpPr>
            <a:spLocks noGrp="1"/>
          </p:cNvSpPr>
          <p:nvPr>
            <p:ph sz="quarter" idx="1"/>
          </p:nvPr>
        </p:nvSpPr>
        <p:spPr>
          <a:xfrm>
            <a:off x="179512" y="1052736"/>
            <a:ext cx="8784976" cy="5544616"/>
          </a:xfrm>
        </p:spPr>
        <p:txBody>
          <a:bodyPr>
            <a:normAutofit fontScale="92500" lnSpcReduction="10000"/>
          </a:bodyPr>
          <a:lstStyle/>
          <a:p>
            <a:r>
              <a:rPr lang="ja-JP" altLang="en-US" sz="3000" dirty="0" smtClean="0">
                <a:solidFill>
                  <a:schemeClr val="accent2">
                    <a:lumMod val="50000"/>
                  </a:schemeClr>
                </a:solidFill>
                <a:effectLst>
                  <a:outerShdw blurRad="38100" dist="38100" dir="2700000" algn="tl">
                    <a:srgbClr val="000000">
                      <a:alpha val="43137"/>
                    </a:srgbClr>
                  </a:outerShdw>
                </a:effectLst>
              </a:rPr>
              <a:t>新聞には</a:t>
            </a:r>
            <a:r>
              <a:rPr lang="ja-JP" altLang="en-US" sz="3000" dirty="0" smtClean="0"/>
              <a:t>初級語彙が少なく，</a:t>
            </a:r>
            <a:endParaRPr lang="en-US" altLang="ja-JP" sz="3000" dirty="0" smtClean="0"/>
          </a:p>
          <a:p>
            <a:pPr>
              <a:buNone/>
            </a:pPr>
            <a:r>
              <a:rPr lang="en-US" altLang="ja-JP" sz="3000" dirty="0" smtClean="0">
                <a:solidFill>
                  <a:schemeClr val="accent2">
                    <a:lumMod val="50000"/>
                  </a:schemeClr>
                </a:solidFill>
                <a:effectLst>
                  <a:outerShdw blurRad="38100" dist="38100" dir="2700000" algn="tl">
                    <a:srgbClr val="000000">
                      <a:alpha val="43137"/>
                    </a:srgbClr>
                  </a:outerShdw>
                </a:effectLst>
              </a:rPr>
              <a:t>	</a:t>
            </a:r>
            <a:r>
              <a:rPr lang="ja-JP" altLang="en-US" sz="3000" dirty="0" smtClean="0">
                <a:solidFill>
                  <a:schemeClr val="accent2">
                    <a:lumMod val="50000"/>
                  </a:schemeClr>
                </a:solidFill>
                <a:effectLst>
                  <a:outerShdw blurRad="38100" dist="38100" dir="2700000" algn="tl">
                    <a:srgbClr val="000000">
                      <a:alpha val="43137"/>
                    </a:srgbClr>
                  </a:outerShdw>
                </a:effectLst>
              </a:rPr>
              <a:t>中級の学術共通語彙が多い</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endParaRPr lang="en-US" altLang="ja-JP" dirty="0" smtClean="0"/>
          </a:p>
          <a:p>
            <a:r>
              <a:rPr lang="ja-JP" altLang="en-US" sz="3000" dirty="0" smtClean="0">
                <a:solidFill>
                  <a:schemeClr val="accent2">
                    <a:lumMod val="50000"/>
                  </a:schemeClr>
                </a:solidFill>
                <a:effectLst>
                  <a:outerShdw blurRad="38100" dist="38100" dir="2700000" algn="tl">
                    <a:srgbClr val="000000">
                      <a:alpha val="43137"/>
                    </a:srgbClr>
                  </a:outerShdw>
                </a:effectLst>
              </a:rPr>
              <a:t>理系</a:t>
            </a:r>
            <a:r>
              <a:rPr lang="ja-JP" altLang="en-US" sz="3000" dirty="0" smtClean="0"/>
              <a:t>（理工系，生物・医学系）</a:t>
            </a:r>
            <a:r>
              <a:rPr lang="ja-JP" altLang="en-US" sz="3000" dirty="0" smtClean="0">
                <a:solidFill>
                  <a:schemeClr val="accent2">
                    <a:lumMod val="50000"/>
                  </a:schemeClr>
                </a:solidFill>
                <a:effectLst>
                  <a:outerShdw blurRad="38100" dist="38100" dir="2700000" algn="tl">
                    <a:srgbClr val="000000">
                      <a:alpha val="43137"/>
                    </a:srgbClr>
                  </a:outerShdw>
                </a:effectLst>
              </a:rPr>
              <a:t>には</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3000" dirty="0" smtClean="0"/>
              <a:t>	</a:t>
            </a:r>
            <a:r>
              <a:rPr lang="ja-JP" altLang="en-US" sz="3000" dirty="0" smtClean="0"/>
              <a:t>文系（人文系，社会系）より</a:t>
            </a:r>
            <a:r>
              <a:rPr lang="ja-JP" altLang="en-US" sz="3000" dirty="0" smtClean="0">
                <a:solidFill>
                  <a:schemeClr val="accent2">
                    <a:lumMod val="50000"/>
                  </a:schemeClr>
                </a:solidFill>
                <a:effectLst>
                  <a:outerShdw blurRad="38100" dist="38100" dir="2700000" algn="tl">
                    <a:srgbClr val="000000">
                      <a:alpha val="43137"/>
                    </a:srgbClr>
                  </a:outerShdw>
                </a:effectLst>
              </a:rPr>
              <a:t>上級の学術共通語彙が多い</a:t>
            </a:r>
            <a:endParaRPr lang="en-NZ" altLang="en-US" sz="3000" dirty="0" smtClean="0">
              <a:solidFill>
                <a:schemeClr val="accent2">
                  <a:lumMod val="50000"/>
                </a:schemeClr>
              </a:solidFill>
              <a:effectLst>
                <a:outerShdw blurRad="38100" dist="38100" dir="2700000" algn="tl">
                  <a:srgbClr val="000000">
                    <a:alpha val="43137"/>
                  </a:srgbClr>
                </a:outerShdw>
              </a:effectLst>
            </a:endParaRPr>
          </a:p>
          <a:p>
            <a:endParaRPr lang="en-US" altLang="ja-JP" dirty="0" smtClean="0"/>
          </a:p>
          <a:p>
            <a:r>
              <a:rPr lang="ja-JP" altLang="en-US" sz="3000" dirty="0" smtClean="0"/>
              <a:t>３領域語</a:t>
            </a:r>
            <a:r>
              <a:rPr lang="en-US" altLang="ja-JP" sz="3000" dirty="0" smtClean="0"/>
              <a:t>(</a:t>
            </a:r>
            <a:r>
              <a:rPr lang="en-US" sz="3000" dirty="0" err="1" smtClean="0"/>
              <a:t>JAWL</a:t>
            </a:r>
            <a:r>
              <a:rPr lang="en-US" altLang="ja-JP" sz="3000" dirty="0" err="1" smtClean="0"/>
              <a:t>Ⅱ</a:t>
            </a:r>
            <a:r>
              <a:rPr lang="ja-JP" altLang="en-US" sz="3000" dirty="0" smtClean="0"/>
              <a:t>など</a:t>
            </a:r>
            <a:r>
              <a:rPr lang="en-US" altLang="ja-JP" sz="3000" dirty="0" smtClean="0"/>
              <a:t>)</a:t>
            </a:r>
            <a:r>
              <a:rPr lang="ja-JP" altLang="en-US" sz="3000" dirty="0" smtClean="0"/>
              <a:t>に欠けている１領域</a:t>
            </a:r>
            <a:r>
              <a:rPr lang="ja-JP" altLang="en-US" dirty="0" smtClean="0"/>
              <a:t>（一般テキストと比較して学術テキストで高い割合を示さなかった領域）</a:t>
            </a:r>
            <a:endParaRPr lang="en-US" altLang="ja-JP" dirty="0" smtClean="0"/>
          </a:p>
          <a:p>
            <a:pPr lvl="1">
              <a:buClr>
                <a:schemeClr val="accent3"/>
              </a:buClr>
            </a:pPr>
            <a:r>
              <a:rPr lang="ja-JP" altLang="en-US" dirty="0" smtClean="0"/>
              <a:t>生物・医学系が</a:t>
            </a:r>
            <a:r>
              <a:rPr lang="en-US" dirty="0" smtClean="0"/>
              <a:t>1630</a:t>
            </a:r>
            <a:r>
              <a:rPr lang="ja-JP" altLang="en-US" dirty="0" smtClean="0"/>
              <a:t>語中</a:t>
            </a:r>
            <a:r>
              <a:rPr lang="en-US" dirty="0" smtClean="0"/>
              <a:t>613</a:t>
            </a:r>
            <a:r>
              <a:rPr lang="ja-JP" altLang="en-US" dirty="0" smtClean="0"/>
              <a:t>語（</a:t>
            </a:r>
            <a:r>
              <a:rPr lang="en-US" dirty="0" smtClean="0"/>
              <a:t>37.6</a:t>
            </a:r>
            <a:r>
              <a:rPr lang="ja-JP" altLang="en-US" dirty="0" smtClean="0"/>
              <a:t>％）と最多</a:t>
            </a:r>
            <a:endParaRPr lang="en-US" altLang="ja-JP" dirty="0" smtClean="0"/>
          </a:p>
          <a:p>
            <a:pPr lvl="1">
              <a:buClr>
                <a:schemeClr val="accent3"/>
              </a:buClr>
            </a:pPr>
            <a:r>
              <a:rPr lang="ja-JP" altLang="en-US" dirty="0" smtClean="0"/>
              <a:t>以下，人文系</a:t>
            </a:r>
            <a:r>
              <a:rPr lang="en-US" dirty="0" smtClean="0"/>
              <a:t>440</a:t>
            </a:r>
            <a:r>
              <a:rPr lang="ja-JP" altLang="en-US" dirty="0" smtClean="0"/>
              <a:t>語（</a:t>
            </a:r>
            <a:r>
              <a:rPr lang="en-US" dirty="0" smtClean="0"/>
              <a:t>27.0%</a:t>
            </a:r>
            <a:r>
              <a:rPr lang="ja-JP" altLang="en-US" dirty="0" smtClean="0"/>
              <a:t>），理工系</a:t>
            </a:r>
            <a:r>
              <a:rPr lang="en-US" dirty="0" smtClean="0"/>
              <a:t>343</a:t>
            </a:r>
            <a:r>
              <a:rPr lang="ja-JP" altLang="en-US" dirty="0" smtClean="0"/>
              <a:t>語（</a:t>
            </a:r>
            <a:r>
              <a:rPr lang="en-US" dirty="0" smtClean="0"/>
              <a:t>21.0</a:t>
            </a:r>
            <a:r>
              <a:rPr lang="ja-JP" altLang="en-US" dirty="0" smtClean="0"/>
              <a:t>％），社会系</a:t>
            </a:r>
            <a:r>
              <a:rPr lang="en-US" dirty="0" smtClean="0"/>
              <a:t>234</a:t>
            </a:r>
            <a:r>
              <a:rPr lang="ja-JP" altLang="en-US" dirty="0" smtClean="0"/>
              <a:t>語（</a:t>
            </a:r>
            <a:r>
              <a:rPr lang="en-US" dirty="0" smtClean="0"/>
              <a:t>14.4%</a:t>
            </a:r>
            <a:r>
              <a:rPr lang="ja-JP" altLang="en-US" dirty="0" smtClean="0"/>
              <a:t>）</a:t>
            </a:r>
            <a:endParaRPr lang="en-US" altLang="ja-JP" dirty="0" smtClean="0"/>
          </a:p>
          <a:p>
            <a:pPr lvl="1">
              <a:buNone/>
            </a:pPr>
            <a:r>
              <a:rPr lang="en-US" altLang="ja-JP" dirty="0" smtClean="0">
                <a:sym typeface="Wingdings" pitchFamily="2" charset="2"/>
              </a:rPr>
              <a:t></a:t>
            </a:r>
            <a:r>
              <a:rPr lang="ja-JP" altLang="en-US" sz="3000" dirty="0" smtClean="0">
                <a:solidFill>
                  <a:schemeClr val="accent2">
                    <a:lumMod val="50000"/>
                  </a:schemeClr>
                </a:solidFill>
                <a:effectLst>
                  <a:outerShdw blurRad="38100" dist="38100" dir="2700000" algn="tl">
                    <a:srgbClr val="000000">
                      <a:alpha val="43137"/>
                    </a:srgbClr>
                  </a:outerShdw>
                </a:effectLst>
              </a:rPr>
              <a:t>社会系</a:t>
            </a:r>
            <a:r>
              <a:rPr lang="ja-JP" altLang="en-US" dirty="0" smtClean="0"/>
              <a:t>は理工系や人文系との</a:t>
            </a:r>
            <a:r>
              <a:rPr lang="ja-JP" altLang="en-US" sz="3000" dirty="0" smtClean="0">
                <a:solidFill>
                  <a:schemeClr val="accent2">
                    <a:lumMod val="50000"/>
                  </a:schemeClr>
                </a:solidFill>
                <a:effectLst>
                  <a:outerShdw blurRad="38100" dist="38100" dir="2700000" algn="tl">
                    <a:srgbClr val="000000">
                      <a:alpha val="43137"/>
                    </a:srgbClr>
                  </a:outerShdw>
                </a:effectLst>
              </a:rPr>
              <a:t>共通性が高い</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lvl="1">
              <a:buNone/>
            </a:pPr>
            <a:r>
              <a:rPr lang="ja-JP" altLang="en-US" dirty="0" smtClean="0"/>
              <a:t>　</a:t>
            </a:r>
            <a:r>
              <a:rPr lang="ja-JP" altLang="en-US" sz="3000" dirty="0" smtClean="0">
                <a:solidFill>
                  <a:schemeClr val="accent2">
                    <a:lumMod val="50000"/>
                  </a:schemeClr>
                </a:solidFill>
                <a:effectLst>
                  <a:outerShdw blurRad="38100" dist="38100" dir="2700000" algn="tl">
                    <a:srgbClr val="000000">
                      <a:alpha val="43137"/>
                    </a:srgbClr>
                  </a:outerShdw>
                </a:effectLst>
              </a:rPr>
              <a:t>生物・医学系</a:t>
            </a:r>
            <a:r>
              <a:rPr lang="ja-JP" altLang="en-US" dirty="0" smtClean="0"/>
              <a:t>は他の領域との</a:t>
            </a:r>
            <a:r>
              <a:rPr lang="ja-JP" altLang="en-US" sz="3000" dirty="0" smtClean="0">
                <a:solidFill>
                  <a:schemeClr val="accent2">
                    <a:lumMod val="50000"/>
                  </a:schemeClr>
                </a:solidFill>
                <a:effectLst>
                  <a:outerShdw blurRad="38100" dist="38100" dir="2700000" algn="tl">
                    <a:srgbClr val="000000">
                      <a:alpha val="43137"/>
                    </a:srgbClr>
                  </a:outerShdw>
                </a:effectLst>
              </a:rPr>
              <a:t>共通性が相対的に低い</a:t>
            </a:r>
            <a:endParaRPr lang="en-NZ" altLang="en-US" sz="3000" dirty="0" smtClean="0">
              <a:solidFill>
                <a:schemeClr val="accent2">
                  <a:lumMod val="50000"/>
                </a:schemeClr>
              </a:solidFill>
              <a:effectLst>
                <a:outerShdw blurRad="38100" dist="38100" dir="2700000" algn="tl">
                  <a:srgbClr val="000000">
                    <a:alpha val="43137"/>
                  </a:srgbClr>
                </a:outerShdw>
              </a:effectLst>
            </a:endParaRPr>
          </a:p>
          <a:p>
            <a:endParaRPr lang="en-NZ"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4098" name="Picture 2"/>
          <p:cNvPicPr>
            <a:picLocks noGrp="1" noChangeAspect="1" noChangeArrowheads="1"/>
          </p:cNvPicPr>
          <p:nvPr>
            <p:ph sz="quarter" idx="1"/>
          </p:nvPr>
        </p:nvPicPr>
        <p:blipFill>
          <a:blip r:embed="rId3" cstate="print"/>
          <a:srcRect/>
          <a:stretch>
            <a:fillRect/>
          </a:stretch>
        </p:blipFill>
        <p:spPr bwMode="auto">
          <a:xfrm>
            <a:off x="160261" y="188639"/>
            <a:ext cx="8827715" cy="6552729"/>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Autofit/>
          </a:bodyPr>
          <a:lstStyle/>
          <a:p>
            <a:r>
              <a:rPr lang="ja-JP" altLang="en-US" dirty="0" smtClean="0"/>
              <a:t>学術共通語彙の意味的特徴</a:t>
            </a:r>
            <a:endParaRPr lang="en-NZ" dirty="0"/>
          </a:p>
        </p:txBody>
      </p:sp>
      <p:sp>
        <p:nvSpPr>
          <p:cNvPr id="3" name="Content Placeholder 2"/>
          <p:cNvSpPr>
            <a:spLocks noGrp="1"/>
          </p:cNvSpPr>
          <p:nvPr>
            <p:ph sz="quarter" idx="1"/>
          </p:nvPr>
        </p:nvSpPr>
        <p:spPr>
          <a:xfrm>
            <a:off x="251520" y="1124744"/>
            <a:ext cx="8712968" cy="5400600"/>
          </a:xfrm>
        </p:spPr>
        <p:txBody>
          <a:bodyPr>
            <a:normAutofit fontScale="92500" lnSpcReduction="20000"/>
          </a:bodyPr>
          <a:lstStyle/>
          <a:p>
            <a:r>
              <a:rPr lang="ja-JP" altLang="en-US" sz="3000" dirty="0" smtClean="0">
                <a:solidFill>
                  <a:schemeClr val="accent2">
                    <a:lumMod val="50000"/>
                  </a:schemeClr>
                </a:solidFill>
                <a:effectLst>
                  <a:outerShdw blurRad="38100" dist="38100" dir="2700000" algn="tl">
                    <a:srgbClr val="000000">
                      <a:alpha val="43137"/>
                    </a:srgbClr>
                  </a:outerShdw>
                </a:effectLst>
              </a:rPr>
              <a:t>抽象性が高く，論理操作に不可欠</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lvl="1">
              <a:buClr>
                <a:schemeClr val="accent3"/>
              </a:buClr>
            </a:pPr>
            <a:r>
              <a:rPr lang="ja-JP" altLang="en-US" sz="2800" dirty="0" smtClean="0"/>
              <a:t>範囲：　「占める」　「特殊」</a:t>
            </a:r>
            <a:endParaRPr lang="en-US" altLang="ja-JP" sz="2800" dirty="0" smtClean="0"/>
          </a:p>
          <a:p>
            <a:pPr lvl="1">
              <a:buClr>
                <a:schemeClr val="accent3"/>
              </a:buClr>
            </a:pPr>
            <a:r>
              <a:rPr lang="ja-JP" altLang="en-US" sz="2800" dirty="0" smtClean="0"/>
              <a:t>関係：　「優れる」　「属する」</a:t>
            </a:r>
            <a:endParaRPr lang="en-US" altLang="ja-JP" sz="2800" dirty="0" smtClean="0"/>
          </a:p>
          <a:p>
            <a:pPr lvl="1">
              <a:buClr>
                <a:schemeClr val="accent3"/>
              </a:buClr>
            </a:pPr>
            <a:r>
              <a:rPr lang="ja-JP" altLang="en-US" sz="2800" dirty="0" smtClean="0"/>
              <a:t>段階：　「当初」　「現状」</a:t>
            </a:r>
            <a:endParaRPr lang="en-US" altLang="ja-JP" sz="2800" dirty="0" smtClean="0"/>
          </a:p>
          <a:p>
            <a:pPr lvl="1">
              <a:buClr>
                <a:schemeClr val="accent3"/>
              </a:buClr>
            </a:pPr>
            <a:r>
              <a:rPr lang="ja-JP" altLang="en-US" sz="2800" dirty="0" smtClean="0"/>
              <a:t>量的変化：　「減少」　「強化」</a:t>
            </a:r>
            <a:endParaRPr lang="en-US" altLang="ja-JP" sz="2800" dirty="0" smtClean="0"/>
          </a:p>
          <a:p>
            <a:pPr lvl="1">
              <a:buClr>
                <a:schemeClr val="accent3"/>
              </a:buClr>
            </a:pPr>
            <a:r>
              <a:rPr lang="ja-JP" altLang="en-US" sz="2800" dirty="0" smtClean="0"/>
              <a:t>論述の展開（書き手のスタンス）：「取り上げる」「まとめる」</a:t>
            </a:r>
            <a:endParaRPr lang="en-US" altLang="ja-JP" sz="2800" dirty="0" smtClean="0"/>
          </a:p>
          <a:p>
            <a:pPr lvl="1" algn="r">
              <a:buClr>
                <a:schemeClr val="accent3"/>
              </a:buClr>
              <a:buNone/>
            </a:pPr>
            <a:r>
              <a:rPr lang="en-US" altLang="ja-JP" dirty="0" smtClean="0"/>
              <a:t>	</a:t>
            </a:r>
            <a:r>
              <a:rPr lang="ja-JP" altLang="en-US" dirty="0" smtClean="0"/>
              <a:t>など</a:t>
            </a:r>
            <a:endParaRPr lang="en-US" altLang="ja-JP" dirty="0" smtClean="0"/>
          </a:p>
          <a:p>
            <a:pPr marL="274320" lvl="1" indent="-274320">
              <a:spcBef>
                <a:spcPts val="580"/>
              </a:spcBef>
              <a:buClr>
                <a:schemeClr val="accent1"/>
              </a:buClr>
            </a:pPr>
            <a:r>
              <a:rPr lang="ja-JP" altLang="en-US" sz="3000" dirty="0" smtClean="0"/>
              <a:t>最頻出漢字：</a:t>
            </a:r>
            <a:endParaRPr lang="en-US" altLang="ja-JP" sz="3000" dirty="0" smtClean="0"/>
          </a:p>
          <a:p>
            <a:pPr marL="0" lvl="1" indent="0">
              <a:spcBef>
                <a:spcPts val="580"/>
              </a:spcBef>
              <a:buClr>
                <a:schemeClr val="accent1"/>
              </a:buClr>
              <a:buNone/>
            </a:pPr>
            <a:r>
              <a:rPr lang="ja-JP" altLang="en-US" sz="3000" dirty="0"/>
              <a:t>　</a:t>
            </a:r>
            <a:r>
              <a:rPr lang="ja-JP" altLang="en-US" sz="3000" dirty="0" smtClean="0"/>
              <a:t>「</a:t>
            </a:r>
            <a:r>
              <a:rPr lang="zh-CN" altLang="en-US" sz="3000" dirty="0" smtClean="0">
                <a:latin typeface="MS PGothic" pitchFamily="34" charset="-128"/>
                <a:ea typeface="MS PGothic" pitchFamily="34" charset="-128"/>
              </a:rPr>
              <a:t>合</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定</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分</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一</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同</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数</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上</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体</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出</a:t>
            </a:r>
            <a:r>
              <a:rPr lang="ja-JP" altLang="en-US" sz="3000" dirty="0" smtClean="0">
                <a:latin typeface="MS PGothic" pitchFamily="34" charset="-128"/>
                <a:ea typeface="MS PGothic" pitchFamily="34" charset="-128"/>
              </a:rPr>
              <a:t>」「</a:t>
            </a:r>
            <a:r>
              <a:rPr lang="zh-CN" altLang="en-US" sz="3000" dirty="0" smtClean="0">
                <a:latin typeface="MS PGothic" pitchFamily="34" charset="-128"/>
                <a:ea typeface="MS PGothic" pitchFamily="34" charset="-128"/>
              </a:rPr>
              <a:t>大</a:t>
            </a:r>
            <a:r>
              <a:rPr lang="ja-JP" altLang="en-US" sz="3000" dirty="0" smtClean="0">
                <a:latin typeface="MS PGothic" pitchFamily="34" charset="-128"/>
                <a:ea typeface="MS PGothic" pitchFamily="34" charset="-128"/>
              </a:rPr>
              <a:t>」</a:t>
            </a:r>
            <a:endParaRPr lang="en-US" altLang="ja-JP" sz="3000" dirty="0" smtClean="0">
              <a:latin typeface="MS PGothic" pitchFamily="34" charset="-128"/>
              <a:ea typeface="MS PGothic" pitchFamily="34" charset="-128"/>
            </a:endParaRPr>
          </a:p>
          <a:p>
            <a:pPr marL="274320" lvl="1" indent="-274320">
              <a:spcBef>
                <a:spcPts val="580"/>
              </a:spcBef>
              <a:buClr>
                <a:schemeClr val="accent1"/>
              </a:buClr>
              <a:buNone/>
            </a:pPr>
            <a:endParaRPr lang="en-US" altLang="zh-CN" sz="3000" dirty="0" smtClean="0">
              <a:latin typeface="MS PGothic" pitchFamily="34" charset="-128"/>
              <a:ea typeface="MS PGothic" pitchFamily="34" charset="-128"/>
            </a:endParaRPr>
          </a:p>
          <a:p>
            <a:pPr marL="274320" lvl="1" indent="-274320">
              <a:spcBef>
                <a:spcPts val="580"/>
              </a:spcBef>
              <a:buClr>
                <a:schemeClr val="accent1"/>
              </a:buClr>
            </a:pPr>
            <a:r>
              <a:rPr lang="ja-JP" altLang="en-US" sz="3000" dirty="0" smtClean="0"/>
              <a:t>３領域語：「署名」「保健」など具体的なイメージの語も</a:t>
            </a:r>
            <a:endParaRPr lang="en-US" altLang="ja-JP" sz="3000" dirty="0" smtClean="0"/>
          </a:p>
          <a:p>
            <a:r>
              <a:rPr lang="ja-JP" altLang="en-US" sz="3000" dirty="0" smtClean="0"/>
              <a:t>４領域語：そのような語が極めて少ない</a:t>
            </a:r>
            <a:endParaRPr lang="en-US" altLang="ja-JP" sz="3000" dirty="0" smtClean="0"/>
          </a:p>
          <a:p>
            <a:r>
              <a:rPr lang="ja-JP" altLang="en-US" sz="3000" dirty="0" smtClean="0"/>
              <a:t>重要度のレベルが変わっても，その性格は変わらない</a:t>
            </a:r>
            <a:endParaRPr lang="en-NZ" sz="30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ja-JP" altLang="en-US" dirty="0" smtClean="0"/>
              <a:t>学術共通語彙の品詞（１）</a:t>
            </a:r>
            <a:endParaRPr lang="en-NZ" dirty="0"/>
          </a:p>
        </p:txBody>
      </p:sp>
      <p:sp>
        <p:nvSpPr>
          <p:cNvPr id="3" name="Content Placeholder 2"/>
          <p:cNvSpPr>
            <a:spLocks noGrp="1"/>
          </p:cNvSpPr>
          <p:nvPr>
            <p:ph sz="quarter" idx="1"/>
          </p:nvPr>
        </p:nvSpPr>
        <p:spPr>
          <a:xfrm>
            <a:off x="179512" y="1196752"/>
            <a:ext cx="8784976" cy="5472608"/>
          </a:xfrm>
        </p:spPr>
        <p:txBody>
          <a:bodyPr>
            <a:normAutofit/>
          </a:bodyPr>
          <a:lstStyle/>
          <a:p>
            <a:r>
              <a:rPr lang="ja-JP" altLang="en-US" sz="2800" dirty="0" smtClean="0"/>
              <a:t>普通名詞：</a:t>
            </a:r>
            <a:r>
              <a:rPr lang="en-US" sz="2800" dirty="0" smtClean="0"/>
              <a:t>1072</a:t>
            </a:r>
            <a:r>
              <a:rPr lang="ja-JP" altLang="en-US" sz="2800" dirty="0" smtClean="0"/>
              <a:t>語（</a:t>
            </a:r>
            <a:r>
              <a:rPr lang="en-US" sz="2800" dirty="0" smtClean="0"/>
              <a:t>41.4</a:t>
            </a:r>
            <a:r>
              <a:rPr lang="ja-JP" altLang="en-US" sz="2800" dirty="0" smtClean="0"/>
              <a:t>％）</a:t>
            </a:r>
            <a:r>
              <a:rPr lang="en-US" altLang="ja-JP" sz="2800" dirty="0" smtClean="0"/>
              <a:t>	</a:t>
            </a:r>
            <a:r>
              <a:rPr lang="ja-JP" altLang="en-US" sz="2800" dirty="0" smtClean="0"/>
              <a:t>例）　「形式」　「背景」</a:t>
            </a:r>
            <a:endParaRPr lang="en-US" altLang="ja-JP" sz="2800" dirty="0" smtClean="0"/>
          </a:p>
          <a:p>
            <a:r>
              <a:rPr lang="ja-JP" altLang="en-US" sz="2800" dirty="0" smtClean="0"/>
              <a:t>動名詞（＝サ変語幹，スル動詞）：</a:t>
            </a:r>
            <a:r>
              <a:rPr lang="en-US" sz="2800" dirty="0" smtClean="0"/>
              <a:t>882</a:t>
            </a:r>
            <a:r>
              <a:rPr lang="ja-JP" altLang="en-US" sz="2800" dirty="0" smtClean="0"/>
              <a:t>語（</a:t>
            </a:r>
            <a:r>
              <a:rPr lang="en-US" sz="2800" dirty="0" smtClean="0"/>
              <a:t>34.0%</a:t>
            </a:r>
            <a:r>
              <a:rPr lang="ja-JP" altLang="en-US" sz="2800" dirty="0" smtClean="0"/>
              <a:t>）</a:t>
            </a:r>
            <a:endParaRPr lang="en-US" altLang="ja-JP" sz="2800" dirty="0" smtClean="0"/>
          </a:p>
          <a:p>
            <a:pPr>
              <a:buNone/>
            </a:pPr>
            <a:r>
              <a:rPr lang="en-US" altLang="ja-JP" dirty="0" smtClean="0"/>
              <a:t>						</a:t>
            </a:r>
            <a:r>
              <a:rPr lang="ja-JP" altLang="en-US" dirty="0" smtClean="0"/>
              <a:t>例）「設置」　「連続」</a:t>
            </a:r>
            <a:endParaRPr lang="en-US" altLang="ja-JP" dirty="0" smtClean="0"/>
          </a:p>
          <a:p>
            <a:pPr>
              <a:buNone/>
            </a:pPr>
            <a:r>
              <a:rPr lang="en-US" altLang="ja-JP" dirty="0" smtClean="0">
                <a:sym typeface="Wingdings" pitchFamily="2" charset="2"/>
              </a:rPr>
              <a:t>	</a:t>
            </a:r>
            <a:r>
              <a:rPr lang="ja-JP" altLang="en-US" dirty="0" smtClean="0"/>
              <a:t>他のタイプの名詞とあわせて</a:t>
            </a:r>
            <a:endParaRPr lang="en-US" altLang="ja-JP" dirty="0" smtClean="0"/>
          </a:p>
          <a:p>
            <a:pPr>
              <a:buNone/>
            </a:pPr>
            <a:r>
              <a:rPr lang="ja-JP" altLang="en-US" dirty="0" smtClean="0"/>
              <a:t>　　　</a:t>
            </a:r>
            <a:r>
              <a:rPr lang="en-US" dirty="0" smtClean="0"/>
              <a:t>2104</a:t>
            </a:r>
            <a:r>
              <a:rPr lang="ja-JP" altLang="en-US" dirty="0" smtClean="0"/>
              <a:t>語（</a:t>
            </a:r>
            <a:r>
              <a:rPr lang="en-US" altLang="en-US" sz="2800" dirty="0" smtClean="0">
                <a:solidFill>
                  <a:schemeClr val="accent2">
                    <a:lumMod val="50000"/>
                  </a:schemeClr>
                </a:solidFill>
                <a:effectLst>
                  <a:outerShdw blurRad="38100" dist="38100" dir="2700000" algn="tl">
                    <a:srgbClr val="000000">
                      <a:alpha val="43137"/>
                    </a:srgbClr>
                  </a:outerShdw>
                </a:effectLst>
              </a:rPr>
              <a:t>81.2%</a:t>
            </a:r>
            <a:r>
              <a:rPr lang="ja-JP" altLang="en-US" dirty="0" smtClean="0"/>
              <a:t>）が</a:t>
            </a:r>
            <a:r>
              <a:rPr lang="ja-JP" altLang="en-US" sz="2800" dirty="0" smtClean="0">
                <a:solidFill>
                  <a:schemeClr val="accent2">
                    <a:lumMod val="50000"/>
                  </a:schemeClr>
                </a:solidFill>
                <a:effectLst>
                  <a:outerShdw blurRad="38100" dist="38100" dir="2700000" algn="tl">
                    <a:srgbClr val="000000">
                      <a:alpha val="43137"/>
                    </a:srgbClr>
                  </a:outerShdw>
                </a:effectLst>
              </a:rPr>
              <a:t>名詞</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になり得る語</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r>
              <a:rPr lang="ja-JP" altLang="en-US" sz="2800" dirty="0" smtClean="0"/>
              <a:t>動詞（動名詞を除く）：</a:t>
            </a:r>
            <a:r>
              <a:rPr lang="en-US" sz="2800" dirty="0" smtClean="0"/>
              <a:t>225</a:t>
            </a:r>
            <a:r>
              <a:rPr lang="ja-JP" altLang="en-US" sz="2800" dirty="0" smtClean="0"/>
              <a:t>語（</a:t>
            </a:r>
            <a:r>
              <a:rPr lang="en-US" sz="2800" dirty="0" smtClean="0"/>
              <a:t>8.7%</a:t>
            </a:r>
            <a:r>
              <a:rPr lang="ja-JP" altLang="en-US" sz="2800" dirty="0" smtClean="0"/>
              <a:t>）</a:t>
            </a:r>
            <a:endParaRPr lang="en-US" altLang="ja-JP" sz="2800" dirty="0" smtClean="0"/>
          </a:p>
          <a:p>
            <a:pPr>
              <a:buNone/>
            </a:pPr>
            <a:r>
              <a:rPr lang="en-US" altLang="ja-JP" dirty="0" smtClean="0"/>
              <a:t>						</a:t>
            </a:r>
            <a:r>
              <a:rPr lang="ja-JP" altLang="en-US" dirty="0" smtClean="0"/>
              <a:t>例）「認める」　「述べる」</a:t>
            </a:r>
            <a:endParaRPr lang="en-US" altLang="ja-JP" dirty="0" smtClean="0"/>
          </a:p>
          <a:p>
            <a:pPr>
              <a:buNone/>
            </a:pPr>
            <a:r>
              <a:rPr lang="en-US" altLang="ja-JP" dirty="0" smtClean="0"/>
              <a:t>	</a:t>
            </a:r>
            <a:r>
              <a:rPr lang="en-US" altLang="ja-JP" dirty="0" smtClean="0">
                <a:sym typeface="Wingdings" pitchFamily="2" charset="2"/>
              </a:rPr>
              <a:t> </a:t>
            </a:r>
            <a:r>
              <a:rPr lang="ja-JP" altLang="en-US" dirty="0" smtClean="0">
                <a:sym typeface="Wingdings" pitchFamily="2" charset="2"/>
              </a:rPr>
              <a:t>動名詞とあわせて</a:t>
            </a:r>
            <a:r>
              <a:rPr lang="en-US" altLang="ja-JP" dirty="0" smtClean="0">
                <a:sym typeface="Wingdings" pitchFamily="2" charset="2"/>
              </a:rPr>
              <a:t>1107</a:t>
            </a:r>
            <a:r>
              <a:rPr lang="ja-JP" altLang="en-US" dirty="0" smtClean="0">
                <a:sym typeface="Wingdings" pitchFamily="2" charset="2"/>
              </a:rPr>
              <a:t>語（</a:t>
            </a:r>
            <a:r>
              <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rPr>
              <a:t>42.7%</a:t>
            </a:r>
            <a:r>
              <a:rPr lang="ja-JP" altLang="en-US" dirty="0" smtClean="0">
                <a:sym typeface="Wingdings" pitchFamily="2" charset="2"/>
              </a:rPr>
              <a:t>）が</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動詞になり得る語</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r>
              <a:rPr lang="ja-JP" altLang="en-US" sz="2800" dirty="0" smtClean="0"/>
              <a:t>「形状詞」</a:t>
            </a:r>
            <a:r>
              <a:rPr lang="ja-JP" altLang="en-US" sz="2000" dirty="0" smtClean="0"/>
              <a:t>（ナ形容詞／名詞，解析用辞書</a:t>
            </a:r>
            <a:r>
              <a:rPr lang="en-US" sz="2000" dirty="0" smtClean="0"/>
              <a:t>UniDic</a:t>
            </a:r>
            <a:r>
              <a:rPr lang="ja-JP" altLang="en-US" sz="2000" dirty="0" smtClean="0"/>
              <a:t>の用語）</a:t>
            </a:r>
            <a:r>
              <a:rPr lang="ja-JP" altLang="en-US" sz="2800" dirty="0" smtClean="0"/>
              <a:t>：</a:t>
            </a:r>
            <a:r>
              <a:rPr lang="en-US" sz="2800" dirty="0" smtClean="0"/>
              <a:t>95</a:t>
            </a:r>
            <a:r>
              <a:rPr lang="ja-JP" altLang="en-US" sz="2800" dirty="0" smtClean="0"/>
              <a:t>語（</a:t>
            </a:r>
            <a:r>
              <a:rPr lang="en-US" sz="2800" dirty="0" smtClean="0"/>
              <a:t>3.7%</a:t>
            </a:r>
            <a:r>
              <a:rPr lang="ja-JP" altLang="en-US" sz="2800" dirty="0" smtClean="0"/>
              <a:t>）</a:t>
            </a:r>
            <a:endParaRPr lang="en-US" altLang="ja-JP" sz="2800" dirty="0" smtClean="0"/>
          </a:p>
          <a:p>
            <a:pPr>
              <a:buNone/>
            </a:pPr>
            <a:r>
              <a:rPr lang="en-US" altLang="ja-JP" dirty="0" smtClean="0"/>
              <a:t>						</a:t>
            </a:r>
            <a:r>
              <a:rPr lang="ja-JP" altLang="en-US" dirty="0" smtClean="0"/>
              <a:t>例）　「詳細」　「平等」</a:t>
            </a:r>
            <a:endParaRPr lang="en-US" altLang="ja-JP" dirty="0" smtClean="0"/>
          </a:p>
          <a:p>
            <a:r>
              <a:rPr lang="ja-JP" altLang="en-US" sz="2800" dirty="0" smtClean="0">
                <a:solidFill>
                  <a:schemeClr val="accent2">
                    <a:lumMod val="50000"/>
                  </a:schemeClr>
                </a:solidFill>
                <a:effectLst>
                  <a:outerShdw blurRad="38100" dist="38100" dir="2700000" algn="tl">
                    <a:srgbClr val="000000">
                      <a:alpha val="43137"/>
                    </a:srgbClr>
                  </a:outerShdw>
                </a:effectLst>
              </a:rPr>
              <a:t>イ形容詞</a:t>
            </a:r>
            <a:r>
              <a:rPr lang="ja-JP" altLang="en-US" dirty="0" smtClean="0"/>
              <a:t>：</a:t>
            </a:r>
            <a:r>
              <a:rPr lang="en-US" altLang="en-US" sz="2800" dirty="0" smtClean="0">
                <a:solidFill>
                  <a:schemeClr val="accent2">
                    <a:lumMod val="50000"/>
                  </a:schemeClr>
                </a:solidFill>
                <a:effectLst>
                  <a:outerShdw blurRad="38100" dist="38100" dir="2700000" algn="tl">
                    <a:srgbClr val="000000">
                      <a:alpha val="43137"/>
                    </a:srgbClr>
                  </a:outerShdw>
                </a:effectLst>
              </a:rPr>
              <a:t>9</a:t>
            </a:r>
            <a:r>
              <a:rPr lang="ja-JP" altLang="en-US" sz="2800" dirty="0" smtClean="0">
                <a:solidFill>
                  <a:schemeClr val="accent2">
                    <a:lumMod val="50000"/>
                  </a:schemeClr>
                </a:solidFill>
                <a:effectLst>
                  <a:outerShdw blurRad="38100" dist="38100" dir="2700000" algn="tl">
                    <a:srgbClr val="000000">
                      <a:alpha val="43137"/>
                    </a:srgbClr>
                  </a:outerShdw>
                </a:effectLst>
              </a:rPr>
              <a:t>語</a:t>
            </a:r>
            <a:r>
              <a:rPr lang="ja-JP" altLang="en-US" dirty="0" smtClean="0"/>
              <a:t>（</a:t>
            </a:r>
            <a:r>
              <a:rPr lang="en-US" dirty="0" smtClean="0"/>
              <a:t>0.3%</a:t>
            </a:r>
            <a:r>
              <a:rPr lang="ja-JP" altLang="en-US"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rPr>
              <a:t>のみ</a:t>
            </a:r>
            <a:r>
              <a:rPr lang="en-US" altLang="ja-JP" dirty="0" smtClean="0"/>
              <a:t>	</a:t>
            </a:r>
            <a:r>
              <a:rPr lang="ja-JP" altLang="en-US" dirty="0" smtClean="0"/>
              <a:t>例）　「著しい」　「等しい」</a:t>
            </a:r>
            <a:endParaRPr lang="en-NZ"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ja-JP" altLang="en-US" dirty="0" smtClean="0"/>
              <a:t>学術共通語彙の品詞（２）</a:t>
            </a:r>
            <a:endParaRPr lang="en-NZ" dirty="0"/>
          </a:p>
        </p:txBody>
      </p:sp>
      <p:sp>
        <p:nvSpPr>
          <p:cNvPr id="3" name="Content Placeholder 2"/>
          <p:cNvSpPr>
            <a:spLocks noGrp="1"/>
          </p:cNvSpPr>
          <p:nvPr>
            <p:ph sz="quarter" idx="1"/>
          </p:nvPr>
        </p:nvSpPr>
        <p:spPr>
          <a:xfrm>
            <a:off x="179512" y="1196752"/>
            <a:ext cx="8784976" cy="5472608"/>
          </a:xfrm>
        </p:spPr>
        <p:txBody>
          <a:bodyPr>
            <a:normAutofit/>
          </a:bodyPr>
          <a:lstStyle/>
          <a:p>
            <a:r>
              <a:rPr lang="ja-JP" altLang="en-US" sz="2800" dirty="0" smtClean="0"/>
              <a:t>接辞：</a:t>
            </a:r>
            <a:r>
              <a:rPr lang="en-US" sz="2800" dirty="0" smtClean="0"/>
              <a:t>106</a:t>
            </a:r>
            <a:r>
              <a:rPr lang="ja-JP" altLang="en-US" sz="2800" dirty="0" smtClean="0"/>
              <a:t>語（</a:t>
            </a:r>
            <a:r>
              <a:rPr lang="en-US" sz="2800" dirty="0" smtClean="0"/>
              <a:t>4.1%</a:t>
            </a:r>
            <a:r>
              <a:rPr lang="ja-JP" altLang="en-US" sz="2800" dirty="0" smtClean="0"/>
              <a:t>）</a:t>
            </a:r>
            <a:r>
              <a:rPr lang="en-US" altLang="ja-JP" sz="2800" dirty="0" smtClean="0"/>
              <a:t>	</a:t>
            </a:r>
            <a:r>
              <a:rPr lang="ja-JP" altLang="en-US" sz="2800" dirty="0" smtClean="0"/>
              <a:t>例）　「</a:t>
            </a:r>
            <a:r>
              <a:rPr lang="en-US" sz="2800" dirty="0" smtClean="0"/>
              <a:t>-</a:t>
            </a:r>
            <a:r>
              <a:rPr lang="ja-JP" altLang="en-US" sz="2800" dirty="0" smtClean="0"/>
              <a:t>期」　「</a:t>
            </a:r>
            <a:r>
              <a:rPr lang="en-US" sz="2800" dirty="0" smtClean="0"/>
              <a:t>-</a:t>
            </a:r>
            <a:r>
              <a:rPr lang="ja-JP" altLang="en-US" sz="2800" dirty="0" smtClean="0"/>
              <a:t>種」　「各</a:t>
            </a:r>
            <a:r>
              <a:rPr lang="en-US" sz="2800" dirty="0" smtClean="0"/>
              <a:t>-</a:t>
            </a:r>
            <a:r>
              <a:rPr lang="ja-JP" altLang="en-US" sz="2800" dirty="0" smtClean="0"/>
              <a:t>」</a:t>
            </a:r>
            <a:endParaRPr lang="en-US" altLang="ja-JP" sz="2800" dirty="0" smtClean="0"/>
          </a:p>
          <a:p>
            <a:pPr>
              <a:buNone/>
            </a:pPr>
            <a:r>
              <a:rPr lang="en-US" altLang="ja-JP" sz="2800" dirty="0" smtClean="0"/>
              <a:t>	</a:t>
            </a:r>
            <a:r>
              <a:rPr lang="ja-JP" altLang="en-US" sz="2800" dirty="0" smtClean="0"/>
              <a:t>重要な位置を占める</a:t>
            </a:r>
            <a:endParaRPr lang="en-US" altLang="ja-JP" sz="2800" dirty="0" smtClean="0"/>
          </a:p>
          <a:p>
            <a:pPr marL="0" indent="0">
              <a:buNone/>
            </a:pPr>
            <a:endParaRPr lang="en-US" altLang="ja-JP" sz="2800" dirty="0" smtClean="0"/>
          </a:p>
          <a:p>
            <a:r>
              <a:rPr lang="ja-JP" altLang="en-US" sz="2800" dirty="0" smtClean="0"/>
              <a:t>副詞：</a:t>
            </a:r>
            <a:r>
              <a:rPr lang="en-US" sz="2800" dirty="0" smtClean="0"/>
              <a:t>34</a:t>
            </a:r>
            <a:r>
              <a:rPr lang="ja-JP" altLang="en-US" sz="2800" dirty="0" smtClean="0"/>
              <a:t>語（</a:t>
            </a:r>
            <a:r>
              <a:rPr lang="en-US" sz="2800" dirty="0" smtClean="0"/>
              <a:t>1.3%</a:t>
            </a:r>
            <a:r>
              <a:rPr lang="ja-JP" altLang="en-US" sz="2800" dirty="0" smtClean="0"/>
              <a:t>）</a:t>
            </a:r>
            <a:r>
              <a:rPr lang="en-US" altLang="ja-JP" sz="2800" dirty="0" smtClean="0"/>
              <a:t>	</a:t>
            </a:r>
            <a:r>
              <a:rPr lang="ja-JP" altLang="en-US" sz="2800" dirty="0" smtClean="0"/>
              <a:t>例）　「しばしば」　「あたかも」</a:t>
            </a:r>
            <a:endParaRPr lang="en-US" altLang="ja-JP" sz="2800" dirty="0" smtClean="0"/>
          </a:p>
          <a:p>
            <a:pPr marL="0" indent="0">
              <a:buNone/>
            </a:pPr>
            <a:endParaRPr lang="en-US" altLang="ja-JP" sz="2800" dirty="0" smtClean="0"/>
          </a:p>
          <a:p>
            <a:r>
              <a:rPr lang="ja-JP" altLang="en-US" sz="2800" dirty="0" smtClean="0"/>
              <a:t>その他（助詞，助動詞，連体詞など）：</a:t>
            </a:r>
            <a:r>
              <a:rPr lang="en-US" sz="2800" dirty="0" smtClean="0"/>
              <a:t>22</a:t>
            </a:r>
            <a:r>
              <a:rPr lang="ja-JP" altLang="en-US" sz="2800" dirty="0" smtClean="0"/>
              <a:t>語</a:t>
            </a:r>
            <a:r>
              <a:rPr lang="en-US" sz="2800" dirty="0" smtClean="0"/>
              <a:t>(0.8%)</a:t>
            </a:r>
          </a:p>
          <a:p>
            <a:pPr lvl="1">
              <a:buClr>
                <a:schemeClr val="accent3"/>
              </a:buClr>
            </a:pP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古語的な色彩を帯びた語が目立つ</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lvl="1">
              <a:buClr>
                <a:schemeClr val="accent3"/>
              </a:buClr>
              <a:buNone/>
            </a:pPr>
            <a:r>
              <a:rPr lang="ja-JP" altLang="en-US" dirty="0" smtClean="0"/>
              <a:t>　例）　「のみ」　「つつ」　「べし」　「あらゆる」</a:t>
            </a:r>
            <a:endParaRPr lang="en-US" altLang="ja-JP" dirty="0" smtClean="0"/>
          </a:p>
          <a:p>
            <a:pPr lvl="1">
              <a:buClr>
                <a:schemeClr val="accent3"/>
              </a:buClr>
              <a:buNone/>
            </a:pPr>
            <a:r>
              <a:rPr lang="en-US" altLang="ja-JP" dirty="0" smtClean="0"/>
              <a:t>		</a:t>
            </a:r>
            <a:r>
              <a:rPr lang="ja-JP" altLang="en-US" dirty="0" smtClean="0"/>
              <a:t>　「いかなる」　「我が」　「漠然」</a:t>
            </a:r>
            <a:endParaRPr lang="en-US" altLang="ja-JP" dirty="0" smtClean="0"/>
          </a:p>
          <a:p>
            <a:pPr lvl="1">
              <a:buClr>
                <a:schemeClr val="accent3"/>
              </a:buClr>
            </a:pPr>
            <a:r>
              <a:rPr lang="ja-JP" altLang="en-US"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れる</a:t>
            </a:r>
            <a:r>
              <a:rPr lang="ja-JP" altLang="en-US"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られる</a:t>
            </a:r>
            <a:r>
              <a:rPr lang="ja-JP" altLang="en-US" dirty="0" smtClean="0"/>
              <a:t>」（受身・可能・自発など）も</a:t>
            </a:r>
            <a:endParaRPr lang="en-US" altLang="ja-JP" dirty="0" smtClean="0"/>
          </a:p>
          <a:p>
            <a:pPr lvl="1">
              <a:buClr>
                <a:schemeClr val="accent3"/>
              </a:buClr>
              <a:buNone/>
            </a:pPr>
            <a:r>
              <a:rPr lang="en-US" altLang="ja-JP" dirty="0" smtClean="0"/>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学術テキストに特徴的</a:t>
            </a:r>
            <a:endParaRPr lang="en-NZ"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568952" cy="850106"/>
          </a:xfrm>
        </p:spPr>
        <p:txBody>
          <a:bodyPr>
            <a:normAutofit fontScale="90000"/>
          </a:bodyPr>
          <a:lstStyle/>
          <a:p>
            <a:r>
              <a:rPr lang="ja-JP" altLang="en-US" dirty="0" smtClean="0"/>
              <a:t>学術共通語彙の</a:t>
            </a:r>
            <a:r>
              <a:rPr lang="ja-JP" altLang="en-US" sz="2700" dirty="0" smtClean="0"/>
              <a:t>（異なり語数）</a:t>
            </a:r>
            <a:r>
              <a:rPr lang="ja-JP" altLang="en-US" dirty="0" smtClean="0"/>
              <a:t>語種比率（１）</a:t>
            </a:r>
            <a:r>
              <a:rPr lang="ja-JP" altLang="en-US" sz="2700" dirty="0" smtClean="0"/>
              <a:t>（表１）</a:t>
            </a:r>
            <a:endParaRPr lang="en-NZ" sz="3600" dirty="0"/>
          </a:p>
        </p:txBody>
      </p:sp>
      <p:sp>
        <p:nvSpPr>
          <p:cNvPr id="3" name="Content Placeholder 2"/>
          <p:cNvSpPr>
            <a:spLocks noGrp="1"/>
          </p:cNvSpPr>
          <p:nvPr>
            <p:ph sz="quarter" idx="1"/>
          </p:nvPr>
        </p:nvSpPr>
        <p:spPr>
          <a:xfrm>
            <a:off x="323528" y="1196752"/>
            <a:ext cx="8568952" cy="5400600"/>
          </a:xfrm>
        </p:spPr>
        <p:txBody>
          <a:bodyPr>
            <a:normAutofit/>
          </a:bodyPr>
          <a:lstStyle/>
          <a:p>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漢語</a:t>
            </a:r>
            <a:r>
              <a:rPr lang="ja-JP" altLang="en-US" dirty="0" smtClean="0"/>
              <a:t>：一貫して</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４分の３</a:t>
            </a:r>
            <a:r>
              <a:rPr lang="ja-JP" altLang="en-US" dirty="0" smtClean="0"/>
              <a:t>前後（全体では</a:t>
            </a:r>
            <a:r>
              <a:rPr lang="en-US" dirty="0" smtClean="0"/>
              <a:t>75.2</a:t>
            </a:r>
            <a:r>
              <a:rPr lang="ja-JP" altLang="en-US" dirty="0" smtClean="0"/>
              <a:t>％）。</a:t>
            </a:r>
            <a:endParaRPr lang="en-US" altLang="ja-JP" dirty="0" smtClean="0"/>
          </a:p>
          <a:p>
            <a:r>
              <a:rPr lang="ja-JP" altLang="en-US" sz="2800" dirty="0" smtClean="0"/>
              <a:t>混種語も漢語的</a:t>
            </a:r>
            <a:endParaRPr lang="en-US" altLang="ja-JP" sz="2800" dirty="0" smtClean="0"/>
          </a:p>
          <a:p>
            <a:pPr lvl="1">
              <a:buClr>
                <a:schemeClr val="accent3"/>
              </a:buClr>
            </a:pPr>
            <a:r>
              <a:rPr lang="en-US" sz="2600" dirty="0" smtClean="0"/>
              <a:t>48</a:t>
            </a:r>
            <a:r>
              <a:rPr lang="ja-JP" altLang="en-US" sz="2600" dirty="0" smtClean="0"/>
              <a:t>語中</a:t>
            </a:r>
            <a:r>
              <a:rPr lang="en-US" sz="2600" dirty="0" smtClean="0"/>
              <a:t>36</a:t>
            </a:r>
            <a:r>
              <a:rPr lang="ja-JP" altLang="en-US" sz="2600" dirty="0" smtClean="0"/>
              <a:t>語が「漢字１字＋する」の組み合わせ</a:t>
            </a:r>
            <a:endParaRPr lang="en-US" altLang="ja-JP" sz="2600" dirty="0" smtClean="0"/>
          </a:p>
          <a:p>
            <a:pPr lvl="1">
              <a:buClr>
                <a:schemeClr val="accent3"/>
              </a:buClr>
              <a:buNone/>
            </a:pPr>
            <a:r>
              <a:rPr lang="en-US" altLang="ja-JP" sz="2600" dirty="0" smtClean="0"/>
              <a:t>				</a:t>
            </a:r>
            <a:r>
              <a:rPr lang="ja-JP" altLang="en-US" sz="2600" dirty="0" smtClean="0"/>
              <a:t>例）　「達する」　「応ずる」　「接する」</a:t>
            </a:r>
            <a:r>
              <a:rPr lang="en-US" altLang="ja-JP" sz="2600" dirty="0" smtClean="0"/>
              <a:t>	</a:t>
            </a:r>
          </a:p>
          <a:p>
            <a:pPr lvl="1">
              <a:buClr>
                <a:schemeClr val="accent3"/>
              </a:buClr>
            </a:pPr>
            <a:r>
              <a:rPr lang="ja-JP" altLang="en-US" sz="2600" dirty="0" smtClean="0"/>
              <a:t>副詞も漢語的</a:t>
            </a:r>
            <a:r>
              <a:rPr lang="en-US" altLang="ja-JP" sz="2600" dirty="0" smtClean="0"/>
              <a:t>	</a:t>
            </a:r>
            <a:r>
              <a:rPr lang="ja-JP" altLang="en-US" sz="2600" dirty="0" smtClean="0"/>
              <a:t>例）　「概して」　「総じて」　「単に」</a:t>
            </a:r>
            <a:endParaRPr lang="en-US" altLang="ja-JP" sz="2600" dirty="0" smtClean="0"/>
          </a:p>
          <a:p>
            <a:pPr>
              <a:buNone/>
            </a:pPr>
            <a:r>
              <a:rPr lang="en-US" altLang="ja-JP" dirty="0" smtClean="0"/>
              <a:t>	</a:t>
            </a:r>
            <a:r>
              <a:rPr lang="en-US" altLang="ja-JP" dirty="0" smtClean="0">
                <a:sym typeface="Wingdings" pitchFamily="2" charset="2"/>
              </a:rPr>
              <a:t> </a:t>
            </a:r>
            <a:r>
              <a:rPr lang="ja-JP" altLang="en-US" dirty="0" smtClean="0"/>
              <a:t>学術共通語彙の</a:t>
            </a:r>
            <a:r>
              <a:rPr lang="en-US" dirty="0" smtClean="0"/>
              <a:t>77</a:t>
            </a:r>
            <a:r>
              <a:rPr lang="ja-JP" altLang="en-US" dirty="0" smtClean="0"/>
              <a:t>％程度が漢語系</a:t>
            </a:r>
            <a:endParaRPr lang="en-US" altLang="ja-JP" dirty="0" smtClean="0"/>
          </a:p>
          <a:p>
            <a:r>
              <a:rPr lang="ja-JP" altLang="en-US" sz="2800" dirty="0" smtClean="0"/>
              <a:t>学術共通語彙は</a:t>
            </a:r>
            <a:endParaRPr lang="en-US" altLang="ja-JP" sz="2800" dirty="0" smtClean="0"/>
          </a:p>
          <a:p>
            <a:pPr>
              <a:buNone/>
            </a:pPr>
            <a:r>
              <a:rPr lang="en-US" altLang="ja-JP" sz="2800" dirty="0" smtClean="0"/>
              <a:t>	</a:t>
            </a:r>
            <a:r>
              <a:rPr lang="ja-JP" altLang="en-US" sz="2800" dirty="0" smtClean="0"/>
              <a:t>明治期に創出された新漢語（鈴木</a:t>
            </a:r>
            <a:r>
              <a:rPr lang="en-US" altLang="ja-JP" sz="2800" dirty="0" smtClean="0"/>
              <a:t>1981</a:t>
            </a:r>
            <a:r>
              <a:rPr lang="ja-JP" altLang="en-US" sz="2800" dirty="0" smtClean="0"/>
              <a:t>など）</a:t>
            </a:r>
            <a:r>
              <a:rPr lang="ja-JP" altLang="en-US" sz="2800" smtClean="0"/>
              <a:t>が多く</a:t>
            </a:r>
            <a:endParaRPr lang="en-US" altLang="ja-JP" sz="2800" dirty="0" smtClean="0"/>
          </a:p>
          <a:p>
            <a:pPr>
              <a:buNone/>
            </a:pPr>
            <a:r>
              <a:rPr lang="en-US" altLang="ja-JP" sz="2800" dirty="0" smtClean="0"/>
              <a:t>	</a:t>
            </a:r>
            <a:r>
              <a:rPr lang="ja-JP" altLang="en-US" sz="2800" dirty="0" smtClean="0"/>
              <a:t>現代中国語との間で意味・用法のずれも小さい</a:t>
            </a:r>
            <a:endParaRPr lang="en-US" altLang="ja-JP" sz="2800" dirty="0" smtClean="0"/>
          </a:p>
          <a:p>
            <a:pPr>
              <a:buNone/>
            </a:pPr>
            <a:r>
              <a:rPr lang="en-US" altLang="ja-JP" dirty="0" smtClean="0"/>
              <a:t>	</a:t>
            </a:r>
            <a:r>
              <a:rPr lang="en-US" altLang="ja-JP" dirty="0" smtClean="0">
                <a:sym typeface="Wingdings" pitchFamily="2" charset="2"/>
              </a:rPr>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学術テキストの語彙理解</a:t>
            </a:r>
            <a:r>
              <a:rPr lang="ja-JP" altLang="en-US" dirty="0" smtClean="0"/>
              <a:t>では，</a:t>
            </a:r>
            <a:endParaRPr lang="en-US" altLang="ja-JP" dirty="0" smtClean="0"/>
          </a:p>
          <a:p>
            <a:pPr>
              <a:buNone/>
            </a:pPr>
            <a:r>
              <a:rPr lang="en-US" altLang="ja-JP" dirty="0" smtClean="0"/>
              <a:t>	</a:t>
            </a:r>
            <a:r>
              <a:rPr lang="ja-JP" altLang="en-US" dirty="0" smtClean="0"/>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中国語系学習者</a:t>
            </a:r>
            <a:r>
              <a:rPr lang="ja-JP" altLang="en-US" dirty="0" smtClean="0">
                <a:sym typeface="Wingdings" pitchFamily="2" charset="2"/>
              </a:rPr>
              <a:t>は相当に</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有利</a:t>
            </a:r>
            <a:endParaRPr lang="en-NZ"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074" name="Picture 2"/>
          <p:cNvPicPr>
            <a:picLocks noGrp="1" noChangeAspect="1" noChangeArrowheads="1"/>
          </p:cNvPicPr>
          <p:nvPr>
            <p:ph sz="quarter" idx="1"/>
          </p:nvPr>
        </p:nvPicPr>
        <p:blipFill>
          <a:blip r:embed="rId3" cstate="print"/>
          <a:srcRect/>
          <a:stretch>
            <a:fillRect/>
          </a:stretch>
        </p:blipFill>
        <p:spPr bwMode="auto">
          <a:xfrm>
            <a:off x="467544" y="207890"/>
            <a:ext cx="8136904" cy="6408712"/>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rmAutofit fontScale="90000"/>
          </a:bodyPr>
          <a:lstStyle/>
          <a:p>
            <a:pPr lvl="0"/>
            <a:r>
              <a:rPr lang="ja-JP" altLang="en-US" sz="4400" b="1" dirty="0" smtClean="0"/>
              <a:t>２．研究目的</a:t>
            </a:r>
            <a:r>
              <a:rPr lang="en-US" altLang="ja-JP" b="1" dirty="0" smtClean="0"/>
              <a:t/>
            </a:r>
            <a:br>
              <a:rPr lang="en-US" altLang="ja-JP" b="1" dirty="0" smtClean="0"/>
            </a:br>
            <a:r>
              <a:rPr lang="en-US" altLang="ja-JP" sz="2200" b="1" dirty="0"/>
              <a:t/>
            </a:r>
            <a:br>
              <a:rPr lang="en-US" altLang="ja-JP" sz="2200" b="1" dirty="0"/>
            </a:br>
            <a:r>
              <a:rPr lang="ja-JP" altLang="en-US" dirty="0" smtClean="0"/>
              <a:t>学習負担軽減の重要性</a:t>
            </a:r>
            <a:endParaRPr lang="en-NZ" dirty="0"/>
          </a:p>
        </p:txBody>
      </p:sp>
      <p:sp>
        <p:nvSpPr>
          <p:cNvPr id="3" name="Content Placeholder 2"/>
          <p:cNvSpPr>
            <a:spLocks noGrp="1"/>
          </p:cNvSpPr>
          <p:nvPr>
            <p:ph sz="quarter" idx="1"/>
          </p:nvPr>
        </p:nvSpPr>
        <p:spPr>
          <a:xfrm>
            <a:off x="457200" y="2132856"/>
            <a:ext cx="8435280" cy="4392488"/>
          </a:xfrm>
        </p:spPr>
        <p:txBody>
          <a:bodyPr>
            <a:normAutofit fontScale="92500"/>
          </a:bodyPr>
          <a:lstStyle/>
          <a:p>
            <a:r>
              <a:rPr lang="ja-JP" altLang="en-US" sz="3000" dirty="0"/>
              <a:t>第二言語・</a:t>
            </a:r>
            <a:r>
              <a:rPr lang="ja-JP" altLang="en-US" sz="3000" dirty="0" smtClean="0"/>
              <a:t>外国語語彙</a:t>
            </a:r>
            <a:r>
              <a:rPr lang="ja-JP" altLang="en-US" sz="3000" dirty="0"/>
              <a:t>学習の負担は非常に</a:t>
            </a:r>
            <a:r>
              <a:rPr lang="ja-JP" altLang="en-US" sz="3000" dirty="0" smtClean="0"/>
              <a:t>大きい</a:t>
            </a:r>
            <a:endParaRPr lang="en-US" altLang="ja-JP" sz="3000" dirty="0" smtClean="0"/>
          </a:p>
          <a:p>
            <a:r>
              <a:rPr lang="ja-JP" altLang="en-US" sz="3000" dirty="0" smtClean="0"/>
              <a:t>中級以降，頻出語句が減少</a:t>
            </a:r>
            <a:endParaRPr lang="en-US" altLang="ja-JP" sz="3000" dirty="0" smtClean="0"/>
          </a:p>
          <a:p>
            <a:pPr lvl="1"/>
            <a:r>
              <a:rPr lang="ja-JP" altLang="en-US" sz="2800" dirty="0" smtClean="0"/>
              <a:t>最頻出</a:t>
            </a:r>
            <a:r>
              <a:rPr lang="en-US" sz="2800" dirty="0"/>
              <a:t>1000</a:t>
            </a:r>
            <a:r>
              <a:rPr lang="ja-JP" altLang="en-US" sz="2800" dirty="0"/>
              <a:t>語では</a:t>
            </a:r>
            <a:r>
              <a:rPr lang="en-US" sz="2800" dirty="0"/>
              <a:t>60</a:t>
            </a:r>
            <a:r>
              <a:rPr lang="ja-JP" altLang="en-US" sz="2800" dirty="0"/>
              <a:t>～</a:t>
            </a:r>
            <a:r>
              <a:rPr lang="en-US" sz="2800" dirty="0"/>
              <a:t>70</a:t>
            </a:r>
            <a:r>
              <a:rPr lang="ja-JP" altLang="en-US" sz="2800" dirty="0"/>
              <a:t>％に達する</a:t>
            </a:r>
            <a:r>
              <a:rPr lang="ja-JP" altLang="en-US" sz="2800" dirty="0" smtClean="0"/>
              <a:t>テキストカバー率，</a:t>
            </a:r>
            <a:endParaRPr lang="en-US" altLang="ja-JP" sz="2800" dirty="0" smtClean="0"/>
          </a:p>
          <a:p>
            <a:pPr lvl="1">
              <a:buNone/>
            </a:pPr>
            <a:r>
              <a:rPr lang="en-US" altLang="ja-JP" sz="2800" dirty="0" smtClean="0"/>
              <a:t>	</a:t>
            </a:r>
            <a:r>
              <a:rPr lang="ja-JP" altLang="en-US" sz="2800" dirty="0" smtClean="0"/>
              <a:t>それ以降は</a:t>
            </a:r>
            <a:r>
              <a:rPr lang="en-US" sz="2800" dirty="0"/>
              <a:t>1000</a:t>
            </a:r>
            <a:r>
              <a:rPr lang="ja-JP" altLang="en-US" sz="2800" dirty="0" smtClean="0"/>
              <a:t>語</a:t>
            </a:r>
            <a:r>
              <a:rPr lang="ja-JP" altLang="en-US" sz="2800" dirty="0"/>
              <a:t>で</a:t>
            </a:r>
            <a:r>
              <a:rPr lang="ja-JP" altLang="en-US" sz="2800" dirty="0" smtClean="0"/>
              <a:t>数パーセント以下　「中級の壁」</a:t>
            </a:r>
            <a:endParaRPr lang="en-US" altLang="ja-JP" sz="2800" dirty="0" smtClean="0"/>
          </a:p>
          <a:p>
            <a:pPr lvl="1">
              <a:buNone/>
            </a:pPr>
            <a:r>
              <a:rPr lang="ja-JP" altLang="en-US" sz="2800" dirty="0"/>
              <a:t>　</a:t>
            </a:r>
            <a:r>
              <a:rPr lang="ja-JP" altLang="en-US" sz="2800" dirty="0" smtClean="0"/>
              <a:t>（</a:t>
            </a:r>
            <a:r>
              <a:rPr lang="ja-JP" altLang="en-US" sz="2800" dirty="0"/>
              <a:t>国立国語研究所</a:t>
            </a:r>
            <a:r>
              <a:rPr lang="en-US" sz="2800" dirty="0"/>
              <a:t>1962</a:t>
            </a:r>
            <a:r>
              <a:rPr lang="ja-JP" altLang="en-US" sz="2800" dirty="0"/>
              <a:t>など</a:t>
            </a:r>
            <a:r>
              <a:rPr lang="ja-JP" altLang="en-US" sz="2800" dirty="0" smtClean="0"/>
              <a:t>）</a:t>
            </a:r>
            <a:endParaRPr lang="en-US" altLang="ja-JP" sz="2800" dirty="0" smtClean="0"/>
          </a:p>
          <a:p>
            <a:pPr lvl="1">
              <a:buNone/>
            </a:pPr>
            <a:endParaRPr lang="en-US" altLang="ja-JP" sz="2200" dirty="0" smtClean="0"/>
          </a:p>
          <a:p>
            <a:r>
              <a:rPr lang="ja-JP" altLang="en-US" sz="3000" dirty="0" smtClean="0">
                <a:solidFill>
                  <a:schemeClr val="accent2">
                    <a:lumMod val="50000"/>
                  </a:schemeClr>
                </a:solidFill>
                <a:effectLst>
                  <a:outerShdw blurRad="38100" dist="38100" dir="2700000" algn="tl">
                    <a:srgbClr val="000000">
                      <a:alpha val="43137"/>
                    </a:srgbClr>
                  </a:outerShdw>
                </a:effectLst>
              </a:rPr>
              <a:t>目的</a:t>
            </a:r>
            <a:r>
              <a:rPr lang="ja-JP" altLang="en-US" sz="3000" dirty="0">
                <a:solidFill>
                  <a:schemeClr val="accent2">
                    <a:lumMod val="50000"/>
                  </a:schemeClr>
                </a:solidFill>
                <a:effectLst>
                  <a:outerShdw blurRad="38100" dist="38100" dir="2700000" algn="tl">
                    <a:srgbClr val="000000">
                      <a:alpha val="43137"/>
                    </a:srgbClr>
                  </a:outerShdw>
                </a:effectLst>
              </a:rPr>
              <a:t>に即した語彙学習</a:t>
            </a:r>
            <a:r>
              <a:rPr lang="ja-JP" altLang="en-US" sz="3000" dirty="0" smtClean="0">
                <a:solidFill>
                  <a:schemeClr val="accent2">
                    <a:lumMod val="50000"/>
                  </a:schemeClr>
                </a:solidFill>
                <a:effectLst>
                  <a:outerShdw blurRad="38100" dist="38100" dir="2700000" algn="tl">
                    <a:srgbClr val="000000">
                      <a:alpha val="43137"/>
                    </a:srgbClr>
                  </a:outerShdw>
                </a:effectLst>
              </a:rPr>
              <a:t>が重要</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3000" dirty="0" smtClean="0"/>
              <a:t>	</a:t>
            </a:r>
            <a:r>
              <a:rPr lang="ja-JP" altLang="en-US" sz="3000" dirty="0" smtClean="0"/>
              <a:t>それなしでは学習効率が低下、挫折の原因</a:t>
            </a:r>
            <a:r>
              <a:rPr lang="ja-JP" altLang="en-US" sz="3000" dirty="0"/>
              <a:t>に</a:t>
            </a:r>
            <a:r>
              <a:rPr lang="ja-JP" altLang="en-US" sz="3000" dirty="0" smtClean="0"/>
              <a:t>も</a:t>
            </a:r>
            <a:endParaRPr lang="en-NZ" sz="3000" dirty="0"/>
          </a:p>
          <a:p>
            <a:endParaRPr lang="en-NZ"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568952" cy="850106"/>
          </a:xfrm>
        </p:spPr>
        <p:txBody>
          <a:bodyPr>
            <a:normAutofit fontScale="90000"/>
          </a:bodyPr>
          <a:lstStyle/>
          <a:p>
            <a:r>
              <a:rPr lang="ja-JP" altLang="en-US" dirty="0" smtClean="0"/>
              <a:t>学術共通語彙の</a:t>
            </a:r>
            <a:r>
              <a:rPr lang="ja-JP" altLang="en-US" sz="2700" dirty="0" smtClean="0"/>
              <a:t>（異なり語数）</a:t>
            </a:r>
            <a:r>
              <a:rPr lang="ja-JP" altLang="en-US" dirty="0" smtClean="0"/>
              <a:t>語種比率（２）</a:t>
            </a:r>
            <a:r>
              <a:rPr lang="ja-JP" altLang="en-US" sz="2700" dirty="0" smtClean="0"/>
              <a:t>（表１）</a:t>
            </a:r>
            <a:endParaRPr lang="en-NZ" dirty="0"/>
          </a:p>
        </p:txBody>
      </p:sp>
      <p:sp>
        <p:nvSpPr>
          <p:cNvPr id="3" name="Content Placeholder 2"/>
          <p:cNvSpPr>
            <a:spLocks noGrp="1"/>
          </p:cNvSpPr>
          <p:nvPr>
            <p:ph sz="quarter" idx="1"/>
          </p:nvPr>
        </p:nvSpPr>
        <p:spPr>
          <a:xfrm>
            <a:off x="323528" y="1196752"/>
            <a:ext cx="8568952" cy="5400600"/>
          </a:xfrm>
        </p:spPr>
        <p:txBody>
          <a:bodyPr>
            <a:normAutofit/>
          </a:bodyPr>
          <a:lstStyle/>
          <a:p>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和語</a:t>
            </a:r>
            <a:r>
              <a:rPr lang="ja-JP" altLang="en-US" sz="2800" dirty="0" smtClean="0"/>
              <a:t>：</a:t>
            </a:r>
            <a:r>
              <a:rPr lang="en-US" sz="2800" dirty="0" smtClean="0"/>
              <a:t>JAWL 0 </a:t>
            </a:r>
            <a:r>
              <a:rPr lang="ja-JP" altLang="en-US" sz="2800" dirty="0" smtClean="0"/>
              <a:t>と</a:t>
            </a:r>
            <a:r>
              <a:rPr lang="en-US" altLang="ja-JP" sz="2800" dirty="0" smtClean="0"/>
              <a:t>Ⅰ</a:t>
            </a:r>
            <a:r>
              <a:rPr lang="ja-JP" altLang="en-US" sz="2800" dirty="0" smtClean="0"/>
              <a:t>で</a:t>
            </a:r>
            <a:r>
              <a:rPr lang="en-US" sz="2800" dirty="0" smtClean="0"/>
              <a:t>20</a:t>
            </a:r>
            <a:r>
              <a:rPr lang="ja-JP" altLang="en-US" sz="2800" dirty="0" smtClean="0"/>
              <a:t>％を超えるが，</a:t>
            </a:r>
            <a:endParaRPr lang="en-US" altLang="ja-JP" sz="2800" dirty="0" smtClean="0"/>
          </a:p>
          <a:p>
            <a:pPr>
              <a:buNone/>
            </a:pPr>
            <a:r>
              <a:rPr lang="en-US" altLang="ja-JP" sz="2800" dirty="0" smtClean="0"/>
              <a:t>	</a:t>
            </a:r>
            <a:r>
              <a:rPr lang="ja-JP" altLang="en-US" sz="2800" dirty="0" smtClean="0"/>
              <a:t>それ以外では</a:t>
            </a:r>
            <a:r>
              <a:rPr lang="en-US"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9</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a:t>
            </a:r>
            <a:r>
              <a:rPr lang="en-US"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16%</a:t>
            </a:r>
            <a:r>
              <a:rPr lang="ja-JP" altLang="en-US" sz="2800" dirty="0" smtClean="0"/>
              <a:t>程度</a:t>
            </a:r>
            <a:endParaRPr lang="en-US" altLang="ja-JP" sz="2800" dirty="0" smtClean="0"/>
          </a:p>
          <a:p>
            <a:pPr>
              <a:buNone/>
            </a:pPr>
            <a:r>
              <a:rPr lang="en-US" altLang="ja-JP" sz="2800" dirty="0" smtClean="0"/>
              <a:t>	</a:t>
            </a:r>
            <a:r>
              <a:rPr lang="ja-JP" altLang="en-US" sz="2800" dirty="0" smtClean="0"/>
              <a:t>一般テキストに比べかなり低い</a:t>
            </a:r>
            <a:endParaRPr lang="en-US" altLang="ja-JP" sz="2800" dirty="0" smtClean="0"/>
          </a:p>
          <a:p>
            <a:pPr>
              <a:buNone/>
            </a:pPr>
            <a:r>
              <a:rPr lang="en-US" altLang="ja-JP" sz="2800" dirty="0" smtClean="0"/>
              <a:t>	</a:t>
            </a:r>
            <a:r>
              <a:rPr lang="en-US" altLang="ja-JP" sz="2800" dirty="0" smtClean="0">
                <a:sym typeface="Wingdings" pitchFamily="2" charset="2"/>
              </a:rPr>
              <a:t> </a:t>
            </a:r>
            <a:r>
              <a:rPr lang="ja-JP" altLang="en-US" sz="2800" dirty="0" smtClean="0"/>
              <a:t>一般に和語の比率（異なり語数）は</a:t>
            </a:r>
            <a:endParaRPr lang="en-US" altLang="ja-JP" sz="2800" dirty="0" smtClean="0"/>
          </a:p>
          <a:p>
            <a:pPr>
              <a:buNone/>
            </a:pPr>
            <a:r>
              <a:rPr lang="en-US" altLang="ja-JP" sz="2800" dirty="0" smtClean="0"/>
              <a:t>	</a:t>
            </a:r>
            <a:r>
              <a:rPr lang="ja-JP" altLang="en-US" sz="2800" dirty="0" smtClean="0"/>
              <a:t>　　高頻度</a:t>
            </a:r>
            <a:r>
              <a:rPr lang="en-US" sz="2800" dirty="0" smtClean="0"/>
              <a:t>2000</a:t>
            </a:r>
            <a:r>
              <a:rPr lang="ja-JP" altLang="en-US" sz="2800" dirty="0" smtClean="0"/>
              <a:t>語除けばほぼ</a:t>
            </a:r>
            <a:r>
              <a:rPr lang="en-US" sz="2800" dirty="0" smtClean="0"/>
              <a:t>3</a:t>
            </a:r>
            <a:r>
              <a:rPr lang="ja-JP" altLang="en-US" sz="2800" dirty="0" smtClean="0"/>
              <a:t>分の</a:t>
            </a:r>
            <a:r>
              <a:rPr lang="en-US" sz="2800" dirty="0" smtClean="0"/>
              <a:t>1</a:t>
            </a:r>
            <a:r>
              <a:rPr lang="ja-JP" altLang="en-US" sz="2800" dirty="0" smtClean="0"/>
              <a:t>前後</a:t>
            </a:r>
            <a:endParaRPr lang="en-US" altLang="ja-JP" sz="2800" dirty="0" smtClean="0"/>
          </a:p>
          <a:p>
            <a:pPr>
              <a:buNone/>
            </a:pPr>
            <a:r>
              <a:rPr lang="en-US" altLang="ja-JP" sz="2800" dirty="0" smtClean="0"/>
              <a:t>					</a:t>
            </a:r>
            <a:r>
              <a:rPr lang="ja-JP" altLang="en-US" sz="2800" dirty="0" smtClean="0"/>
              <a:t>（松下</a:t>
            </a:r>
            <a:r>
              <a:rPr lang="en-US" sz="2800" dirty="0" smtClean="0"/>
              <a:t>2009; 2010</a:t>
            </a:r>
            <a:r>
              <a:rPr lang="ja-JP" altLang="en-US" sz="2800" dirty="0" smtClean="0"/>
              <a:t>）</a:t>
            </a:r>
            <a:endParaRPr lang="en-US" altLang="ja-JP" sz="2800" dirty="0" smtClean="0"/>
          </a:p>
          <a:p>
            <a:pPr>
              <a:buNone/>
            </a:pPr>
            <a:endParaRPr lang="en-US" altLang="ja-JP" sz="2800" dirty="0" smtClean="0"/>
          </a:p>
          <a:p>
            <a:pPr>
              <a:buNone/>
            </a:pPr>
            <a:r>
              <a:rPr lang="ja-JP" altLang="en-US" sz="2800" dirty="0" smtClean="0"/>
              <a:t>⇒　語種比率の違いは，</a:t>
            </a:r>
            <a:endParaRPr lang="en-US" altLang="ja-JP" sz="2800" dirty="0" smtClean="0"/>
          </a:p>
          <a:p>
            <a:pPr>
              <a:buNone/>
            </a:pPr>
            <a:r>
              <a:rPr lang="en-US" altLang="ja-JP" sz="2800" dirty="0" smtClean="0"/>
              <a:t>	</a:t>
            </a:r>
            <a:r>
              <a:rPr lang="ja-JP" altLang="en-US" sz="2800" dirty="0" smtClean="0"/>
              <a:t>　母語による学習負担の違いに直結</a:t>
            </a:r>
            <a:endParaRPr lang="en-US" altLang="ja-JP" sz="2800" dirty="0" smtClean="0"/>
          </a:p>
          <a:p>
            <a:pPr>
              <a:buNone/>
            </a:pPr>
            <a:r>
              <a:rPr lang="ja-JP" altLang="en-US" sz="2800" dirty="0" smtClean="0"/>
              <a:t>⇒　カリキュラム上も重要な問題</a:t>
            </a:r>
            <a:endParaRPr lang="en-NZ" sz="28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3074" name="Picture 2"/>
          <p:cNvPicPr>
            <a:picLocks noGrp="1" noChangeAspect="1" noChangeArrowheads="1"/>
          </p:cNvPicPr>
          <p:nvPr>
            <p:ph sz="quarter" idx="1"/>
          </p:nvPr>
        </p:nvPicPr>
        <p:blipFill>
          <a:blip r:embed="rId3" cstate="print"/>
          <a:srcRect/>
          <a:stretch>
            <a:fillRect/>
          </a:stretch>
        </p:blipFill>
        <p:spPr bwMode="auto">
          <a:xfrm>
            <a:off x="467544" y="207890"/>
            <a:ext cx="8136904" cy="6408712"/>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994122"/>
          </a:xfrm>
        </p:spPr>
        <p:txBody>
          <a:bodyPr>
            <a:normAutofit/>
          </a:bodyPr>
          <a:lstStyle/>
          <a:p>
            <a:r>
              <a:rPr lang="ja-JP" altLang="en-US" dirty="0" smtClean="0"/>
              <a:t>学術共通語彙の文字　</a:t>
            </a:r>
            <a:r>
              <a:rPr lang="ja-JP" altLang="en-US" sz="2200" dirty="0" smtClean="0">
                <a:solidFill>
                  <a:srgbClr val="FF0000"/>
                </a:solidFill>
              </a:rPr>
              <a:t>（予稿集に出ていません）</a:t>
            </a:r>
            <a:endParaRPr lang="en-NZ" dirty="0">
              <a:solidFill>
                <a:srgbClr val="FF0000"/>
              </a:solidFill>
            </a:endParaRPr>
          </a:p>
        </p:txBody>
      </p:sp>
      <p:sp>
        <p:nvSpPr>
          <p:cNvPr id="6" name="Content Placeholder 5"/>
          <p:cNvSpPr>
            <a:spLocks noGrp="1"/>
          </p:cNvSpPr>
          <p:nvPr>
            <p:ph sz="quarter" idx="1"/>
          </p:nvPr>
        </p:nvSpPr>
        <p:spPr>
          <a:xfrm>
            <a:off x="395536" y="1412776"/>
            <a:ext cx="8352928" cy="5112568"/>
          </a:xfrm>
        </p:spPr>
        <p:txBody>
          <a:bodyPr>
            <a:normAutofit/>
          </a:bodyPr>
          <a:lstStyle/>
          <a:p>
            <a:r>
              <a:rPr lang="ja-JP" altLang="en-US" dirty="0" smtClean="0"/>
              <a:t>（漢字を常用漢字のみに制限した場合でも）文字の</a:t>
            </a:r>
            <a:r>
              <a:rPr lang="en-US" altLang="ja-JP" dirty="0" smtClean="0"/>
              <a:t>70.4</a:t>
            </a:r>
            <a:r>
              <a:rPr lang="ja-JP" altLang="en-US" dirty="0" smtClean="0"/>
              <a:t>％は漢字</a:t>
            </a:r>
            <a:endParaRPr lang="en-US" altLang="ja-JP" dirty="0" smtClean="0"/>
          </a:p>
          <a:p>
            <a:r>
              <a:rPr lang="ja-JP" altLang="en-US" dirty="0" smtClean="0"/>
              <a:t>初級，中級では約４分の３が漢字だが，中級以降割合が少しずつ下がり，</a:t>
            </a:r>
            <a:r>
              <a:rPr lang="en-US" altLang="ja-JP" dirty="0" err="1" smtClean="0"/>
              <a:t>JAWLⅧ</a:t>
            </a:r>
            <a:r>
              <a:rPr lang="ja-JP" altLang="en-US" dirty="0" smtClean="0"/>
              <a:t>では</a:t>
            </a:r>
            <a:r>
              <a:rPr lang="en-US" altLang="ja-JP" dirty="0" smtClean="0"/>
              <a:t>59.3</a:t>
            </a:r>
            <a:r>
              <a:rPr lang="ja-JP" altLang="en-US" dirty="0" smtClean="0"/>
              <a:t>％</a:t>
            </a:r>
            <a:endParaRPr lang="en-US" altLang="ja-JP" dirty="0" smtClean="0"/>
          </a:p>
          <a:p>
            <a:r>
              <a:rPr lang="en-US" altLang="ja-JP" dirty="0" smtClean="0"/>
              <a:t>JAWL 0</a:t>
            </a:r>
            <a:r>
              <a:rPr lang="ja-JP" altLang="en-US" dirty="0" smtClean="0"/>
              <a:t>（初級），</a:t>
            </a:r>
            <a:r>
              <a:rPr lang="en-US" altLang="ja-JP" dirty="0" err="1" smtClean="0"/>
              <a:t>JAWLⅠ</a:t>
            </a:r>
            <a:r>
              <a:rPr lang="ja-JP" altLang="en-US" dirty="0" smtClean="0"/>
              <a:t>（中級）では初出が多いが，</a:t>
            </a:r>
            <a:r>
              <a:rPr lang="en-US" altLang="ja-JP" dirty="0" err="1" smtClean="0"/>
              <a:t>JAWLⅡ</a:t>
            </a:r>
            <a:r>
              <a:rPr lang="ja-JP" altLang="en-US" dirty="0" smtClean="0"/>
              <a:t>（中級）以降は初出は各レベルで半分以下</a:t>
            </a:r>
            <a:endParaRPr lang="en-US" altLang="ja-JP" dirty="0" smtClean="0"/>
          </a:p>
          <a:p>
            <a:pPr>
              <a:buNone/>
            </a:pPr>
            <a:r>
              <a:rPr lang="ja-JP" altLang="en-US" dirty="0" smtClean="0"/>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重複して使用される字がかなりある</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ja-JP" altLang="en-US" dirty="0" smtClean="0"/>
              <a:t>　⇒特に</a:t>
            </a:r>
            <a:r>
              <a:rPr lang="en-US" altLang="ja-JP" sz="2800" dirty="0" err="1" smtClean="0">
                <a:solidFill>
                  <a:schemeClr val="accent2">
                    <a:lumMod val="50000"/>
                  </a:schemeClr>
                </a:solidFill>
                <a:effectLst>
                  <a:outerShdw blurRad="38100" dist="38100" dir="2700000" algn="tl">
                    <a:srgbClr val="000000">
                      <a:alpha val="43137"/>
                    </a:srgbClr>
                  </a:outerShdw>
                </a:effectLst>
                <a:sym typeface="Wingdings" pitchFamily="2" charset="2"/>
              </a:rPr>
              <a:t>JAWLⅠ</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で漢字学習が重要</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r>
              <a:rPr lang="ja-JP" altLang="en-US" sz="2800" dirty="0" smtClean="0">
                <a:latin typeface="MS PGothic" pitchFamily="34" charset="-128"/>
                <a:ea typeface="MS PGothic" pitchFamily="34" charset="-128"/>
              </a:rPr>
              <a:t>よく使用される漢字</a:t>
            </a:r>
            <a:endParaRPr lang="en-US" altLang="zh-CN" sz="2800" dirty="0" smtClean="0">
              <a:latin typeface="MS PGothic" pitchFamily="34" charset="-128"/>
              <a:ea typeface="MS PGothic" pitchFamily="34" charset="-128"/>
            </a:endParaRPr>
          </a:p>
          <a:p>
            <a:pPr>
              <a:buNone/>
            </a:pPr>
            <a:r>
              <a:rPr lang="en-US" altLang="zh-CN" sz="2800" dirty="0" smtClean="0">
                <a:latin typeface="MS PGothic" pitchFamily="34" charset="-128"/>
                <a:ea typeface="MS PGothic" pitchFamily="34" charset="-128"/>
              </a:rPr>
              <a:t>	</a:t>
            </a:r>
            <a:r>
              <a:rPr lang="zh-CN" altLang="en-US" sz="2800" dirty="0" smtClean="0">
                <a:latin typeface="MS PGothic" pitchFamily="34" charset="-128"/>
                <a:ea typeface="MS PGothic" pitchFamily="34" charset="-128"/>
              </a:rPr>
              <a:t>合定分同一数上体出立大実用要明度発論入有行成学生理</a:t>
            </a:r>
            <a:r>
              <a:rPr lang="zh-TW" altLang="en-US" sz="2800" dirty="0" smtClean="0">
                <a:latin typeface="MS PGothic" pitchFamily="34" charset="-128"/>
                <a:ea typeface="MS PGothic" pitchFamily="34" charset="-128"/>
              </a:rPr>
              <a:t>前動法点面付当特中変質自部進</a:t>
            </a:r>
            <a:endParaRPr lang="en-US" altLang="ja-JP" sz="28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273050"/>
            <a:ext cx="8147248" cy="707678"/>
          </a:xfrm>
        </p:spPr>
        <p:txBody>
          <a:bodyPr>
            <a:normAutofit fontScale="90000"/>
          </a:bodyPr>
          <a:lstStyle/>
          <a:p>
            <a:r>
              <a:rPr lang="ja-JP" altLang="en-US" sz="4400" dirty="0" smtClean="0"/>
              <a:t>学術共通語彙の漢字</a:t>
            </a:r>
            <a:r>
              <a:rPr lang="ja-JP" altLang="en-US" dirty="0" smtClean="0"/>
              <a:t>　</a:t>
            </a:r>
            <a:r>
              <a:rPr lang="ja-JP" altLang="en-US" sz="2200" dirty="0" smtClean="0">
                <a:solidFill>
                  <a:srgbClr val="FF0000"/>
                </a:solidFill>
              </a:rPr>
              <a:t>（予稿集に出ていません）</a:t>
            </a:r>
            <a:endParaRPr lang="en-NZ" dirty="0"/>
          </a:p>
        </p:txBody>
      </p:sp>
      <p:pic>
        <p:nvPicPr>
          <p:cNvPr id="1026" name="Picture 2"/>
          <p:cNvPicPr>
            <a:picLocks noGrp="1" noChangeAspect="1" noChangeArrowheads="1"/>
          </p:cNvPicPr>
          <p:nvPr>
            <p:ph sz="quarter" idx="1"/>
          </p:nvPr>
        </p:nvPicPr>
        <p:blipFill>
          <a:blip r:embed="rId3" cstate="print"/>
          <a:srcRect/>
          <a:stretch>
            <a:fillRect/>
          </a:stretch>
        </p:blipFill>
        <p:spPr bwMode="auto">
          <a:xfrm>
            <a:off x="482519" y="937595"/>
            <a:ext cx="8196711" cy="5688632"/>
          </a:xfrm>
          <a:prstGeom prst="rect">
            <a:avLst/>
          </a:prstGeom>
          <a:noFill/>
          <a:ln w="9525">
            <a:noFill/>
            <a:miter lim="800000"/>
            <a:headEnd/>
            <a:tailEnd/>
          </a:ln>
          <a:effec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16632"/>
            <a:ext cx="7931224" cy="1728192"/>
          </a:xfrm>
        </p:spPr>
        <p:txBody>
          <a:bodyPr>
            <a:normAutofit/>
          </a:bodyPr>
          <a:lstStyle/>
          <a:p>
            <a:pPr lvl="0"/>
            <a:r>
              <a:rPr lang="ja-JP" altLang="en-US" b="1" dirty="0" smtClean="0"/>
              <a:t>５．今後の課題、まとめ</a:t>
            </a:r>
            <a:r>
              <a:rPr lang="en-US" altLang="ja-JP" b="1" dirty="0" smtClean="0"/>
              <a:t/>
            </a:r>
            <a:br>
              <a:rPr lang="en-US" altLang="ja-JP" b="1" dirty="0" smtClean="0"/>
            </a:br>
            <a:r>
              <a:rPr lang="en-US" altLang="ja-JP" sz="2200" b="1" dirty="0" smtClean="0"/>
              <a:t/>
            </a:r>
            <a:br>
              <a:rPr lang="en-US" altLang="ja-JP" sz="2200" b="1" dirty="0" smtClean="0"/>
            </a:br>
            <a:r>
              <a:rPr lang="ja-JP" altLang="en-US" sz="3600" b="1" dirty="0" smtClean="0"/>
              <a:t>今後の課題（１）</a:t>
            </a:r>
            <a:endParaRPr lang="en-NZ" dirty="0"/>
          </a:p>
        </p:txBody>
      </p:sp>
      <p:sp>
        <p:nvSpPr>
          <p:cNvPr id="3" name="Content Placeholder 2"/>
          <p:cNvSpPr>
            <a:spLocks noGrp="1"/>
          </p:cNvSpPr>
          <p:nvPr>
            <p:ph sz="quarter" idx="1"/>
          </p:nvPr>
        </p:nvSpPr>
        <p:spPr>
          <a:xfrm>
            <a:off x="179512" y="1988840"/>
            <a:ext cx="8784976" cy="4752528"/>
          </a:xfrm>
        </p:spPr>
        <p:txBody>
          <a:bodyPr>
            <a:normAutofit/>
          </a:bodyPr>
          <a:lstStyle/>
          <a:p>
            <a:r>
              <a:rPr lang="ja-JP" altLang="en-US" sz="3000" dirty="0" smtClean="0"/>
              <a:t>低頻度レベルに，一部，</a:t>
            </a:r>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不適切に見える語</a:t>
            </a:r>
            <a:r>
              <a:rPr lang="ja-JP" altLang="en-US" sz="3000" dirty="0" smtClean="0"/>
              <a:t>あり</a:t>
            </a:r>
            <a:endParaRPr lang="en-US" altLang="ja-JP" sz="3000" dirty="0" smtClean="0"/>
          </a:p>
          <a:p>
            <a:pPr>
              <a:buNone/>
            </a:pPr>
            <a:r>
              <a:rPr lang="en-US" altLang="ja-JP" dirty="0" smtClean="0"/>
              <a:t>	</a:t>
            </a:r>
            <a:r>
              <a:rPr lang="ja-JP" altLang="en-US" dirty="0" smtClean="0"/>
              <a:t>例）　「同校」　「四面」　「ユア」　「そり」　「ずる」　「でんぷん」</a:t>
            </a:r>
            <a:endParaRPr lang="en-US" altLang="ja-JP" dirty="0" smtClean="0"/>
          </a:p>
          <a:p>
            <a:pPr>
              <a:buNone/>
            </a:pPr>
            <a:r>
              <a:rPr lang="en-US" altLang="ja-JP" dirty="0" smtClean="0"/>
              <a:t>	</a:t>
            </a:r>
            <a:r>
              <a:rPr lang="ja-JP" altLang="en-US" dirty="0" smtClean="0"/>
              <a:t>解析ミスや採録基準のレベル設定の問題か</a:t>
            </a:r>
            <a:endParaRPr lang="en-US" altLang="ja-JP" dirty="0" smtClean="0"/>
          </a:p>
          <a:p>
            <a:pPr>
              <a:buNone/>
            </a:pPr>
            <a:r>
              <a:rPr lang="en-US" altLang="ja-JP" dirty="0" smtClean="0"/>
              <a:t>	</a:t>
            </a:r>
            <a:r>
              <a:rPr lang="ja-JP" altLang="en-US" dirty="0" smtClean="0"/>
              <a:t>（</a:t>
            </a:r>
            <a:r>
              <a:rPr lang="en-US" dirty="0" smtClean="0"/>
              <a:t>Leech</a:t>
            </a:r>
            <a:r>
              <a:rPr lang="ja-JP" altLang="en-US" dirty="0" smtClean="0"/>
              <a:t>ほか</a:t>
            </a:r>
            <a:r>
              <a:rPr lang="en-US" dirty="0" smtClean="0"/>
              <a:t> (2001)</a:t>
            </a:r>
            <a:r>
              <a:rPr lang="ja-JP" altLang="en-US" dirty="0" err="1" smtClean="0"/>
              <a:t>は対数尤</a:t>
            </a:r>
            <a:r>
              <a:rPr lang="ja-JP" altLang="en-US" dirty="0" smtClean="0"/>
              <a:t>度比</a:t>
            </a:r>
            <a:r>
              <a:rPr lang="en-US" dirty="0" smtClean="0"/>
              <a:t>3.8</a:t>
            </a:r>
            <a:r>
              <a:rPr lang="ja-JP" altLang="en-US" dirty="0" smtClean="0"/>
              <a:t>を</a:t>
            </a:r>
            <a:r>
              <a:rPr lang="en-US" altLang="ja-JP" dirty="0" smtClean="0"/>
              <a:t>5</a:t>
            </a:r>
            <a:r>
              <a:rPr lang="en-US" dirty="0" smtClean="0"/>
              <a:t>%</a:t>
            </a:r>
            <a:r>
              <a:rPr lang="ja-JP" altLang="en-US" dirty="0" smtClean="0"/>
              <a:t>有意の基準に）</a:t>
            </a:r>
            <a:endParaRPr lang="en-US" altLang="ja-JP" dirty="0" smtClean="0"/>
          </a:p>
          <a:p>
            <a:pPr>
              <a:buNone/>
            </a:pPr>
            <a:r>
              <a:rPr lang="en-US" altLang="ja-JP" dirty="0" smtClean="0"/>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用例を確認して，何らかの基準で除去することを検討</a:t>
            </a:r>
            <a:endParaRPr lang="en-NZ"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レベルづけも恣意的な面あり</a:t>
            </a:r>
            <a:endParaRPr lang="en-US" altLang="ja-JP" sz="30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ja-JP" altLang="en-US" dirty="0" smtClean="0"/>
              <a:t>　３</a:t>
            </a:r>
            <a:r>
              <a:rPr lang="ja-JP" altLang="en-US" dirty="0"/>
              <a:t>領域語については，残りの一つが専門の学習者にとっては一般的な</a:t>
            </a:r>
            <a:r>
              <a:rPr lang="ja-JP" altLang="en-US" dirty="0" smtClean="0"/>
              <a:t>重要性</a:t>
            </a:r>
            <a:r>
              <a:rPr lang="ja-JP" altLang="en-US" dirty="0"/>
              <a:t>のみ</a:t>
            </a:r>
            <a:endParaRPr lang="en-US" altLang="ja-JP" dirty="0"/>
          </a:p>
          <a:p>
            <a:pPr>
              <a:buNone/>
            </a:pPr>
            <a:r>
              <a:rPr lang="en-US" altLang="ja-JP" dirty="0"/>
              <a:t>	</a:t>
            </a:r>
            <a:r>
              <a:rPr lang="en-US" altLang="ja-JP" dirty="0" err="1" smtClean="0"/>
              <a:t>JAWLⅡ</a:t>
            </a:r>
            <a:r>
              <a:rPr lang="ja-JP" altLang="en-US" dirty="0"/>
              <a:t>の最下位より，</a:t>
            </a:r>
            <a:r>
              <a:rPr lang="en-US" altLang="ja-JP" dirty="0" err="1"/>
              <a:t>JAWLⅢ</a:t>
            </a:r>
            <a:r>
              <a:rPr lang="ja-JP" altLang="en-US" dirty="0"/>
              <a:t>の最上位のほうが重要</a:t>
            </a:r>
            <a:r>
              <a:rPr lang="ja-JP" altLang="en-US" dirty="0" smtClean="0"/>
              <a:t>かも</a:t>
            </a:r>
            <a:endParaRPr lang="en-US" altLang="ja-JP"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16632"/>
            <a:ext cx="7931224" cy="792088"/>
          </a:xfrm>
        </p:spPr>
        <p:txBody>
          <a:bodyPr>
            <a:normAutofit/>
          </a:bodyPr>
          <a:lstStyle/>
          <a:p>
            <a:pPr lvl="0"/>
            <a:r>
              <a:rPr lang="ja-JP" altLang="en-US" sz="3600" b="1" dirty="0" smtClean="0"/>
              <a:t>今後の課題（２）</a:t>
            </a:r>
            <a:endParaRPr lang="en-NZ" sz="3600" dirty="0"/>
          </a:p>
        </p:txBody>
      </p:sp>
      <p:sp>
        <p:nvSpPr>
          <p:cNvPr id="3" name="Content Placeholder 2"/>
          <p:cNvSpPr>
            <a:spLocks noGrp="1"/>
          </p:cNvSpPr>
          <p:nvPr>
            <p:ph sz="quarter" idx="1"/>
          </p:nvPr>
        </p:nvSpPr>
        <p:spPr>
          <a:xfrm>
            <a:off x="179512" y="1124744"/>
            <a:ext cx="8784976" cy="5616624"/>
          </a:xfrm>
        </p:spPr>
        <p:txBody>
          <a:bodyPr>
            <a:normAutofit/>
          </a:bodyPr>
          <a:lstStyle/>
          <a:p>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複合辞・複合語・連語などは抽出できていない</a:t>
            </a:r>
            <a:endParaRPr lang="en-US" altLang="ja-JP" sz="30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ja-JP" altLang="en-US" sz="3000" dirty="0" smtClean="0">
                <a:sym typeface="Wingdings" pitchFamily="2" charset="2"/>
              </a:rPr>
              <a:t>　短単位の語より頻度の高いものも多いはず</a:t>
            </a:r>
            <a:endParaRPr lang="en-US" altLang="ja-JP" sz="3000" dirty="0" smtClean="0">
              <a:sym typeface="Wingdings" pitchFamily="2" charset="2"/>
            </a:endParaRPr>
          </a:p>
          <a:p>
            <a:pPr>
              <a:buNone/>
            </a:pPr>
            <a:r>
              <a:rPr lang="ja-JP" altLang="en-US" sz="3000" dirty="0" smtClean="0">
                <a:sym typeface="Wingdings" pitchFamily="2" charset="2"/>
              </a:rPr>
              <a:t>　</a:t>
            </a:r>
            <a:endParaRPr lang="en-US" altLang="ja-JP" sz="3000" dirty="0" smtClean="0">
              <a:sym typeface="Wingdings" pitchFamily="2" charset="2"/>
            </a:endParaRPr>
          </a:p>
          <a:p>
            <a:r>
              <a:rPr lang="ja-JP" altLang="en-US" sz="3000" dirty="0" smtClean="0">
                <a:sym typeface="Wingdings" pitchFamily="2" charset="2"/>
              </a:rPr>
              <a:t>学術的</a:t>
            </a:r>
            <a:r>
              <a:rPr lang="ja-JP" altLang="en-US" sz="3000" dirty="0">
                <a:sym typeface="Wingdings" pitchFamily="2" charset="2"/>
              </a:rPr>
              <a:t>な語が日常語の</a:t>
            </a:r>
            <a:r>
              <a:rPr lang="ja-JP" altLang="en-US" sz="3000" dirty="0">
                <a:solidFill>
                  <a:schemeClr val="accent2">
                    <a:lumMod val="50000"/>
                  </a:schemeClr>
                </a:solidFill>
                <a:effectLst>
                  <a:outerShdw blurRad="38100" dist="38100" dir="2700000" algn="tl">
                    <a:srgbClr val="000000">
                      <a:alpha val="43137"/>
                    </a:srgbClr>
                  </a:outerShdw>
                </a:effectLst>
                <a:sym typeface="Wingdings" pitchFamily="2" charset="2"/>
              </a:rPr>
              <a:t>比喩表現などと同形の場合</a:t>
            </a:r>
            <a:r>
              <a:rPr lang="ja-JP" altLang="en-US" sz="3000" dirty="0" smtClean="0">
                <a:sym typeface="Wingdings" pitchFamily="2" charset="2"/>
              </a:rPr>
              <a:t>、</a:t>
            </a:r>
            <a:endParaRPr lang="en-US" altLang="ja-JP" sz="3000" dirty="0" smtClean="0">
              <a:sym typeface="Wingdings" pitchFamily="2" charset="2"/>
            </a:endParaRPr>
          </a:p>
          <a:p>
            <a:pPr marL="0" indent="0">
              <a:buNone/>
            </a:pPr>
            <a:r>
              <a:rPr lang="ja-JP" altLang="en-US" sz="3000" dirty="0">
                <a:sym typeface="Wingdings" pitchFamily="2" charset="2"/>
              </a:rPr>
              <a:t>　</a:t>
            </a:r>
            <a:r>
              <a:rPr lang="ja-JP" altLang="en-US" sz="3000" dirty="0">
                <a:solidFill>
                  <a:schemeClr val="accent2">
                    <a:lumMod val="50000"/>
                  </a:schemeClr>
                </a:solidFill>
                <a:effectLst>
                  <a:outerShdw blurRad="38100" dist="38100" dir="2700000" algn="tl">
                    <a:srgbClr val="000000">
                      <a:alpha val="43137"/>
                    </a:srgbClr>
                  </a:outerShdw>
                </a:effectLst>
                <a:sym typeface="Wingdings" pitchFamily="2" charset="2"/>
              </a:rPr>
              <a:t>抽出できていない</a:t>
            </a:r>
            <a:r>
              <a:rPr lang="ja-JP" altLang="en-US" sz="3000" dirty="0" smtClean="0">
                <a:sym typeface="Wingdings" pitchFamily="2" charset="2"/>
              </a:rPr>
              <a:t>可能性あり</a:t>
            </a:r>
            <a:r>
              <a:rPr lang="ja-JP" altLang="en-US" dirty="0" smtClean="0">
                <a:sym typeface="Wingdings" pitchFamily="2" charset="2"/>
              </a:rPr>
              <a:t>　</a:t>
            </a:r>
            <a:endParaRPr lang="en-US" altLang="ja-JP" dirty="0" smtClean="0">
              <a:sym typeface="Wingdings" pitchFamily="2" charset="2"/>
            </a:endParaRPr>
          </a:p>
          <a:p>
            <a:pPr marL="0" indent="0">
              <a:buNone/>
            </a:pPr>
            <a:r>
              <a:rPr lang="ja-JP" altLang="en-US" dirty="0" smtClean="0">
                <a:sym typeface="Wingdings" pitchFamily="2" charset="2"/>
              </a:rPr>
              <a:t>　（コーパスは多義表現に弱い）</a:t>
            </a:r>
            <a:endParaRPr lang="en-US" altLang="ja-JP" dirty="0" smtClean="0">
              <a:sym typeface="Wingdings" pitchFamily="2" charset="2"/>
            </a:endParaRPr>
          </a:p>
          <a:p>
            <a:pPr>
              <a:buNone/>
            </a:pPr>
            <a:r>
              <a:rPr lang="ja-JP" altLang="en-US" dirty="0" smtClean="0"/>
              <a:t>　例：「</a:t>
            </a:r>
            <a:r>
              <a:rPr lang="ja-JP" altLang="en-US" dirty="0"/>
              <a:t>注ぐ</a:t>
            </a:r>
            <a:r>
              <a:rPr lang="ja-JP" altLang="en-US" dirty="0" smtClean="0"/>
              <a:t>」</a:t>
            </a:r>
            <a:endParaRPr lang="en-US" altLang="ja-JP" dirty="0" smtClean="0"/>
          </a:p>
          <a:p>
            <a:pPr>
              <a:buNone/>
            </a:pPr>
            <a:r>
              <a:rPr lang="ja-JP" altLang="en-US" dirty="0" smtClean="0"/>
              <a:t>　　　　　　　　　　　　「液体」－「力」「情熱」「心血」「精力」「愛情」</a:t>
            </a:r>
            <a:endParaRPr lang="en-US" altLang="ja-JP" dirty="0" smtClean="0"/>
          </a:p>
          <a:p>
            <a:pPr>
              <a:buNone/>
            </a:pPr>
            <a:r>
              <a:rPr lang="ja-JP" altLang="en-US" dirty="0" smtClean="0"/>
              <a:t>「（信濃）川が（日本）海に」　 「視線」「火に油」「酒」</a:t>
            </a:r>
            <a:endParaRPr lang="en-NZ"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pPr lvl="0"/>
            <a:r>
              <a:rPr lang="ja-JP" altLang="en-US" dirty="0" smtClean="0"/>
              <a:t>発展課題</a:t>
            </a:r>
            <a:endParaRPr lang="en-NZ" dirty="0"/>
          </a:p>
        </p:txBody>
      </p:sp>
      <p:sp>
        <p:nvSpPr>
          <p:cNvPr id="3" name="Content Placeholder 2"/>
          <p:cNvSpPr>
            <a:spLocks noGrp="1"/>
          </p:cNvSpPr>
          <p:nvPr>
            <p:ph sz="quarter" idx="1"/>
          </p:nvPr>
        </p:nvSpPr>
        <p:spPr>
          <a:xfrm>
            <a:off x="323528" y="1052736"/>
            <a:ext cx="8568952" cy="5544616"/>
          </a:xfrm>
        </p:spPr>
        <p:txBody>
          <a:bodyPr>
            <a:normAutofit fontScale="92500" lnSpcReduction="10000"/>
          </a:bodyPr>
          <a:lstStyle/>
          <a:p>
            <a:r>
              <a:rPr lang="ja-JP" altLang="en-US" sz="3000" dirty="0" smtClean="0"/>
              <a:t>作業の過程で</a:t>
            </a:r>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２領域語</a:t>
            </a:r>
            <a:r>
              <a:rPr lang="ja-JP" altLang="en-US" sz="3000" dirty="0" smtClean="0"/>
              <a:t>，</a:t>
            </a:r>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１領域語</a:t>
            </a:r>
            <a:r>
              <a:rPr lang="ja-JP" altLang="en-US" sz="3000" dirty="0" smtClean="0"/>
              <a:t>も抽出</a:t>
            </a:r>
            <a:endParaRPr lang="en-US" altLang="ja-JP" sz="3000" dirty="0" smtClean="0"/>
          </a:p>
          <a:p>
            <a:pPr>
              <a:buNone/>
            </a:pPr>
            <a:r>
              <a:rPr lang="en-US" altLang="ja-JP" sz="3000" dirty="0" smtClean="0"/>
              <a:t>	</a:t>
            </a:r>
            <a:r>
              <a:rPr lang="en-US" altLang="ja-JP" sz="3000" dirty="0" smtClean="0">
                <a:sym typeface="Wingdings" pitchFamily="2" charset="2"/>
              </a:rPr>
              <a:t> </a:t>
            </a:r>
            <a:r>
              <a:rPr lang="ja-JP" altLang="en-US" sz="3000" dirty="0" smtClean="0"/>
              <a:t>学術テキストの</a:t>
            </a:r>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語彙階層の全体像</a:t>
            </a:r>
            <a:endParaRPr lang="en-US" altLang="ja-JP" sz="30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r>
              <a:rPr lang="ja-JP" altLang="en-US" sz="3000" dirty="0" smtClean="0"/>
              <a:t>語彙的な側面から見たテキスト・ジャンル（レジスター変種）の特徴づけにも利用できる</a:t>
            </a:r>
            <a:endParaRPr lang="en-US" altLang="ja-JP" sz="3000" dirty="0" smtClean="0"/>
          </a:p>
          <a:p>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入学試験，日本留学試験などの語彙のコントロール</a:t>
            </a:r>
            <a:endParaRPr lang="en-US" altLang="ja-JP" sz="30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en-US" altLang="ja-JP" sz="3000" dirty="0" smtClean="0">
                <a:sym typeface="Wingdings" pitchFamily="2" charset="2"/>
              </a:rPr>
              <a:t>	</a:t>
            </a:r>
            <a:r>
              <a:rPr lang="en-US" altLang="ja-JP" sz="2800" dirty="0" smtClean="0">
                <a:sym typeface="Wingdings" pitchFamily="2" charset="2"/>
              </a:rPr>
              <a:t></a:t>
            </a:r>
            <a:r>
              <a:rPr lang="ja-JP" altLang="en-US" sz="2800" dirty="0" smtClean="0"/>
              <a:t>学術共通語彙が一定程度以上含まれるようにすべき</a:t>
            </a:r>
            <a:endParaRPr lang="en-US" altLang="ja-JP" sz="2800" dirty="0" smtClean="0"/>
          </a:p>
          <a:p>
            <a:r>
              <a:rPr lang="ja-JP" altLang="en-US" sz="3000" dirty="0" smtClean="0">
                <a:solidFill>
                  <a:schemeClr val="accent2">
                    <a:lumMod val="50000"/>
                  </a:schemeClr>
                </a:solidFill>
                <a:effectLst>
                  <a:outerShdw blurRad="38100" dist="38100" dir="2700000" algn="tl">
                    <a:srgbClr val="000000">
                      <a:alpha val="43137"/>
                    </a:srgbClr>
                  </a:outerShdw>
                </a:effectLst>
                <a:sym typeface="Wingdings" pitchFamily="2" charset="2"/>
              </a:rPr>
              <a:t>国語教育にも貢献</a:t>
            </a:r>
            <a:r>
              <a:rPr lang="ja-JP" altLang="en-US" sz="3000" dirty="0" smtClean="0"/>
              <a:t>できる（</a:t>
            </a:r>
            <a:r>
              <a:rPr lang="en-US" altLang="ja-JP" sz="3000" dirty="0" smtClean="0"/>
              <a:t>Townsend &amp; Collins, 2008</a:t>
            </a:r>
            <a:r>
              <a:rPr lang="ja-JP" altLang="en-US" sz="3000" dirty="0" smtClean="0"/>
              <a:t>）</a:t>
            </a:r>
            <a:r>
              <a:rPr lang="en-US" altLang="ja-JP" sz="3000" dirty="0" smtClean="0"/>
              <a:t> </a:t>
            </a:r>
          </a:p>
          <a:p>
            <a:pPr>
              <a:buNone/>
            </a:pPr>
            <a:r>
              <a:rPr lang="ja-JP" altLang="en-US" dirty="0" smtClean="0"/>
              <a:t>　　</a:t>
            </a:r>
            <a:r>
              <a:rPr lang="ja-JP" altLang="en-US" sz="3000" dirty="0">
                <a:solidFill>
                  <a:schemeClr val="accent2">
                    <a:lumMod val="50000"/>
                  </a:schemeClr>
                </a:solidFill>
                <a:effectLst>
                  <a:outerShdw blurRad="38100" dist="38100" dir="2700000" algn="tl">
                    <a:srgbClr val="000000">
                      <a:alpha val="43137"/>
                    </a:srgbClr>
                  </a:outerShdw>
                </a:effectLst>
              </a:rPr>
              <a:t>一般的学力との関連の検証</a:t>
            </a:r>
            <a:endParaRPr lang="en-US" altLang="ja-JP" sz="3000" dirty="0">
              <a:solidFill>
                <a:schemeClr val="accent2">
                  <a:lumMod val="50000"/>
                </a:schemeClr>
              </a:solidFill>
              <a:effectLst>
                <a:outerShdw blurRad="38100" dist="38100" dir="2700000" algn="tl">
                  <a:srgbClr val="000000">
                    <a:alpha val="43137"/>
                  </a:srgbClr>
                </a:outerShdw>
              </a:effectLst>
            </a:endParaRPr>
          </a:p>
          <a:p>
            <a:r>
              <a:rPr lang="ja-JP" altLang="en-US" sz="2800" dirty="0" smtClean="0"/>
              <a:t>そして，当然のことながら，</a:t>
            </a:r>
            <a:endParaRPr lang="en-US" altLang="ja-JP" sz="2800" dirty="0" smtClean="0"/>
          </a:p>
          <a:p>
            <a:pPr>
              <a:buNone/>
            </a:pPr>
            <a:r>
              <a:rPr lang="en-US" altLang="ja-JP" sz="2800" dirty="0" smtClean="0"/>
              <a:t>	</a:t>
            </a:r>
            <a:r>
              <a:rPr lang="ja-JP" altLang="en-US" sz="2800" dirty="0" smtClean="0"/>
              <a:t>語彙リストを如何に学習，教育に活用できるか</a:t>
            </a:r>
            <a:endParaRPr lang="en-US" altLang="ja-JP" sz="2800" dirty="0" smtClean="0"/>
          </a:p>
          <a:p>
            <a:pPr lvl="1"/>
            <a:r>
              <a:rPr lang="ja-JP" altLang="en-US" dirty="0" smtClean="0"/>
              <a:t>抽象性が高いので工夫が必要</a:t>
            </a:r>
            <a:endParaRPr lang="en-US" altLang="ja-JP" dirty="0" smtClean="0"/>
          </a:p>
          <a:p>
            <a:pPr lvl="1"/>
            <a:r>
              <a:rPr lang="ja-JP" altLang="en-US" dirty="0" smtClean="0"/>
              <a:t>チェックリストとしても有効</a:t>
            </a:r>
            <a:endParaRPr lang="en-NZ"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4638"/>
            <a:ext cx="7772400" cy="922114"/>
          </a:xfrm>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sz="quarter" idx="1"/>
          </p:nvPr>
        </p:nvSpPr>
        <p:spPr>
          <a:xfrm>
            <a:off x="467544" y="1268760"/>
            <a:ext cx="8219256" cy="5256584"/>
          </a:xfrm>
        </p:spPr>
        <p:txBody>
          <a:bodyPr>
            <a:normAutofit/>
          </a:bodyPr>
          <a:lstStyle/>
          <a:p>
            <a:r>
              <a:rPr kumimoji="1" lang="ja-JP" altLang="en-US" sz="2800" dirty="0" smtClean="0"/>
              <a:t>学術共通語彙（</a:t>
            </a:r>
            <a:r>
              <a:rPr kumimoji="1" lang="en-US" altLang="ja-JP" sz="2800" dirty="0" smtClean="0"/>
              <a:t>JAWL</a:t>
            </a:r>
            <a:r>
              <a:rPr kumimoji="1" lang="ja-JP" altLang="en-US" sz="2800" dirty="0" smtClean="0"/>
              <a:t>），９レベル，</a:t>
            </a:r>
            <a:r>
              <a:rPr kumimoji="1" lang="en-US" altLang="ja-JP" sz="2800" dirty="0" smtClean="0"/>
              <a:t>2591</a:t>
            </a:r>
            <a:r>
              <a:rPr kumimoji="1" lang="ja-JP" altLang="en-US" sz="2800" dirty="0" smtClean="0"/>
              <a:t>語</a:t>
            </a:r>
            <a:endParaRPr kumimoji="1" lang="en-US" altLang="ja-JP" sz="2800" dirty="0" smtClean="0"/>
          </a:p>
          <a:p>
            <a:r>
              <a:rPr kumimoji="1" lang="en-US" altLang="ja-JP" sz="2800" dirty="0" err="1" smtClean="0"/>
              <a:t>JAWLⅠ</a:t>
            </a:r>
            <a:r>
              <a:rPr kumimoji="1" lang="ja-JP" altLang="en-US" sz="2800" dirty="0" smtClean="0"/>
              <a:t>　</a:t>
            </a:r>
            <a:r>
              <a:rPr kumimoji="1" lang="en-US" altLang="ja-JP" sz="2800" dirty="0" smtClean="0"/>
              <a:t>559</a:t>
            </a:r>
            <a:r>
              <a:rPr kumimoji="1" lang="ja-JP" altLang="en-US" sz="2800" dirty="0" smtClean="0"/>
              <a:t>語　が最も重要</a:t>
            </a:r>
            <a:endParaRPr kumimoji="1" lang="en-US" altLang="ja-JP" sz="2800" dirty="0" smtClean="0"/>
          </a:p>
          <a:p>
            <a:r>
              <a:rPr kumimoji="1" lang="en-US" altLang="ja-JP" sz="2800" dirty="0" smtClean="0"/>
              <a:t>JAWL</a:t>
            </a:r>
            <a:r>
              <a:rPr kumimoji="1" lang="ja-JP" altLang="en-US" sz="2800" dirty="0" smtClean="0"/>
              <a:t>は学術テキストで著しく高いカバー率</a:t>
            </a:r>
            <a:endParaRPr kumimoji="1" lang="en-US" altLang="ja-JP" sz="2800" dirty="0" smtClean="0"/>
          </a:p>
          <a:p>
            <a:r>
              <a:rPr kumimoji="1" lang="en-US" altLang="ja-JP" sz="2800" dirty="0" smtClean="0"/>
              <a:t>JAWL</a:t>
            </a:r>
            <a:r>
              <a:rPr kumimoji="1" lang="ja-JP" altLang="en-US" sz="2800" dirty="0" smtClean="0"/>
              <a:t>は効率的な学術語彙リスト</a:t>
            </a:r>
            <a:endParaRPr kumimoji="1" lang="en-US" altLang="ja-JP" sz="2800" dirty="0" smtClean="0"/>
          </a:p>
          <a:p>
            <a:r>
              <a:rPr kumimoji="1" lang="ja-JP" altLang="en-US" sz="2800" dirty="0" smtClean="0"/>
              <a:t>名詞，動名詞，文語的語彙が多い</a:t>
            </a:r>
            <a:endParaRPr kumimoji="1" lang="en-US" altLang="ja-JP" sz="2800" dirty="0" smtClean="0"/>
          </a:p>
          <a:p>
            <a:r>
              <a:rPr kumimoji="1" lang="ja-JP" altLang="en-US" sz="2800" dirty="0" smtClean="0"/>
              <a:t>漢語系語彙が４分の３以上</a:t>
            </a:r>
            <a:endParaRPr kumimoji="1" lang="en-US" altLang="ja-JP" sz="2800" dirty="0" smtClean="0"/>
          </a:p>
          <a:p>
            <a:r>
              <a:rPr kumimoji="1" lang="ja-JP" altLang="en-US" sz="2800" dirty="0" smtClean="0"/>
              <a:t>中級</a:t>
            </a:r>
            <a:r>
              <a:rPr kumimoji="1" lang="en-US" altLang="ja-JP" sz="2800" dirty="0" smtClean="0"/>
              <a:t>JAWL</a:t>
            </a:r>
            <a:r>
              <a:rPr kumimoji="1" lang="ja-JP" altLang="en-US" sz="2800" dirty="0" smtClean="0"/>
              <a:t>は新聞語彙と高い共通性</a:t>
            </a:r>
            <a:endParaRPr kumimoji="1" lang="en-US" altLang="ja-JP" sz="2800" dirty="0" smtClean="0"/>
          </a:p>
          <a:p>
            <a:r>
              <a:rPr kumimoji="1" lang="ja-JP" altLang="en-US" sz="2800" dirty="0" smtClean="0"/>
              <a:t>理系は文系より上級の学術共通語彙が多い</a:t>
            </a:r>
            <a:endParaRPr kumimoji="1" lang="en-US" altLang="ja-JP" sz="2800" dirty="0" smtClean="0"/>
          </a:p>
          <a:p>
            <a:r>
              <a:rPr kumimoji="1" lang="ja-JP" altLang="en-US" sz="2800" dirty="0" smtClean="0"/>
              <a:t>中級で</a:t>
            </a:r>
            <a:r>
              <a:rPr kumimoji="1" lang="en-US" altLang="ja-JP" sz="2800" dirty="0" smtClean="0"/>
              <a:t>JAWL</a:t>
            </a:r>
            <a:r>
              <a:rPr kumimoji="1" lang="ja-JP" altLang="en-US" sz="2800" dirty="0" smtClean="0"/>
              <a:t>漢字の学習も重要</a:t>
            </a:r>
            <a:endParaRPr kumimoji="1" lang="en-US" altLang="ja-JP" sz="2800" dirty="0" smtClean="0"/>
          </a:p>
          <a:p>
            <a:r>
              <a:rPr kumimoji="1" lang="ja-JP" altLang="en-US" sz="2800" dirty="0" smtClean="0"/>
              <a:t>入試や国語教育にも活用できるはず</a:t>
            </a:r>
            <a:endParaRPr kumimoji="1" lang="en-US" altLang="ja-JP" sz="2800" dirty="0" smtClean="0"/>
          </a:p>
          <a:p>
            <a:endParaRPr kumimoji="1" lang="ja-JP" altLang="en-US" dirty="0"/>
          </a:p>
        </p:txBody>
      </p:sp>
    </p:spTree>
    <p:extLst>
      <p:ext uri="{BB962C8B-B14F-4D97-AF65-F5344CB8AC3E}">
        <p14:creationId xmlns:p14="http://schemas.microsoft.com/office/powerpoint/2010/main" val="16567123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32656"/>
            <a:ext cx="7772400" cy="864096"/>
          </a:xfrm>
        </p:spPr>
        <p:txBody>
          <a:bodyPr>
            <a:normAutofit fontScale="90000"/>
          </a:bodyPr>
          <a:lstStyle/>
          <a:p>
            <a:pPr lvl="0"/>
            <a:r>
              <a:rPr lang="en-US" dirty="0" smtClean="0"/>
              <a:t/>
            </a:r>
            <a:br>
              <a:rPr lang="en-US" dirty="0" smtClean="0"/>
            </a:br>
            <a:r>
              <a:rPr lang="ja-JP" altLang="en-US" sz="4400" dirty="0" smtClean="0"/>
              <a:t>ダウンロード</a:t>
            </a:r>
            <a:endParaRPr lang="en-NZ" dirty="0"/>
          </a:p>
        </p:txBody>
      </p:sp>
      <p:sp>
        <p:nvSpPr>
          <p:cNvPr id="3" name="Content Placeholder 2"/>
          <p:cNvSpPr>
            <a:spLocks noGrp="1"/>
          </p:cNvSpPr>
          <p:nvPr>
            <p:ph sz="quarter" idx="1"/>
          </p:nvPr>
        </p:nvSpPr>
        <p:spPr>
          <a:xfrm>
            <a:off x="539552" y="1447800"/>
            <a:ext cx="8208912" cy="5005536"/>
          </a:xfrm>
        </p:spPr>
        <p:txBody>
          <a:bodyPr>
            <a:normAutofit/>
          </a:bodyPr>
          <a:lstStyle/>
          <a:p>
            <a:r>
              <a:rPr lang="ja-JP" altLang="en-US" sz="2800" dirty="0" smtClean="0"/>
              <a:t>語彙リストおよび関連資料は，以下のサイトから</a:t>
            </a:r>
            <a:endParaRPr lang="en-US" altLang="ja-JP" sz="2800" dirty="0" smtClean="0"/>
          </a:p>
          <a:p>
            <a:pPr>
              <a:buNone/>
            </a:pPr>
            <a:endParaRPr lang="en-US" altLang="ja-JP" sz="2800" dirty="0" smtClean="0"/>
          </a:p>
          <a:p>
            <a:pPr>
              <a:buNone/>
            </a:pPr>
            <a:r>
              <a:rPr lang="en-US" sz="2800" b="1" dirty="0" smtClean="0"/>
              <a:t>	URL: </a:t>
            </a:r>
            <a:r>
              <a:rPr lang="en-US" sz="2800" b="1" dirty="0" smtClean="0">
                <a:hlinkClick r:id="rId3"/>
              </a:rPr>
              <a:t>www.wa.commufa.jp/~tatsum/</a:t>
            </a:r>
            <a:endParaRPr lang="en-US" sz="2800" b="1" dirty="0" smtClean="0"/>
          </a:p>
          <a:p>
            <a:pPr>
              <a:buNone/>
            </a:pPr>
            <a:r>
              <a:rPr lang="en-US" altLang="ja-JP" sz="2800" dirty="0" smtClean="0"/>
              <a:t>	</a:t>
            </a:r>
            <a:r>
              <a:rPr lang="ja-JP" altLang="en-US" sz="2800" dirty="0" smtClean="0"/>
              <a:t>（予稿集に書いてあります）</a:t>
            </a:r>
            <a:endParaRPr lang="en-US" altLang="ja-JP" sz="2800" dirty="0" smtClean="0"/>
          </a:p>
          <a:p>
            <a:endParaRPr lang="en-US" altLang="ja-JP" sz="2800" dirty="0" smtClean="0"/>
          </a:p>
          <a:p>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このリストを活用した実践をなさった方は，</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rPr>
              <a:t>	</a:t>
            </a:r>
            <a:r>
              <a:rPr lang="ja-JP" altLang="en-US" sz="2800" dirty="0" smtClean="0">
                <a:solidFill>
                  <a:schemeClr val="accent2">
                    <a:lumMod val="50000"/>
                  </a:schemeClr>
                </a:solidFill>
                <a:effectLst>
                  <a:outerShdw blurRad="38100" dist="38100" dir="2700000" algn="tl">
                    <a:srgbClr val="000000">
                      <a:alpha val="43137"/>
                    </a:srgbClr>
                  </a:outerShdw>
                </a:effectLst>
                <a:sym typeface="Wingdings" pitchFamily="2" charset="2"/>
              </a:rPr>
              <a:t>ぜひ教えてください。</a:t>
            </a:r>
            <a:endParaRPr lang="en-US" altLang="ja-JP" sz="2800" dirty="0" smtClean="0">
              <a:solidFill>
                <a:schemeClr val="accent2">
                  <a:lumMod val="50000"/>
                </a:schemeClr>
              </a:solidFill>
              <a:effectLst>
                <a:outerShdw blurRad="38100" dist="38100" dir="2700000" algn="tl">
                  <a:srgbClr val="000000">
                    <a:alpha val="43137"/>
                  </a:srgbClr>
                </a:outerShdw>
              </a:effectLst>
              <a:sym typeface="Wingdings" pitchFamily="2" charset="2"/>
            </a:endParaRPr>
          </a:p>
          <a:p>
            <a:pPr>
              <a:buNone/>
            </a:pPr>
            <a:r>
              <a:rPr lang="en-US" sz="2800" dirty="0" smtClean="0"/>
              <a:t>	</a:t>
            </a:r>
            <a:r>
              <a:rPr lang="ja-JP" altLang="en-US" sz="2800" dirty="0" smtClean="0"/>
              <a:t>よろしくお願い申し上げます。</a:t>
            </a:r>
            <a:endParaRPr lang="en-NZ" sz="2800" dirty="0" smtClean="0"/>
          </a:p>
          <a:p>
            <a:endParaRPr lang="en-NZ"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ja-JP" altLang="en-US" b="1" dirty="0" smtClean="0"/>
              <a:t>引用文献（１）</a:t>
            </a:r>
            <a:endParaRPr lang="en-NZ" dirty="0"/>
          </a:p>
        </p:txBody>
      </p:sp>
      <p:sp>
        <p:nvSpPr>
          <p:cNvPr id="3" name="Content Placeholder 2"/>
          <p:cNvSpPr>
            <a:spLocks noGrp="1"/>
          </p:cNvSpPr>
          <p:nvPr>
            <p:ph sz="quarter" idx="1"/>
          </p:nvPr>
        </p:nvSpPr>
        <p:spPr>
          <a:xfrm>
            <a:off x="251520" y="1052736"/>
            <a:ext cx="8568952" cy="5544616"/>
          </a:xfrm>
        </p:spPr>
        <p:txBody>
          <a:bodyPr>
            <a:normAutofit fontScale="92500" lnSpcReduction="20000"/>
          </a:bodyPr>
          <a:lstStyle/>
          <a:p>
            <a:r>
              <a:rPr lang="ja-JP" altLang="en-US" dirty="0" smtClean="0"/>
              <a:t>内山将夫・高橋真弓 </a:t>
            </a:r>
            <a:r>
              <a:rPr lang="en-US" dirty="0" smtClean="0"/>
              <a:t>(2003). </a:t>
            </a:r>
            <a:r>
              <a:rPr lang="ja-JP" altLang="en-US" dirty="0" smtClean="0"/>
              <a:t>日英対訳文対応付けデータ．</a:t>
            </a:r>
            <a:endParaRPr lang="en-US" altLang="ja-JP" dirty="0" smtClean="0"/>
          </a:p>
          <a:p>
            <a:pPr>
              <a:buNone/>
            </a:pPr>
            <a:r>
              <a:rPr lang="en-US" dirty="0" smtClean="0"/>
              <a:t>	</a:t>
            </a:r>
            <a:r>
              <a:rPr lang="en-US" sz="2200" u="sng" dirty="0" smtClean="0">
                <a:hlinkClick r:id="rId3"/>
              </a:rPr>
              <a:t>http://www2.nict.go.jp/x/x161/members/mutiyama/align/index.html</a:t>
            </a:r>
            <a:endParaRPr lang="en-NZ" sz="2200" dirty="0" smtClean="0"/>
          </a:p>
          <a:p>
            <a:r>
              <a:rPr lang="ja-JP" altLang="en-US" dirty="0" smtClean="0"/>
              <a:t>小木曽智信 </a:t>
            </a:r>
            <a:r>
              <a:rPr lang="en-US" dirty="0" smtClean="0"/>
              <a:t>(2007). </a:t>
            </a:r>
            <a:r>
              <a:rPr lang="ja-JP" altLang="en-US" dirty="0" smtClean="0"/>
              <a:t>「茶まめ」（形態素解析ユーザーインターフェース）　</a:t>
            </a:r>
            <a:r>
              <a:rPr lang="en-US" dirty="0" smtClean="0">
                <a:hlinkClick r:id="rId4"/>
              </a:rPr>
              <a:t>https://www.tokuteicorpus.jp/dist/modules/system/modules/menu/main.php?page_id=1&amp;op=change_page</a:t>
            </a:r>
            <a:endParaRPr lang="en-US" dirty="0" smtClean="0"/>
          </a:p>
          <a:p>
            <a:r>
              <a:rPr lang="ja-JP" altLang="en-US" dirty="0" smtClean="0"/>
              <a:t>工藤　拓 </a:t>
            </a:r>
            <a:r>
              <a:rPr lang="en-US" dirty="0" smtClean="0"/>
              <a:t>(2006). MeCab Ver. 0.98pre3</a:t>
            </a:r>
            <a:r>
              <a:rPr lang="ja-JP" altLang="en-US" dirty="0" smtClean="0"/>
              <a:t>（形態素解析器）　</a:t>
            </a:r>
            <a:r>
              <a:rPr lang="en-US" dirty="0" smtClean="0">
                <a:hlinkClick r:id="rId5"/>
              </a:rPr>
              <a:t>http://mecab.sourceforge.net/</a:t>
            </a:r>
            <a:endParaRPr lang="en-US" dirty="0" smtClean="0"/>
          </a:p>
          <a:p>
            <a:r>
              <a:rPr lang="ja-JP" altLang="en-US" dirty="0" smtClean="0"/>
              <a:t>国立国語研究所 </a:t>
            </a:r>
            <a:r>
              <a:rPr lang="en-US" dirty="0" smtClean="0"/>
              <a:t>(1962). </a:t>
            </a:r>
            <a:r>
              <a:rPr lang="en-US" altLang="ja-JP" dirty="0" smtClean="0"/>
              <a:t>『</a:t>
            </a:r>
            <a:r>
              <a:rPr lang="ja-JP" altLang="en-US" dirty="0" smtClean="0"/>
              <a:t>現代雑誌九十種の用語用字 第一分冊 総記および語彙表</a:t>
            </a:r>
            <a:r>
              <a:rPr lang="en-US" altLang="ja-JP" dirty="0" smtClean="0"/>
              <a:t>』</a:t>
            </a:r>
            <a:r>
              <a:rPr lang="ja-JP" altLang="en-US" dirty="0" smtClean="0"/>
              <a:t>秀英出版</a:t>
            </a:r>
            <a:endParaRPr lang="en-NZ" dirty="0" smtClean="0"/>
          </a:p>
          <a:p>
            <a:r>
              <a:rPr lang="ja-JP" altLang="en-US" dirty="0" smtClean="0"/>
              <a:t>国立国語研究所 </a:t>
            </a:r>
            <a:r>
              <a:rPr lang="en-US" dirty="0" smtClean="0"/>
              <a:t>(2009). </a:t>
            </a:r>
            <a:r>
              <a:rPr lang="ja-JP" altLang="en-US" dirty="0" smtClean="0"/>
              <a:t>「現代日本語書き言葉均衡コーパス」モニター公開データ</a:t>
            </a:r>
            <a:r>
              <a:rPr lang="en-US" dirty="0" smtClean="0"/>
              <a:t>2009 </a:t>
            </a:r>
            <a:r>
              <a:rPr lang="ja-JP" altLang="en-US" dirty="0" smtClean="0"/>
              <a:t>年度版</a:t>
            </a:r>
            <a:endParaRPr lang="en-US" altLang="ja-JP" dirty="0" smtClean="0"/>
          </a:p>
          <a:p>
            <a:r>
              <a:rPr lang="ja-JP" altLang="en-US" dirty="0" smtClean="0"/>
              <a:t>鈴木修次</a:t>
            </a:r>
            <a:r>
              <a:rPr lang="en-US" altLang="ja-JP" dirty="0" smtClean="0"/>
              <a:t>(1981). 『</a:t>
            </a:r>
            <a:r>
              <a:rPr lang="ja-JP" altLang="en-US" dirty="0" smtClean="0"/>
              <a:t>日本漢語と中国</a:t>
            </a:r>
            <a:r>
              <a:rPr lang="en-US" altLang="ja-JP" dirty="0" smtClean="0"/>
              <a:t>』</a:t>
            </a:r>
            <a:r>
              <a:rPr lang="ja-JP" altLang="en-US" dirty="0" smtClean="0"/>
              <a:t>中央公論社</a:t>
            </a:r>
            <a:endParaRPr lang="en-NZ" dirty="0" smtClean="0"/>
          </a:p>
          <a:p>
            <a:r>
              <a:rPr lang="ja-JP" altLang="en-US" dirty="0" smtClean="0"/>
              <a:t>角　知行</a:t>
            </a:r>
            <a:r>
              <a:rPr lang="en-US" dirty="0" smtClean="0"/>
              <a:t> (2010). </a:t>
            </a:r>
            <a:r>
              <a:rPr lang="ja-JP" altLang="en-US" dirty="0" smtClean="0"/>
              <a:t>「学術基本用語集作成の試み」 </a:t>
            </a:r>
            <a:r>
              <a:rPr lang="en-US" altLang="ja-JP" dirty="0" smtClean="0"/>
              <a:t>『</a:t>
            </a:r>
            <a:r>
              <a:rPr lang="ja-JP" altLang="en-US" dirty="0" smtClean="0"/>
              <a:t>アカデミック・ジャパニーズ・ジャーナル</a:t>
            </a:r>
            <a:r>
              <a:rPr lang="en-US" altLang="ja-JP" dirty="0" smtClean="0"/>
              <a:t>』</a:t>
            </a:r>
            <a:r>
              <a:rPr lang="en-US" dirty="0" smtClean="0"/>
              <a:t>2, 11-21.</a:t>
            </a:r>
            <a:endParaRPr lang="en-NZ"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7584" y="274638"/>
            <a:ext cx="7859216" cy="1143000"/>
          </a:xfrm>
        </p:spPr>
        <p:txBody>
          <a:bodyPr>
            <a:normAutofit/>
          </a:bodyPr>
          <a:lstStyle/>
          <a:p>
            <a:r>
              <a:rPr lang="ja-JP" altLang="en-US" dirty="0" smtClean="0"/>
              <a:t>効率的な学術テキストの語彙学習</a:t>
            </a:r>
            <a:endParaRPr lang="en-NZ" dirty="0"/>
          </a:p>
        </p:txBody>
      </p:sp>
      <p:sp>
        <p:nvSpPr>
          <p:cNvPr id="3" name="Content Placeholder 2"/>
          <p:cNvSpPr>
            <a:spLocks noGrp="1"/>
          </p:cNvSpPr>
          <p:nvPr>
            <p:ph sz="quarter" idx="1"/>
          </p:nvPr>
        </p:nvSpPr>
        <p:spPr>
          <a:xfrm>
            <a:off x="467544" y="1628800"/>
            <a:ext cx="8363272" cy="4680520"/>
          </a:xfrm>
        </p:spPr>
        <p:txBody>
          <a:bodyPr>
            <a:normAutofit/>
          </a:bodyPr>
          <a:lstStyle/>
          <a:p>
            <a:r>
              <a:rPr lang="ja-JP" altLang="en-US" sz="2800" dirty="0" smtClean="0"/>
              <a:t>目的が限られる学習者</a:t>
            </a:r>
            <a:endParaRPr lang="en-US" altLang="ja-JP" sz="2800" dirty="0"/>
          </a:p>
          <a:p>
            <a:pPr>
              <a:buNone/>
            </a:pPr>
            <a:r>
              <a:rPr lang="ja-JP" altLang="en-US" sz="2800" dirty="0" smtClean="0"/>
              <a:t>　初め</a:t>
            </a:r>
            <a:r>
              <a:rPr lang="ja-JP" altLang="en-US" sz="2800" dirty="0"/>
              <a:t>から専門語彙を学ぶほうが</a:t>
            </a:r>
            <a:r>
              <a:rPr lang="ja-JP" altLang="en-US" sz="2800" dirty="0" smtClean="0"/>
              <a:t>効率的か</a:t>
            </a:r>
            <a:endParaRPr lang="en-US" altLang="ja-JP" sz="2800" dirty="0" smtClean="0"/>
          </a:p>
          <a:p>
            <a:pPr>
              <a:buNone/>
            </a:pPr>
            <a:r>
              <a:rPr lang="en-US" sz="2800" dirty="0"/>
              <a:t>	</a:t>
            </a:r>
            <a:r>
              <a:rPr lang="en-US" sz="2800" dirty="0" smtClean="0"/>
              <a:t>(</a:t>
            </a:r>
            <a:r>
              <a:rPr lang="en-US" sz="2800" dirty="0"/>
              <a:t>Ward, </a:t>
            </a:r>
            <a:r>
              <a:rPr lang="en-US" sz="2800" dirty="0" smtClean="0"/>
              <a:t>1999; Hyland &amp; </a:t>
            </a:r>
            <a:r>
              <a:rPr lang="en-US" sz="2800" dirty="0" err="1" smtClean="0"/>
              <a:t>Tse</a:t>
            </a:r>
            <a:r>
              <a:rPr lang="en-US" sz="2800" dirty="0" smtClean="0"/>
              <a:t>, 2007)</a:t>
            </a:r>
            <a:endParaRPr lang="en-US" altLang="ja-JP" sz="2800" dirty="0" smtClean="0"/>
          </a:p>
          <a:p>
            <a:r>
              <a:rPr lang="ja-JP" altLang="en-US" sz="2800" dirty="0" smtClean="0"/>
              <a:t>（進学準備中など）専門</a:t>
            </a:r>
            <a:r>
              <a:rPr lang="ja-JP" altLang="en-US" sz="2800" dirty="0"/>
              <a:t>を絞る前の</a:t>
            </a:r>
            <a:r>
              <a:rPr lang="ja-JP" altLang="en-US" sz="2800" dirty="0" smtClean="0"/>
              <a:t>段階</a:t>
            </a:r>
            <a:endParaRPr lang="en-US" altLang="ja-JP" sz="2800" dirty="0"/>
          </a:p>
          <a:p>
            <a:pPr>
              <a:buNone/>
            </a:pPr>
            <a:r>
              <a:rPr lang="en-US" altLang="ja-JP" sz="2800" dirty="0" smtClean="0"/>
              <a:t>	</a:t>
            </a:r>
            <a:r>
              <a:rPr lang="ja-JP" altLang="en-US" sz="2800" dirty="0" smtClean="0"/>
              <a:t>学術</a:t>
            </a:r>
            <a:r>
              <a:rPr lang="ja-JP" altLang="en-US" sz="2800" dirty="0"/>
              <a:t>共通語彙を効率的に学ぶことが</a:t>
            </a:r>
            <a:r>
              <a:rPr lang="ja-JP" altLang="en-US" sz="2800" dirty="0" smtClean="0"/>
              <a:t>有効</a:t>
            </a:r>
            <a:endParaRPr lang="en-US" altLang="ja-JP" sz="2800" dirty="0" smtClean="0"/>
          </a:p>
          <a:p>
            <a:r>
              <a:rPr lang="ja-JP" altLang="en-US" sz="2800" dirty="0" smtClean="0"/>
              <a:t>田地野ほか</a:t>
            </a:r>
            <a:r>
              <a:rPr lang="en-US" sz="2800" dirty="0"/>
              <a:t>(</a:t>
            </a:r>
            <a:r>
              <a:rPr lang="en-US" sz="2800" dirty="0" smtClean="0"/>
              <a:t>200</a:t>
            </a:r>
            <a:r>
              <a:rPr lang="en-US" altLang="ja-JP" sz="2800" dirty="0" smtClean="0"/>
              <a:t>7</a:t>
            </a:r>
            <a:r>
              <a:rPr lang="en-US" sz="2800" dirty="0" smtClean="0"/>
              <a:t>)</a:t>
            </a:r>
          </a:p>
          <a:p>
            <a:pPr>
              <a:buNone/>
            </a:pPr>
            <a:r>
              <a:rPr lang="en-US" altLang="ja-JP" sz="2800" dirty="0" smtClean="0"/>
              <a:t>	</a:t>
            </a:r>
            <a:r>
              <a:rPr lang="ja-JP" altLang="en-US" sz="2800"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rPr>
              <a:t>カリキュラムの段階に応じた語彙を想定</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2800" dirty="0" smtClean="0"/>
              <a:t>	</a:t>
            </a:r>
            <a:r>
              <a:rPr lang="ja-JP" altLang="en-US" sz="2800" dirty="0" smtClean="0"/>
              <a:t>例）学術共通語彙</a:t>
            </a:r>
            <a:r>
              <a:rPr lang="en-US" altLang="ja-JP" sz="2800" dirty="0" smtClean="0">
                <a:sym typeface="Wingdings" pitchFamily="2" charset="2"/>
              </a:rPr>
              <a:t></a:t>
            </a:r>
            <a:r>
              <a:rPr lang="ja-JP" altLang="en-US" sz="2800" dirty="0" smtClean="0"/>
              <a:t>文系共通語彙</a:t>
            </a:r>
            <a:r>
              <a:rPr lang="en-US" altLang="ja-JP" sz="2800" dirty="0" smtClean="0">
                <a:sym typeface="Wingdings" pitchFamily="2" charset="2"/>
              </a:rPr>
              <a:t></a:t>
            </a:r>
            <a:r>
              <a:rPr lang="ja-JP" altLang="en-US" sz="2800" dirty="0" smtClean="0"/>
              <a:t>経済学用語</a:t>
            </a:r>
            <a:endParaRPr lang="en-US" altLang="ja-JP" sz="2800" dirty="0" smtClean="0"/>
          </a:p>
          <a:p>
            <a:r>
              <a:rPr lang="ja-JP" altLang="en-US" sz="2800" dirty="0" smtClean="0"/>
              <a:t>本研究もこの考え方を踏襲</a:t>
            </a:r>
            <a:endParaRPr lang="en-NZ" sz="2800" dirty="0" smtClean="0"/>
          </a:p>
          <a:p>
            <a:endParaRPr lang="en-NZ"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ja-JP" altLang="en-US" b="1" dirty="0" smtClean="0"/>
              <a:t>引用文献（２）</a:t>
            </a:r>
            <a:endParaRPr lang="en-NZ" dirty="0"/>
          </a:p>
        </p:txBody>
      </p:sp>
      <p:sp>
        <p:nvSpPr>
          <p:cNvPr id="3" name="Content Placeholder 2"/>
          <p:cNvSpPr>
            <a:spLocks noGrp="1"/>
          </p:cNvSpPr>
          <p:nvPr>
            <p:ph sz="quarter" idx="1"/>
          </p:nvPr>
        </p:nvSpPr>
        <p:spPr>
          <a:xfrm>
            <a:off x="323528" y="1052736"/>
            <a:ext cx="8363272" cy="5616624"/>
          </a:xfrm>
        </p:spPr>
        <p:txBody>
          <a:bodyPr>
            <a:normAutofit fontScale="92500"/>
          </a:bodyPr>
          <a:lstStyle/>
          <a:p>
            <a:r>
              <a:rPr lang="ja-JP" altLang="en-US" dirty="0" smtClean="0"/>
              <a:t>田地野　彰・寺内　一・笹尾洋介・マスワナ紗矢子</a:t>
            </a:r>
            <a:r>
              <a:rPr lang="en-US" altLang="ja-JP" dirty="0" smtClean="0"/>
              <a:t>(2007).</a:t>
            </a:r>
            <a:r>
              <a:rPr lang="ja-JP" altLang="en-US" dirty="0" smtClean="0"/>
              <a:t>「総合研究大学における英語学術語彙リスト開発の意義　－</a:t>
            </a:r>
            <a:r>
              <a:rPr lang="en-US" altLang="ja-JP" dirty="0" smtClean="0"/>
              <a:t>EAP</a:t>
            </a:r>
            <a:r>
              <a:rPr lang="ja-JP" altLang="en-US" dirty="0" smtClean="0"/>
              <a:t>カリキュラム開発の観点から－」</a:t>
            </a:r>
            <a:r>
              <a:rPr lang="en-US" altLang="ja-JP" dirty="0" smtClean="0"/>
              <a:t>『</a:t>
            </a:r>
            <a:r>
              <a:rPr lang="ja-JP" altLang="en-US" dirty="0" smtClean="0"/>
              <a:t>京都大学高等教育研究</a:t>
            </a:r>
            <a:r>
              <a:rPr lang="en-US" altLang="ja-JP" dirty="0" smtClean="0"/>
              <a:t>』13</a:t>
            </a:r>
          </a:p>
          <a:p>
            <a:r>
              <a:rPr lang="ja-JP" altLang="en-US" dirty="0" smtClean="0"/>
              <a:t>伝　康晴・山田　篤・小椋秀樹・小磯花絵・小木曽智信 </a:t>
            </a:r>
            <a:r>
              <a:rPr lang="en-US" dirty="0" smtClean="0"/>
              <a:t>(2009). UniDic version 1.3.11</a:t>
            </a:r>
            <a:r>
              <a:rPr lang="ja-JP" altLang="en-US" dirty="0" smtClean="0"/>
              <a:t>（解析辞書） </a:t>
            </a:r>
            <a:r>
              <a:rPr lang="en-US" dirty="0" smtClean="0">
                <a:hlinkClick r:id="rId3"/>
              </a:rPr>
              <a:t>http://www.tokuteicorpus.jp/dist/</a:t>
            </a:r>
            <a:r>
              <a:rPr lang="en-US" dirty="0" smtClean="0"/>
              <a:t> (Ver. 1.3.0.</a:t>
            </a:r>
            <a:r>
              <a:rPr lang="ja-JP" altLang="en-US" dirty="0" smtClean="0"/>
              <a:t>は</a:t>
            </a:r>
            <a:r>
              <a:rPr lang="en-US" dirty="0" smtClean="0"/>
              <a:t> 2007)</a:t>
            </a:r>
          </a:p>
          <a:p>
            <a:r>
              <a:rPr lang="ja-JP" altLang="en-US" dirty="0" smtClean="0"/>
              <a:t>バトラー後藤裕子</a:t>
            </a:r>
            <a:r>
              <a:rPr lang="en-US" dirty="0" smtClean="0"/>
              <a:t> (2010). </a:t>
            </a:r>
            <a:r>
              <a:rPr lang="ja-JP" altLang="en-US" dirty="0" smtClean="0"/>
              <a:t>「小中学生のための日本語学習語リスト（試案）」</a:t>
            </a:r>
            <a:r>
              <a:rPr lang="en-US" altLang="ja-JP" dirty="0" smtClean="0"/>
              <a:t>『</a:t>
            </a:r>
            <a:r>
              <a:rPr lang="ja-JP" altLang="en-US" dirty="0" smtClean="0"/>
              <a:t>母語・継承語・バイリンガル教育研究</a:t>
            </a:r>
            <a:r>
              <a:rPr lang="en-US" altLang="ja-JP" dirty="0" smtClean="0"/>
              <a:t>』</a:t>
            </a:r>
            <a:r>
              <a:rPr lang="en-US" dirty="0" smtClean="0"/>
              <a:t>6, 42-58.</a:t>
            </a:r>
          </a:p>
          <a:p>
            <a:r>
              <a:rPr lang="ja-JP" altLang="en-US" dirty="0" smtClean="0"/>
              <a:t>深尾百合子</a:t>
            </a:r>
            <a:r>
              <a:rPr lang="en-US" altLang="ja-JP" dirty="0" smtClean="0"/>
              <a:t>(2001).</a:t>
            </a:r>
            <a:r>
              <a:rPr lang="ja-JP" altLang="en-US" dirty="0" smtClean="0"/>
              <a:t>「「専門日本語教育研究」の現状と展望」</a:t>
            </a:r>
            <a:r>
              <a:rPr lang="ja-JP" altLang="ja-JP" dirty="0" smtClean="0"/>
              <a:t> 『</a:t>
            </a:r>
            <a:r>
              <a:rPr lang="en-US" altLang="ja-JP" dirty="0" smtClean="0"/>
              <a:t>2001</a:t>
            </a:r>
            <a:r>
              <a:rPr lang="ja-JP" altLang="ja-JP" dirty="0" smtClean="0"/>
              <a:t>年度 日本語教育学会</a:t>
            </a:r>
            <a:r>
              <a:rPr lang="ja-JP" altLang="en-US" dirty="0" smtClean="0"/>
              <a:t>秋</a:t>
            </a:r>
            <a:r>
              <a:rPr lang="ja-JP" altLang="ja-JP" dirty="0" smtClean="0"/>
              <a:t>季大会 予稿集』</a:t>
            </a:r>
            <a:r>
              <a:rPr lang="en-US" altLang="ja-JP" dirty="0" smtClean="0"/>
              <a:t>, 233-234.</a:t>
            </a:r>
          </a:p>
          <a:p>
            <a:r>
              <a:rPr lang="ja-JP" altLang="en-US" dirty="0" smtClean="0"/>
              <a:t>札野寛子・深澤のぞみ</a:t>
            </a:r>
            <a:r>
              <a:rPr lang="en-US" altLang="ja-JP" dirty="0" smtClean="0"/>
              <a:t>(1995).</a:t>
            </a:r>
            <a:r>
              <a:rPr lang="ja-JP" altLang="en-US" dirty="0" smtClean="0"/>
              <a:t>「理工系学生を対象とした実験・研究に必要な日本語指導のための語彙表現研究　－</a:t>
            </a:r>
            <a:r>
              <a:rPr lang="en-US" altLang="ja-JP" dirty="0" smtClean="0"/>
              <a:t>『</a:t>
            </a:r>
            <a:r>
              <a:rPr lang="ja-JP" altLang="en-US" dirty="0" smtClean="0"/>
              <a:t>科学技術基礎日本語</a:t>
            </a:r>
            <a:r>
              <a:rPr lang="en-US" altLang="ja-JP" dirty="0" smtClean="0"/>
              <a:t>』</a:t>
            </a:r>
            <a:r>
              <a:rPr lang="ja-JP" altLang="en-US" dirty="0" smtClean="0"/>
              <a:t>教材開発に向けて－」</a:t>
            </a:r>
            <a:r>
              <a:rPr lang="ja-JP" altLang="ja-JP" dirty="0" smtClean="0"/>
              <a:t>『平成</a:t>
            </a:r>
            <a:r>
              <a:rPr lang="ja-JP" altLang="en-US" dirty="0" smtClean="0"/>
              <a:t>７</a:t>
            </a:r>
            <a:r>
              <a:rPr lang="ja-JP" altLang="ja-JP" dirty="0" smtClean="0"/>
              <a:t>年度 </a:t>
            </a:r>
            <a:r>
              <a:rPr lang="ja-JP" altLang="ja-JP" dirty="0"/>
              <a:t>日本語教育</a:t>
            </a:r>
            <a:r>
              <a:rPr lang="ja-JP" altLang="ja-JP" dirty="0" smtClean="0"/>
              <a:t>学会</a:t>
            </a:r>
            <a:r>
              <a:rPr lang="ja-JP" altLang="en-US" dirty="0" smtClean="0"/>
              <a:t>春</a:t>
            </a:r>
            <a:r>
              <a:rPr lang="ja-JP" altLang="ja-JP" dirty="0" smtClean="0"/>
              <a:t>季</a:t>
            </a:r>
            <a:r>
              <a:rPr lang="ja-JP" altLang="ja-JP" dirty="0"/>
              <a:t>大会 予稿集</a:t>
            </a:r>
            <a:r>
              <a:rPr lang="ja-JP" altLang="ja-JP" dirty="0" smtClean="0"/>
              <a:t>』</a:t>
            </a:r>
            <a:r>
              <a:rPr lang="en-US" altLang="ja-JP" dirty="0" smtClean="0"/>
              <a:t>, 186-191. </a:t>
            </a:r>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ja-JP" altLang="en-US" b="1" dirty="0" smtClean="0"/>
              <a:t>引用文献（３）</a:t>
            </a:r>
            <a:endParaRPr lang="en-NZ" dirty="0"/>
          </a:p>
        </p:txBody>
      </p:sp>
      <p:sp>
        <p:nvSpPr>
          <p:cNvPr id="3" name="Content Placeholder 2"/>
          <p:cNvSpPr>
            <a:spLocks noGrp="1"/>
          </p:cNvSpPr>
          <p:nvPr>
            <p:ph sz="quarter" idx="1"/>
          </p:nvPr>
        </p:nvSpPr>
        <p:spPr>
          <a:xfrm>
            <a:off x="323528" y="1052736"/>
            <a:ext cx="8363272" cy="5616624"/>
          </a:xfrm>
        </p:spPr>
        <p:txBody>
          <a:bodyPr>
            <a:normAutofit lnSpcReduction="10000"/>
          </a:bodyPr>
          <a:lstStyle/>
          <a:p>
            <a:r>
              <a:rPr lang="ja-JP" altLang="en-US" dirty="0" smtClean="0"/>
              <a:t>松下達彦</a:t>
            </a:r>
            <a:r>
              <a:rPr lang="en-US" dirty="0" smtClean="0"/>
              <a:t> (2009).</a:t>
            </a:r>
            <a:r>
              <a:rPr lang="ja-JP" altLang="en-US" dirty="0" smtClean="0"/>
              <a:t>「マクロに見た常用漢字語の日中対照研究</a:t>
            </a:r>
            <a:r>
              <a:rPr lang="en-US" dirty="0" smtClean="0"/>
              <a:t>  </a:t>
            </a:r>
            <a:r>
              <a:rPr lang="en-US" altLang="ja-JP" dirty="0" smtClean="0"/>
              <a:t>―</a:t>
            </a:r>
            <a:r>
              <a:rPr lang="ja-JP" altLang="en-US" dirty="0" smtClean="0"/>
              <a:t>データベース開発の過程から</a:t>
            </a:r>
            <a:r>
              <a:rPr lang="en-US" altLang="ja-JP" dirty="0" smtClean="0"/>
              <a:t>―</a:t>
            </a:r>
            <a:r>
              <a:rPr lang="ja-JP" altLang="en-US" dirty="0" smtClean="0"/>
              <a:t>」</a:t>
            </a:r>
            <a:r>
              <a:rPr lang="en-US" altLang="ja-JP" dirty="0" smtClean="0"/>
              <a:t>『</a:t>
            </a:r>
            <a:r>
              <a:rPr lang="ja-JP" altLang="en-US" dirty="0" smtClean="0"/>
              <a:t>桜美林言語教育論叢</a:t>
            </a:r>
            <a:r>
              <a:rPr lang="en-US" altLang="ja-JP" dirty="0" smtClean="0"/>
              <a:t>』</a:t>
            </a:r>
            <a:r>
              <a:rPr lang="en-US" dirty="0" smtClean="0"/>
              <a:t>5, 117-131. </a:t>
            </a:r>
            <a:endParaRPr lang="en-NZ" dirty="0" smtClean="0"/>
          </a:p>
          <a:p>
            <a:r>
              <a:rPr lang="ja-JP" altLang="en-US" dirty="0" smtClean="0"/>
              <a:t>松下達彦</a:t>
            </a:r>
            <a:r>
              <a:rPr lang="en-US" dirty="0" smtClean="0"/>
              <a:t> (2010). </a:t>
            </a:r>
            <a:r>
              <a:rPr lang="ja-JP" altLang="en-US" dirty="0" smtClean="0"/>
              <a:t>「日本語を読むために必要な語彙とは？ －書籍とインターネットの大規模コーパスに基づく語彙リストの作成－」</a:t>
            </a:r>
            <a:r>
              <a:rPr lang="en-US" altLang="ja-JP" dirty="0" smtClean="0"/>
              <a:t>『</a:t>
            </a:r>
            <a:r>
              <a:rPr lang="en-US" dirty="0" smtClean="0"/>
              <a:t>2010</a:t>
            </a:r>
            <a:r>
              <a:rPr lang="ja-JP" altLang="en-US" dirty="0" smtClean="0"/>
              <a:t>年度 日本語教育学会春季大会 予稿集</a:t>
            </a:r>
            <a:r>
              <a:rPr lang="en-US" altLang="ja-JP" dirty="0" smtClean="0"/>
              <a:t>』</a:t>
            </a:r>
            <a:r>
              <a:rPr lang="ja-JP" altLang="en-US" dirty="0" smtClean="0"/>
              <a:t>日本語教育学会</a:t>
            </a:r>
            <a:r>
              <a:rPr lang="en-US" dirty="0" smtClean="0"/>
              <a:t>, 335-336.</a:t>
            </a:r>
          </a:p>
          <a:p>
            <a:r>
              <a:rPr lang="ja-JP" altLang="en-US" dirty="0" smtClean="0"/>
              <a:t>松下達彦</a:t>
            </a:r>
            <a:r>
              <a:rPr lang="en-US" dirty="0" smtClean="0"/>
              <a:t> (2011). </a:t>
            </a:r>
            <a:r>
              <a:rPr lang="ja-JP" altLang="en-US" dirty="0" smtClean="0"/>
              <a:t>日本語を読むための語彙データベース</a:t>
            </a:r>
            <a:r>
              <a:rPr lang="en-US" dirty="0" smtClean="0"/>
              <a:t> (Vocabulary database for reading Japanese) (=</a:t>
            </a:r>
            <a:r>
              <a:rPr lang="ja-JP" altLang="en-US" dirty="0" smtClean="0"/>
              <a:t>日本語を読むための</a:t>
            </a:r>
            <a:r>
              <a:rPr lang="en-US" dirty="0" smtClean="0"/>
              <a:t>TM</a:t>
            </a:r>
            <a:r>
              <a:rPr lang="ja-JP" altLang="en-US" dirty="0" smtClean="0"/>
              <a:t>語彙リスト</a:t>
            </a:r>
            <a:r>
              <a:rPr lang="en-US" dirty="0" smtClean="0"/>
              <a:t> Ver. 4.0</a:t>
            </a:r>
            <a:r>
              <a:rPr lang="ja-JP" altLang="en-US" dirty="0" err="1" smtClean="0"/>
              <a:t>，</a:t>
            </a:r>
            <a:r>
              <a:rPr lang="en-US" altLang="ja-JP" dirty="0" smtClean="0"/>
              <a:t>Ver. 1.0 </a:t>
            </a:r>
            <a:r>
              <a:rPr lang="ja-JP" altLang="en-US" dirty="0" smtClean="0"/>
              <a:t>は</a:t>
            </a:r>
            <a:r>
              <a:rPr lang="en-US" altLang="ja-JP" dirty="0" smtClean="0"/>
              <a:t>2010</a:t>
            </a:r>
            <a:r>
              <a:rPr lang="en-US" dirty="0" smtClean="0"/>
              <a:t>).  </a:t>
            </a:r>
            <a:r>
              <a:rPr lang="en-US" dirty="0" smtClean="0">
                <a:hlinkClick r:id="rId3"/>
              </a:rPr>
              <a:t>http://www.wa.commufa.jp/~tatsum/index.html</a:t>
            </a:r>
            <a:r>
              <a:rPr lang="en-NZ" dirty="0" smtClean="0"/>
              <a:t> </a:t>
            </a:r>
            <a:endParaRPr lang="en-US" dirty="0" smtClean="0"/>
          </a:p>
          <a:p>
            <a:r>
              <a:rPr lang="ja-JP" altLang="en-US" dirty="0" smtClean="0"/>
              <a:t>水元光美・池田隆介</a:t>
            </a:r>
            <a:r>
              <a:rPr lang="en-US" altLang="ja-JP" dirty="0" smtClean="0"/>
              <a:t>(2003).</a:t>
            </a:r>
            <a:r>
              <a:rPr lang="ja-JP" altLang="en-US" dirty="0" smtClean="0"/>
              <a:t>「導入教育における「基礎専門語」の重要性　－環境工学系留学生のための語彙調査と分析から－」</a:t>
            </a:r>
            <a:r>
              <a:rPr lang="en-US" altLang="ja-JP" dirty="0" smtClean="0"/>
              <a:t>『</a:t>
            </a:r>
            <a:r>
              <a:rPr lang="ja-JP" altLang="en-US" dirty="0" smtClean="0"/>
              <a:t>専門日本語教育研究</a:t>
            </a:r>
            <a:r>
              <a:rPr lang="en-US" altLang="ja-JP" dirty="0" smtClean="0"/>
              <a:t>』5, 21-28</a:t>
            </a:r>
            <a:endParaRPr lang="en-NZ" dirty="0" smtClean="0"/>
          </a:p>
        </p:txBody>
      </p:sp>
    </p:spTree>
    <p:extLst>
      <p:ext uri="{BB962C8B-B14F-4D97-AF65-F5344CB8AC3E}">
        <p14:creationId xmlns:p14="http://schemas.microsoft.com/office/powerpoint/2010/main" val="4751629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ja-JP" altLang="en-US" b="1" dirty="0" smtClean="0"/>
              <a:t>引用文献（４）</a:t>
            </a:r>
            <a:endParaRPr lang="en-NZ" dirty="0"/>
          </a:p>
        </p:txBody>
      </p:sp>
      <p:sp>
        <p:nvSpPr>
          <p:cNvPr id="3" name="Content Placeholder 2"/>
          <p:cNvSpPr>
            <a:spLocks noGrp="1"/>
          </p:cNvSpPr>
          <p:nvPr>
            <p:ph sz="quarter" idx="1"/>
          </p:nvPr>
        </p:nvSpPr>
        <p:spPr>
          <a:xfrm>
            <a:off x="323528" y="1052736"/>
            <a:ext cx="8363272" cy="5616624"/>
          </a:xfrm>
        </p:spPr>
        <p:txBody>
          <a:bodyPr>
            <a:normAutofit/>
          </a:bodyPr>
          <a:lstStyle/>
          <a:p>
            <a:r>
              <a:rPr lang="en-US" dirty="0" smtClean="0"/>
              <a:t>Anthony, L. (2007). AntConc Version 3.2.1 (text analysis tool) </a:t>
            </a:r>
            <a:r>
              <a:rPr lang="en-US" dirty="0" smtClean="0">
                <a:hlinkClick r:id="rId3"/>
              </a:rPr>
              <a:t>http://www.antlab.sci.waseda.ac.jp/software.html</a:t>
            </a:r>
            <a:r>
              <a:rPr lang="en-US" dirty="0" smtClean="0"/>
              <a:t> </a:t>
            </a:r>
          </a:p>
          <a:p>
            <a:pPr>
              <a:buNone/>
            </a:pPr>
            <a:r>
              <a:rPr lang="en-US" dirty="0" smtClean="0"/>
              <a:t>	 (Version 1.0 first published in 2002)</a:t>
            </a:r>
            <a:endParaRPr lang="en-NZ" dirty="0" smtClean="0"/>
          </a:p>
          <a:p>
            <a:r>
              <a:rPr lang="en-US" dirty="0" smtClean="0"/>
              <a:t>Anthony, L. (2009). AntWordProfiler Version 1.2 w (word profiler) </a:t>
            </a:r>
            <a:r>
              <a:rPr lang="en-US" dirty="0" smtClean="0">
                <a:hlinkClick r:id="rId3"/>
              </a:rPr>
              <a:t>http://www.antlab.sci.waseda.ac.jp/software.html</a:t>
            </a:r>
            <a:r>
              <a:rPr lang="en-US" dirty="0" smtClean="0"/>
              <a:t> </a:t>
            </a:r>
          </a:p>
          <a:p>
            <a:pPr>
              <a:buNone/>
            </a:pPr>
            <a:r>
              <a:rPr lang="en-US" dirty="0" smtClean="0"/>
              <a:t>	(Version 1.0 first published in 2008)</a:t>
            </a:r>
            <a:endParaRPr lang="en-NZ" dirty="0" smtClean="0"/>
          </a:p>
          <a:p>
            <a:r>
              <a:rPr lang="en-US" dirty="0" err="1" smtClean="0"/>
              <a:t>Chujo</a:t>
            </a:r>
            <a:r>
              <a:rPr lang="en-US" dirty="0" smtClean="0"/>
              <a:t>, K., &amp; </a:t>
            </a:r>
            <a:r>
              <a:rPr lang="en-US" dirty="0" err="1" smtClean="0"/>
              <a:t>Utiyama</a:t>
            </a:r>
            <a:r>
              <a:rPr lang="en-US" dirty="0" smtClean="0"/>
              <a:t>, M. (2006). Selecting level-specific specialized vocabulary using statistical measures. </a:t>
            </a:r>
            <a:r>
              <a:rPr lang="en-US" i="1" dirty="0" smtClean="0"/>
              <a:t>System</a:t>
            </a:r>
            <a:r>
              <a:rPr lang="en-US" dirty="0" smtClean="0"/>
              <a:t>, 34, 255-269.</a:t>
            </a:r>
            <a:endParaRPr lang="en-NZ" dirty="0" smtClean="0"/>
          </a:p>
          <a:p>
            <a:r>
              <a:rPr lang="en-US" dirty="0" smtClean="0"/>
              <a:t>Coxhead, A. (2000). A new academic word list. </a:t>
            </a:r>
            <a:r>
              <a:rPr lang="en-US" i="1" dirty="0" smtClean="0"/>
              <a:t>TESOL Quarterly</a:t>
            </a:r>
            <a:r>
              <a:rPr lang="en-US" dirty="0" smtClean="0"/>
              <a:t>, 34(2), 213-238.</a:t>
            </a:r>
            <a:endParaRPr lang="en-NZ" dirty="0" smtClean="0"/>
          </a:p>
        </p:txBody>
      </p:sp>
    </p:spTree>
    <p:extLst>
      <p:ext uri="{BB962C8B-B14F-4D97-AF65-F5344CB8AC3E}">
        <p14:creationId xmlns:p14="http://schemas.microsoft.com/office/powerpoint/2010/main" val="32190727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4082"/>
          </a:xfrm>
        </p:spPr>
        <p:txBody>
          <a:bodyPr>
            <a:normAutofit fontScale="90000"/>
          </a:bodyPr>
          <a:lstStyle/>
          <a:p>
            <a:r>
              <a:rPr lang="ja-JP" altLang="en-US" b="1" dirty="0" smtClean="0"/>
              <a:t>引用文献（５）</a:t>
            </a:r>
            <a:endParaRPr lang="en-NZ" dirty="0"/>
          </a:p>
        </p:txBody>
      </p:sp>
      <p:sp>
        <p:nvSpPr>
          <p:cNvPr id="3" name="Content Placeholder 2"/>
          <p:cNvSpPr>
            <a:spLocks noGrp="1"/>
          </p:cNvSpPr>
          <p:nvPr>
            <p:ph sz="quarter" idx="1"/>
          </p:nvPr>
        </p:nvSpPr>
        <p:spPr>
          <a:xfrm>
            <a:off x="323528" y="836712"/>
            <a:ext cx="8363272" cy="5832648"/>
          </a:xfrm>
        </p:spPr>
        <p:txBody>
          <a:bodyPr>
            <a:normAutofit lnSpcReduction="10000"/>
          </a:bodyPr>
          <a:lstStyle/>
          <a:p>
            <a:r>
              <a:rPr lang="en-US" altLang="ja-JP" dirty="0" smtClean="0"/>
              <a:t>Dunning</a:t>
            </a:r>
            <a:r>
              <a:rPr lang="en-US" altLang="ja-JP" dirty="0"/>
              <a:t>, T. (1993). Accurate methods for the statistics of surprise and coincidence. </a:t>
            </a:r>
            <a:r>
              <a:rPr lang="en-US" altLang="ja-JP" i="1" dirty="0"/>
              <a:t>Computational Linguistics</a:t>
            </a:r>
            <a:r>
              <a:rPr lang="en-US" altLang="ja-JP" dirty="0"/>
              <a:t>, 19, 61–74.</a:t>
            </a:r>
            <a:endParaRPr lang="en-NZ" altLang="ja-JP" dirty="0"/>
          </a:p>
          <a:p>
            <a:r>
              <a:rPr lang="en-US" dirty="0" smtClean="0"/>
              <a:t>Hu, M. H. &amp; Nation, P. (2000). Vocabulary density and reading comprehension. </a:t>
            </a:r>
            <a:r>
              <a:rPr lang="en-US" i="1" dirty="0" smtClean="0"/>
              <a:t>Reading in a Foreign Language</a:t>
            </a:r>
            <a:r>
              <a:rPr lang="en-US" dirty="0" smtClean="0"/>
              <a:t>, 13(1), 403-430.</a:t>
            </a:r>
          </a:p>
          <a:p>
            <a:r>
              <a:rPr lang="en-US" dirty="0" smtClean="0"/>
              <a:t>Hyland, K., &amp; </a:t>
            </a:r>
            <a:r>
              <a:rPr lang="en-US" dirty="0" err="1" smtClean="0"/>
              <a:t>Tse</a:t>
            </a:r>
            <a:r>
              <a:rPr lang="en-US" dirty="0" smtClean="0"/>
              <a:t>, P. (2007). Is there an “Academic Vocabulary”? </a:t>
            </a:r>
            <a:r>
              <a:rPr lang="en-US" i="1" dirty="0" smtClean="0"/>
              <a:t>TESOL Quarterly</a:t>
            </a:r>
            <a:r>
              <a:rPr lang="en-US" dirty="0" smtClean="0"/>
              <a:t>, 41(2), 235-253.</a:t>
            </a:r>
          </a:p>
          <a:p>
            <a:r>
              <a:rPr lang="en-US" dirty="0" smtClean="0"/>
              <a:t>Leech, G., </a:t>
            </a:r>
            <a:r>
              <a:rPr lang="en-US" dirty="0" err="1" smtClean="0"/>
              <a:t>Rayson</a:t>
            </a:r>
            <a:r>
              <a:rPr lang="en-US" dirty="0" smtClean="0"/>
              <a:t>, P., &amp; Wilson, A. (2001). </a:t>
            </a:r>
            <a:r>
              <a:rPr lang="en-US" i="1" dirty="0" smtClean="0"/>
              <a:t>Word Frequencies in Written and Spoken English</a:t>
            </a:r>
            <a:r>
              <a:rPr lang="en-US" dirty="0" smtClean="0"/>
              <a:t>. Harlow: Longman.</a:t>
            </a:r>
          </a:p>
          <a:p>
            <a:r>
              <a:rPr lang="en-US" altLang="ja-JP" dirty="0" err="1"/>
              <a:t>Tajino</a:t>
            </a:r>
            <a:r>
              <a:rPr lang="en-US" altLang="ja-JP" dirty="0"/>
              <a:t>, A., </a:t>
            </a:r>
            <a:r>
              <a:rPr lang="en-US" altLang="ja-JP" dirty="0" err="1"/>
              <a:t>Dalsky</a:t>
            </a:r>
            <a:r>
              <a:rPr lang="en-US" altLang="ja-JP" dirty="0"/>
              <a:t>, D., &amp; Sasao, Y. (2010). Academic vocabulary reconsidered: An EAP curriculum-design perspective. </a:t>
            </a:r>
            <a:r>
              <a:rPr lang="en-US" altLang="ja-JP" i="1" dirty="0"/>
              <a:t>Iranian Journal of Teaching English as a Foreign Language and Literature</a:t>
            </a:r>
            <a:r>
              <a:rPr lang="en-US" altLang="ja-JP" dirty="0"/>
              <a:t>, 1(4), 3-21.</a:t>
            </a:r>
          </a:p>
          <a:p>
            <a:endParaRPr lang="en-NZ"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ja-JP" altLang="en-US" b="1" dirty="0" smtClean="0"/>
              <a:t>引用文献（６）</a:t>
            </a:r>
            <a:endParaRPr lang="en-NZ" dirty="0"/>
          </a:p>
        </p:txBody>
      </p:sp>
      <p:sp>
        <p:nvSpPr>
          <p:cNvPr id="3" name="Content Placeholder 2"/>
          <p:cNvSpPr>
            <a:spLocks noGrp="1"/>
          </p:cNvSpPr>
          <p:nvPr>
            <p:ph sz="quarter" idx="1"/>
          </p:nvPr>
        </p:nvSpPr>
        <p:spPr>
          <a:xfrm>
            <a:off x="323528" y="1052736"/>
            <a:ext cx="8363272" cy="5544616"/>
          </a:xfrm>
        </p:spPr>
        <p:txBody>
          <a:bodyPr>
            <a:normAutofit lnSpcReduction="10000"/>
          </a:bodyPr>
          <a:lstStyle/>
          <a:p>
            <a:r>
              <a:rPr lang="en-NZ" dirty="0" smtClean="0"/>
              <a:t>Townsend, D., &amp; Collins, P. (2008). Academic vocabulary and middle school English learners: An intervention study. </a:t>
            </a:r>
            <a:r>
              <a:rPr lang="en-NZ" i="1" dirty="0" smtClean="0"/>
              <a:t>Reading and Writing</a:t>
            </a:r>
            <a:r>
              <a:rPr lang="en-NZ" dirty="0" smtClean="0"/>
              <a:t>, 22(9), 993-1019.</a:t>
            </a:r>
          </a:p>
          <a:p>
            <a:r>
              <a:rPr lang="en-US" dirty="0" err="1" smtClean="0"/>
              <a:t>Utiyama</a:t>
            </a:r>
            <a:r>
              <a:rPr lang="en-US" dirty="0" smtClean="0"/>
              <a:t>, M. and </a:t>
            </a:r>
            <a:r>
              <a:rPr lang="en-US" dirty="0" err="1" smtClean="0"/>
              <a:t>Isahara</a:t>
            </a:r>
            <a:r>
              <a:rPr lang="en-US" dirty="0" smtClean="0"/>
              <a:t>, H. (2003) Reliable Measures for Aligning Japanese-English News Articles and Sentences. </a:t>
            </a:r>
            <a:r>
              <a:rPr lang="en-US" i="1" dirty="0" smtClean="0"/>
              <a:t>ACL-2003</a:t>
            </a:r>
            <a:r>
              <a:rPr lang="en-US" dirty="0" smtClean="0"/>
              <a:t>, 72-79. </a:t>
            </a:r>
            <a:endParaRPr lang="en-NZ" dirty="0" smtClean="0"/>
          </a:p>
          <a:p>
            <a:r>
              <a:rPr lang="en-US" dirty="0" smtClean="0"/>
              <a:t>Ward, J. (1999). How large a vocabulary do EAP Engineering students need? </a:t>
            </a:r>
            <a:r>
              <a:rPr lang="en-US" i="1" dirty="0" smtClean="0"/>
              <a:t>Reading in a Foreign Language</a:t>
            </a:r>
            <a:r>
              <a:rPr lang="en-US" dirty="0" smtClean="0"/>
              <a:t>, 12(2), 309-323.</a:t>
            </a:r>
            <a:endParaRPr lang="en-NZ" dirty="0" smtClean="0"/>
          </a:p>
          <a:p>
            <a:r>
              <a:rPr lang="en-US" dirty="0" smtClean="0"/>
              <a:t>West, M. (1953). </a:t>
            </a:r>
            <a:r>
              <a:rPr lang="en-US" i="1" dirty="0" smtClean="0"/>
              <a:t>A General Service List of English Words</a:t>
            </a:r>
            <a:r>
              <a:rPr lang="en-US" dirty="0" smtClean="0"/>
              <a:t>. London: Longman, Green &amp; Co.</a:t>
            </a:r>
            <a:endParaRPr lang="en-NZ" dirty="0" smtClean="0"/>
          </a:p>
          <a:p>
            <a:r>
              <a:rPr lang="en-US" dirty="0" err="1" smtClean="0"/>
              <a:t>Xue</a:t>
            </a:r>
            <a:r>
              <a:rPr lang="en-US" dirty="0" smtClean="0"/>
              <a:t>, G., &amp; Nation, P. (1984). A university word list. </a:t>
            </a:r>
            <a:r>
              <a:rPr lang="en-US" i="1" dirty="0" smtClean="0"/>
              <a:t>Language Learning and Communication</a:t>
            </a:r>
            <a:r>
              <a:rPr lang="en-US" dirty="0" smtClean="0"/>
              <a:t>, 3(2), 215-229.</a:t>
            </a:r>
            <a:endParaRPr lang="en-NZ"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ja-JP" altLang="en-US" dirty="0" smtClean="0"/>
              <a:t>留学生対象の日本語語彙リスト</a:t>
            </a:r>
            <a:endParaRPr lang="en-NZ" dirty="0"/>
          </a:p>
        </p:txBody>
      </p:sp>
      <p:sp>
        <p:nvSpPr>
          <p:cNvPr id="3" name="Content Placeholder 2"/>
          <p:cNvSpPr>
            <a:spLocks noGrp="1"/>
          </p:cNvSpPr>
          <p:nvPr>
            <p:ph sz="quarter" idx="1"/>
          </p:nvPr>
        </p:nvSpPr>
        <p:spPr>
          <a:xfrm>
            <a:off x="395536" y="1052736"/>
            <a:ext cx="8568952" cy="5688632"/>
          </a:xfrm>
        </p:spPr>
        <p:txBody>
          <a:bodyPr>
            <a:normAutofit fontScale="92500" lnSpcReduction="10000"/>
          </a:bodyPr>
          <a:lstStyle/>
          <a:p>
            <a:r>
              <a:rPr lang="ja-JP" altLang="en-US" sz="3000" dirty="0">
                <a:solidFill>
                  <a:schemeClr val="accent2">
                    <a:lumMod val="50000"/>
                  </a:schemeClr>
                </a:solidFill>
                <a:effectLst>
                  <a:outerShdw blurRad="38100" dist="38100" dir="2700000" algn="tl">
                    <a:srgbClr val="000000">
                      <a:alpha val="43137"/>
                    </a:srgbClr>
                  </a:outerShdw>
                </a:effectLst>
              </a:rPr>
              <a:t>これまで</a:t>
            </a:r>
            <a:r>
              <a:rPr lang="ja-JP" altLang="en-US" sz="3000" dirty="0"/>
              <a:t>に</a:t>
            </a:r>
            <a:r>
              <a:rPr lang="ja-JP" altLang="en-US" sz="3000" dirty="0" smtClean="0"/>
              <a:t>もいろいろ</a:t>
            </a:r>
            <a:r>
              <a:rPr lang="ja-JP" altLang="en-US" dirty="0" smtClean="0"/>
              <a:t>（国立国語研究所</a:t>
            </a:r>
            <a:r>
              <a:rPr lang="en-US" dirty="0" smtClean="0"/>
              <a:t>1982</a:t>
            </a:r>
            <a:r>
              <a:rPr lang="ja-JP" altLang="en-US" dirty="0" smtClean="0"/>
              <a:t>にまとめ）</a:t>
            </a:r>
            <a:endParaRPr lang="en-US" altLang="ja-JP" dirty="0" smtClean="0"/>
          </a:p>
          <a:p>
            <a:pPr lvl="1"/>
            <a:r>
              <a:rPr lang="ja-JP" altLang="en-US" sz="2600" dirty="0" smtClean="0"/>
              <a:t>初級</a:t>
            </a:r>
            <a:r>
              <a:rPr lang="ja-JP" altLang="en-US" sz="2600" dirty="0"/>
              <a:t>語彙や専門語彙を</a:t>
            </a:r>
            <a:r>
              <a:rPr lang="ja-JP" altLang="en-US" sz="2600" dirty="0" smtClean="0"/>
              <a:t>含み</a:t>
            </a:r>
            <a:endParaRPr lang="en-US" altLang="ja-JP" sz="2600" dirty="0" smtClean="0"/>
          </a:p>
          <a:p>
            <a:pPr lvl="1">
              <a:buNone/>
            </a:pPr>
            <a:r>
              <a:rPr lang="en-US" altLang="ja-JP" sz="2600" dirty="0"/>
              <a:t>	</a:t>
            </a:r>
            <a:r>
              <a:rPr lang="ja-JP" altLang="en-US" sz="2600" dirty="0" smtClean="0"/>
              <a:t>学術</a:t>
            </a:r>
            <a:r>
              <a:rPr lang="ja-JP" altLang="en-US" sz="2600" dirty="0"/>
              <a:t>語彙に絞られたものでは</a:t>
            </a:r>
            <a:r>
              <a:rPr lang="ja-JP" altLang="en-US" sz="2600" dirty="0" smtClean="0"/>
              <a:t>ない</a:t>
            </a:r>
            <a:endParaRPr lang="en-US" altLang="ja-JP" sz="2600" dirty="0" smtClean="0"/>
          </a:p>
          <a:p>
            <a:pPr lvl="1"/>
            <a:r>
              <a:rPr lang="ja-JP" altLang="en-US" sz="2600" dirty="0" smtClean="0"/>
              <a:t>選定方法</a:t>
            </a:r>
            <a:r>
              <a:rPr lang="ja-JP" altLang="en-US" sz="2600" dirty="0"/>
              <a:t>も主観を交えたものが</a:t>
            </a:r>
            <a:r>
              <a:rPr lang="ja-JP" altLang="en-US" sz="2600" dirty="0" smtClean="0"/>
              <a:t>ほとんど</a:t>
            </a:r>
            <a:endParaRPr lang="en-US" altLang="ja-JP" sz="2600" dirty="0" smtClean="0"/>
          </a:p>
          <a:p>
            <a:r>
              <a:rPr lang="ja-JP" altLang="en-US" sz="3000" dirty="0" smtClean="0"/>
              <a:t>学術共通語彙的な性格を目指した</a:t>
            </a:r>
            <a:r>
              <a:rPr lang="ja-JP" altLang="en-US" sz="3000" dirty="0" smtClean="0">
                <a:solidFill>
                  <a:schemeClr val="accent2">
                    <a:lumMod val="50000"/>
                  </a:schemeClr>
                </a:solidFill>
                <a:effectLst>
                  <a:outerShdw blurRad="38100" dist="38100" dir="2700000" algn="tl">
                    <a:srgbClr val="000000">
                      <a:alpha val="43137"/>
                    </a:srgbClr>
                  </a:outerShdw>
                </a:effectLst>
              </a:rPr>
              <a:t>語彙リスト</a:t>
            </a:r>
            <a:endParaRPr lang="en-US" altLang="ja-JP" sz="3000" dirty="0" smtClean="0">
              <a:solidFill>
                <a:schemeClr val="accent2">
                  <a:lumMod val="50000"/>
                </a:schemeClr>
              </a:solidFill>
              <a:effectLst>
                <a:outerShdw blurRad="38100" dist="38100" dir="2700000" algn="tl">
                  <a:srgbClr val="000000">
                    <a:alpha val="43137"/>
                  </a:srgbClr>
                </a:outerShdw>
              </a:effectLst>
            </a:endParaRPr>
          </a:p>
          <a:p>
            <a:pPr lvl="1"/>
            <a:r>
              <a:rPr lang="ja-JP" altLang="en-US" sz="2600" dirty="0" smtClean="0"/>
              <a:t>角</a:t>
            </a:r>
            <a:r>
              <a:rPr lang="en-US" sz="2600" dirty="0"/>
              <a:t>(2010</a:t>
            </a:r>
            <a:r>
              <a:rPr lang="en-US" sz="2600" dirty="0" smtClean="0"/>
              <a:t>)</a:t>
            </a:r>
            <a:r>
              <a:rPr lang="ja-JP" altLang="en-US" sz="2600" dirty="0" smtClean="0"/>
              <a:t>「学術基本用語集」</a:t>
            </a:r>
            <a:endParaRPr lang="en-US" altLang="ja-JP" sz="2600" dirty="0" smtClean="0"/>
          </a:p>
          <a:p>
            <a:pPr marL="320040" lvl="1" indent="0">
              <a:buNone/>
            </a:pPr>
            <a:r>
              <a:rPr lang="en-US" altLang="ja-JP" sz="2600" dirty="0"/>
              <a:t>	</a:t>
            </a:r>
            <a:r>
              <a:rPr lang="ja-JP" altLang="en-US" sz="2600" dirty="0" smtClean="0"/>
              <a:t>　－大学受験用「現代国語」の語彙集に基づく</a:t>
            </a:r>
            <a:endParaRPr lang="en-US" altLang="ja-JP" sz="2600" dirty="0" smtClean="0"/>
          </a:p>
          <a:p>
            <a:pPr lvl="1">
              <a:buNone/>
            </a:pPr>
            <a:r>
              <a:rPr lang="en-US" sz="2600" dirty="0" smtClean="0"/>
              <a:t>		</a:t>
            </a:r>
            <a:r>
              <a:rPr lang="ja-JP" altLang="en-US" sz="2600" dirty="0" smtClean="0"/>
              <a:t>　　</a:t>
            </a:r>
            <a:r>
              <a:rPr lang="en-US" altLang="ja-JP" sz="2600" dirty="0" smtClean="0"/>
              <a:t>AWL</a:t>
            </a:r>
            <a:r>
              <a:rPr lang="ja-JP" altLang="en-US" sz="2600" dirty="0" smtClean="0"/>
              <a:t>の意義に言及，しかし難解な低頻度語を多数採録</a:t>
            </a:r>
            <a:endParaRPr lang="en-US" sz="2600" dirty="0" smtClean="0"/>
          </a:p>
          <a:p>
            <a:pPr lvl="1"/>
            <a:r>
              <a:rPr lang="ja-JP" altLang="en-US" sz="2600" dirty="0" smtClean="0"/>
              <a:t>バトラー</a:t>
            </a:r>
            <a:r>
              <a:rPr lang="ja-JP" altLang="en-US" sz="2600" dirty="0"/>
              <a:t>後藤</a:t>
            </a:r>
            <a:r>
              <a:rPr lang="en-US" sz="2600" dirty="0"/>
              <a:t>(2010</a:t>
            </a:r>
            <a:r>
              <a:rPr lang="en-US" sz="2600" dirty="0" smtClean="0"/>
              <a:t>)</a:t>
            </a:r>
            <a:r>
              <a:rPr lang="ja-JP" altLang="en-US" sz="2600" dirty="0" smtClean="0"/>
              <a:t>「小中学生のための日本語学習語リスト」</a:t>
            </a:r>
            <a:endParaRPr lang="en-US" sz="2600" dirty="0" smtClean="0"/>
          </a:p>
          <a:p>
            <a:pPr marL="320040" lvl="1" indent="0">
              <a:buNone/>
            </a:pPr>
            <a:r>
              <a:rPr lang="ja-JP" altLang="en-US" sz="2600" dirty="0"/>
              <a:t>　</a:t>
            </a:r>
            <a:r>
              <a:rPr lang="ja-JP" altLang="en-US" sz="2600" dirty="0" smtClean="0"/>
              <a:t>　　　－</a:t>
            </a:r>
            <a:r>
              <a:rPr lang="en-US" altLang="ja-JP" sz="2600" dirty="0" smtClean="0"/>
              <a:t>AWL</a:t>
            </a:r>
            <a:r>
              <a:rPr lang="ja-JP" altLang="en-US" sz="2600" dirty="0" smtClean="0"/>
              <a:t>と類似の方法、児童・生徒対象，主観判定も採用</a:t>
            </a:r>
            <a:endParaRPr lang="en-US" altLang="ja-JP" sz="2600" dirty="0" smtClean="0"/>
          </a:p>
          <a:p>
            <a:pPr lvl="1">
              <a:buNone/>
            </a:pPr>
            <a:r>
              <a:rPr lang="en-US" altLang="ja-JP" sz="2600" dirty="0" smtClean="0"/>
              <a:t>	</a:t>
            </a:r>
            <a:r>
              <a:rPr lang="ja-JP" altLang="en-US" sz="2600" dirty="0" smtClean="0"/>
              <a:t>など</a:t>
            </a:r>
            <a:endParaRPr lang="en-US" altLang="ja-JP" sz="2600" dirty="0" smtClean="0"/>
          </a:p>
          <a:p>
            <a:pPr lvl="1">
              <a:buFont typeface="Wingdings" pitchFamily="2" charset="2"/>
              <a:buChar char="v"/>
            </a:pPr>
            <a:r>
              <a:rPr lang="ja-JP" altLang="en-US" sz="3000" dirty="0" smtClean="0"/>
              <a:t>方法も対象も異なる</a:t>
            </a:r>
            <a:endParaRPr lang="en-US" altLang="ja-JP" sz="3000" dirty="0" smtClean="0"/>
          </a:p>
          <a:p>
            <a:pPr lvl="1">
              <a:buFont typeface="Wingdings" pitchFamily="2" charset="2"/>
              <a:buChar char="v"/>
            </a:pPr>
            <a:r>
              <a:rPr lang="ja-JP" altLang="en-US" sz="3000" dirty="0" smtClean="0">
                <a:solidFill>
                  <a:schemeClr val="accent2">
                    <a:lumMod val="50000"/>
                  </a:schemeClr>
                </a:solidFill>
                <a:effectLst>
                  <a:outerShdw blurRad="38100" dist="38100" dir="2700000" algn="tl">
                    <a:srgbClr val="000000">
                      <a:alpha val="43137"/>
                    </a:srgbClr>
                  </a:outerShdw>
                </a:effectLst>
              </a:rPr>
              <a:t>方法や妥当性の検証に計量的裏付けが乏しい</a:t>
            </a:r>
            <a:endParaRPr lang="en-NZ" altLang="en-US" sz="3000" dirty="0">
              <a:solidFill>
                <a:schemeClr val="accent2">
                  <a:lumMod val="50000"/>
                </a:schemeClr>
              </a:solidFill>
              <a:effectLst>
                <a:outerShdw blurRad="38100" dist="38100" dir="2700000" algn="tl">
                  <a:srgbClr val="000000">
                    <a:alpha val="43137"/>
                  </a:srgbClr>
                </a:outerShdw>
              </a:effectLst>
            </a:endParaRPr>
          </a:p>
          <a:p>
            <a:pPr>
              <a:buNone/>
            </a:pPr>
            <a:endParaRPr lang="en-N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066130"/>
          </a:xfrm>
        </p:spPr>
        <p:txBody>
          <a:bodyPr>
            <a:normAutofit/>
          </a:bodyPr>
          <a:lstStyle/>
          <a:p>
            <a:r>
              <a:rPr lang="ja-JP" altLang="en-US" sz="3600" dirty="0" smtClean="0"/>
              <a:t>学習・教育用の語彙リストの評価</a:t>
            </a:r>
            <a:endParaRPr lang="en-NZ" sz="3600" dirty="0"/>
          </a:p>
        </p:txBody>
      </p:sp>
      <p:sp>
        <p:nvSpPr>
          <p:cNvPr id="3" name="Content Placeholder 2"/>
          <p:cNvSpPr>
            <a:spLocks noGrp="1"/>
          </p:cNvSpPr>
          <p:nvPr>
            <p:ph sz="quarter" idx="1"/>
          </p:nvPr>
        </p:nvSpPr>
        <p:spPr>
          <a:xfrm>
            <a:off x="457200" y="1600200"/>
            <a:ext cx="8435280" cy="4853136"/>
          </a:xfrm>
        </p:spPr>
        <p:txBody>
          <a:bodyPr>
            <a:normAutofit/>
          </a:bodyPr>
          <a:lstStyle/>
          <a:p>
            <a:r>
              <a:rPr lang="ja-JP" altLang="en-US" sz="2800" dirty="0" smtClean="0"/>
              <a:t>効率性の評価：</a:t>
            </a:r>
            <a:r>
              <a:rPr lang="ja-JP" altLang="en-US" sz="2800" dirty="0" smtClean="0">
                <a:sym typeface="Wingdings" pitchFamily="2" charset="2"/>
              </a:rPr>
              <a:t>（単位語数あたりの</a:t>
            </a:r>
            <a:r>
              <a:rPr lang="ja-JP" altLang="en-US" sz="2800"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rPr>
              <a:t>テキストカバー率</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2800" dirty="0"/>
              <a:t>	</a:t>
            </a:r>
            <a:r>
              <a:rPr lang="ja-JP" altLang="en-US" sz="2800" dirty="0" smtClean="0"/>
              <a:t>＝</a:t>
            </a:r>
            <a:r>
              <a:rPr lang="ja-JP" altLang="en-US" sz="2800" dirty="0" smtClean="0">
                <a:sym typeface="Wingdings" pitchFamily="2" charset="2"/>
              </a:rPr>
              <a:t> （単位語数あたりの</a:t>
            </a:r>
            <a:r>
              <a:rPr lang="ja-JP" altLang="en-US" sz="2800" dirty="0" smtClean="0"/>
              <a:t>）延べ語数の使用率の合計</a:t>
            </a:r>
            <a:endParaRPr lang="en-US" altLang="ja-JP" sz="2800" dirty="0" smtClean="0"/>
          </a:p>
          <a:p>
            <a:pPr>
              <a:buNone/>
            </a:pPr>
            <a:r>
              <a:rPr lang="en-US" altLang="ja-JP" sz="2800" dirty="0" smtClean="0"/>
              <a:t>	</a:t>
            </a:r>
            <a:r>
              <a:rPr lang="ja-JP" altLang="en-US" sz="2800" dirty="0" smtClean="0"/>
              <a:t>＝</a:t>
            </a:r>
            <a:r>
              <a:rPr lang="ja-JP" altLang="en-US" sz="2800" dirty="0" smtClean="0">
                <a:solidFill>
                  <a:schemeClr val="accent2">
                    <a:lumMod val="50000"/>
                  </a:schemeClr>
                </a:solidFill>
                <a:effectLst>
                  <a:outerShdw blurRad="38100" dist="38100" dir="2700000" algn="tl">
                    <a:srgbClr val="000000">
                      <a:alpha val="43137"/>
                    </a:srgbClr>
                  </a:outerShdw>
                </a:effectLst>
              </a:rPr>
              <a:t>そのリストの語が</a:t>
            </a:r>
            <a:r>
              <a:rPr lang="ja-JP" altLang="en-US" sz="2800" dirty="0">
                <a:solidFill>
                  <a:schemeClr val="accent2">
                    <a:lumMod val="50000"/>
                  </a:schemeClr>
                </a:solidFill>
                <a:effectLst>
                  <a:outerShdw blurRad="38100" dist="38100" dir="2700000" algn="tl">
                    <a:srgbClr val="000000">
                      <a:alpha val="43137"/>
                    </a:srgbClr>
                  </a:outerShdw>
                </a:effectLst>
              </a:rPr>
              <a:t>，</a:t>
            </a:r>
            <a:r>
              <a:rPr lang="ja-JP" altLang="en-US" sz="2800" dirty="0" smtClean="0">
                <a:solidFill>
                  <a:schemeClr val="accent2">
                    <a:lumMod val="50000"/>
                  </a:schemeClr>
                </a:solidFill>
                <a:effectLst>
                  <a:outerShdw blurRad="38100" dist="38100" dir="2700000" algn="tl">
                    <a:srgbClr val="000000">
                      <a:alpha val="43137"/>
                    </a:srgbClr>
                  </a:outerShdw>
                </a:effectLst>
              </a:rPr>
              <a:t>対象テキストで，</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r>
              <a:rPr lang="en-US" altLang="ja-JP" sz="2800" dirty="0">
                <a:solidFill>
                  <a:schemeClr val="accent2">
                    <a:lumMod val="50000"/>
                  </a:schemeClr>
                </a:solidFill>
                <a:effectLst>
                  <a:outerShdw blurRad="38100" dist="38100" dir="2700000" algn="tl">
                    <a:srgbClr val="000000">
                      <a:alpha val="43137"/>
                    </a:srgbClr>
                  </a:outerShdw>
                </a:effectLst>
              </a:rPr>
              <a:t>	</a:t>
            </a:r>
            <a:r>
              <a:rPr lang="ja-JP" altLang="en-US" sz="2800" dirty="0" smtClean="0">
                <a:solidFill>
                  <a:schemeClr val="accent2">
                    <a:lumMod val="50000"/>
                  </a:schemeClr>
                </a:solidFill>
                <a:effectLst>
                  <a:outerShdw blurRad="38100" dist="38100" dir="2700000" algn="tl">
                    <a:srgbClr val="000000">
                      <a:alpha val="43137"/>
                    </a:srgbClr>
                  </a:outerShdw>
                </a:effectLst>
              </a:rPr>
              <a:t>　他の語彙より</a:t>
            </a:r>
            <a:r>
              <a:rPr lang="ja-JP" altLang="en-US" sz="2800" dirty="0">
                <a:solidFill>
                  <a:schemeClr val="accent2">
                    <a:lumMod val="50000"/>
                  </a:schemeClr>
                </a:solidFill>
                <a:effectLst>
                  <a:outerShdw blurRad="38100" dist="38100" dir="2700000" algn="tl">
                    <a:srgbClr val="000000">
                      <a:alpha val="43137"/>
                    </a:srgbClr>
                  </a:outerShdw>
                </a:effectLst>
              </a:rPr>
              <a:t>高い</a:t>
            </a:r>
            <a:r>
              <a:rPr lang="ja-JP" altLang="en-US" sz="2800" dirty="0" smtClean="0">
                <a:solidFill>
                  <a:schemeClr val="accent2">
                    <a:lumMod val="50000"/>
                  </a:schemeClr>
                </a:solidFill>
                <a:effectLst>
                  <a:outerShdw blurRad="38100" dist="38100" dir="2700000" algn="tl">
                    <a:srgbClr val="000000">
                      <a:alpha val="43137"/>
                    </a:srgbClr>
                  </a:outerShdw>
                </a:effectLst>
              </a:rPr>
              <a:t>割合</a:t>
            </a:r>
            <a:r>
              <a:rPr lang="ja-JP" altLang="en-US" sz="2800" dirty="0">
                <a:solidFill>
                  <a:schemeClr val="accent2">
                    <a:lumMod val="50000"/>
                  </a:schemeClr>
                </a:solidFill>
                <a:effectLst>
                  <a:outerShdw blurRad="38100" dist="38100" dir="2700000" algn="tl">
                    <a:srgbClr val="000000">
                      <a:alpha val="43137"/>
                    </a:srgbClr>
                  </a:outerShdw>
                </a:effectLst>
              </a:rPr>
              <a:t>で</a:t>
            </a:r>
            <a:r>
              <a:rPr lang="ja-JP" altLang="en-US" sz="2800" dirty="0" smtClean="0">
                <a:solidFill>
                  <a:schemeClr val="accent2">
                    <a:lumMod val="50000"/>
                  </a:schemeClr>
                </a:solidFill>
                <a:effectLst>
                  <a:outerShdw blurRad="38100" dist="38100" dir="2700000" algn="tl">
                    <a:srgbClr val="000000">
                      <a:alpha val="43137"/>
                    </a:srgbClr>
                  </a:outerShdw>
                </a:effectLst>
              </a:rPr>
              <a:t>出現</a:t>
            </a:r>
            <a:r>
              <a:rPr lang="ja-JP" altLang="en-US" sz="2800" dirty="0">
                <a:solidFill>
                  <a:schemeClr val="accent2">
                    <a:lumMod val="50000"/>
                  </a:schemeClr>
                </a:solidFill>
                <a:effectLst>
                  <a:outerShdw blurRad="38100" dist="38100" dir="2700000" algn="tl">
                    <a:srgbClr val="000000">
                      <a:alpha val="43137"/>
                    </a:srgbClr>
                  </a:outerShdw>
                </a:effectLst>
              </a:rPr>
              <a:t>する</a:t>
            </a:r>
            <a:r>
              <a:rPr lang="ja-JP" altLang="en-US" sz="2800" dirty="0" smtClean="0">
                <a:solidFill>
                  <a:schemeClr val="accent2">
                    <a:lumMod val="50000"/>
                  </a:schemeClr>
                </a:solidFill>
                <a:effectLst>
                  <a:outerShdw blurRad="38100" dist="38100" dir="2700000" algn="tl">
                    <a:srgbClr val="000000">
                      <a:alpha val="43137"/>
                    </a:srgbClr>
                  </a:outerShdw>
                </a:effectLst>
              </a:rPr>
              <a:t>か</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r>
              <a:rPr lang="ja-JP" altLang="en-US" sz="2800" dirty="0" smtClean="0"/>
              <a:t>テキスト理解では，カバー率を上げて未知語の密度を減らすことが最も重要な要素の一つ</a:t>
            </a:r>
            <a:endParaRPr lang="en-US" altLang="ja-JP" sz="2800" dirty="0" smtClean="0"/>
          </a:p>
          <a:p>
            <a:pPr marL="0" indent="0">
              <a:buNone/>
            </a:pPr>
            <a:r>
              <a:rPr lang="en-US" altLang="ja-JP" sz="2800" dirty="0"/>
              <a:t>	</a:t>
            </a:r>
            <a:r>
              <a:rPr lang="en-US" altLang="ja-JP" sz="2800" dirty="0" smtClean="0"/>
              <a:t>			</a:t>
            </a:r>
            <a:r>
              <a:rPr lang="ja-JP" altLang="en-US" sz="2800" dirty="0" smtClean="0"/>
              <a:t> </a:t>
            </a:r>
            <a:r>
              <a:rPr lang="en-US" altLang="ja-JP" sz="2800" dirty="0" smtClean="0"/>
              <a:t>(</a:t>
            </a:r>
            <a:r>
              <a:rPr lang="en-US" altLang="ja-JP" sz="2800" dirty="0" err="1" smtClean="0"/>
              <a:t>Hu</a:t>
            </a:r>
            <a:r>
              <a:rPr lang="en-US" altLang="ja-JP" sz="2800" dirty="0" smtClean="0"/>
              <a:t> &amp; Nation, 2000</a:t>
            </a:r>
            <a:r>
              <a:rPr lang="ja-JP" altLang="en-US" sz="2800" dirty="0" smtClean="0"/>
              <a:t>など）</a:t>
            </a:r>
            <a:endParaRPr lang="en-US" altLang="ja-JP" sz="2800" dirty="0" smtClean="0"/>
          </a:p>
          <a:p>
            <a:pPr marL="274320" lvl="1" indent="-274320">
              <a:spcBef>
                <a:spcPts val="580"/>
              </a:spcBef>
              <a:buClr>
                <a:schemeClr val="accent1"/>
              </a:buClr>
              <a:buNone/>
            </a:pPr>
            <a:r>
              <a:rPr lang="ja-JP" altLang="en-US" sz="2800" dirty="0" smtClean="0"/>
              <a:t>　　</a:t>
            </a:r>
            <a:r>
              <a:rPr lang="en-US" altLang="ja-JP" sz="2800" dirty="0" smtClean="0"/>
              <a:t>				</a:t>
            </a:r>
            <a:r>
              <a:rPr lang="ja-JP" altLang="en-US" sz="2800" dirty="0" smtClean="0"/>
              <a:t>（高田</a:t>
            </a:r>
            <a:r>
              <a:rPr lang="en-US" sz="2800" dirty="0" smtClean="0"/>
              <a:t>2006 </a:t>
            </a:r>
            <a:r>
              <a:rPr lang="ja-JP" altLang="en-US" sz="2800" dirty="0" smtClean="0"/>
              <a:t>にまとめ）</a:t>
            </a:r>
            <a:endParaRPr lang="en-N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lstStyle/>
          <a:p>
            <a:r>
              <a:rPr lang="ja-JP" altLang="en-US" dirty="0" smtClean="0"/>
              <a:t>本研究の目的</a:t>
            </a:r>
            <a:endParaRPr lang="en-NZ" dirty="0"/>
          </a:p>
        </p:txBody>
      </p:sp>
      <p:sp>
        <p:nvSpPr>
          <p:cNvPr id="3" name="Content Placeholder 2"/>
          <p:cNvSpPr>
            <a:spLocks noGrp="1"/>
          </p:cNvSpPr>
          <p:nvPr>
            <p:ph sz="quarter" idx="1"/>
          </p:nvPr>
        </p:nvSpPr>
        <p:spPr>
          <a:xfrm>
            <a:off x="539552" y="1556792"/>
            <a:ext cx="8147248" cy="4463008"/>
          </a:xfrm>
        </p:spPr>
        <p:txBody>
          <a:bodyPr>
            <a:normAutofit/>
          </a:bodyPr>
          <a:lstStyle/>
          <a:p>
            <a:r>
              <a:rPr lang="ja-JP" altLang="en-US" sz="2800" dirty="0" smtClean="0"/>
              <a:t>幅広い分野の学術的テキストで一般的テキストより高いカバー率を示す</a:t>
            </a:r>
            <a:r>
              <a:rPr lang="ja-JP" altLang="en-US" sz="2800" dirty="0" smtClean="0">
                <a:solidFill>
                  <a:schemeClr val="accent2">
                    <a:lumMod val="50000"/>
                  </a:schemeClr>
                </a:solidFill>
                <a:effectLst>
                  <a:outerShdw blurRad="38100" dist="38100" dir="2700000" algn="tl">
                    <a:srgbClr val="000000">
                      <a:alpha val="43137"/>
                    </a:srgbClr>
                  </a:outerShdw>
                </a:effectLst>
              </a:rPr>
              <a:t>語彙リストを作成</a:t>
            </a:r>
            <a:endParaRPr lang="en-US" altLang="ja-JP" sz="2800" dirty="0" smtClean="0">
              <a:solidFill>
                <a:schemeClr val="accent2">
                  <a:lumMod val="50000"/>
                </a:schemeClr>
              </a:solidFill>
              <a:effectLst>
                <a:outerShdw blurRad="38100" dist="38100" dir="2700000" algn="tl">
                  <a:srgbClr val="000000">
                    <a:alpha val="43137"/>
                  </a:srgbClr>
                </a:outerShdw>
              </a:effectLst>
            </a:endParaRPr>
          </a:p>
          <a:p>
            <a:pPr>
              <a:buNone/>
            </a:pPr>
            <a:endParaRPr lang="en-US" altLang="ja-JP" sz="2800" dirty="0" smtClean="0"/>
          </a:p>
          <a:p>
            <a:r>
              <a:rPr lang="ja-JP" altLang="en-US" sz="2800" dirty="0" smtClean="0"/>
              <a:t>カバー率の検証 </a:t>
            </a:r>
            <a:r>
              <a:rPr lang="en-US" altLang="ja-JP" sz="2800" dirty="0" smtClean="0">
                <a:sym typeface="Wingdings" pitchFamily="2" charset="2"/>
              </a:rPr>
              <a:t></a:t>
            </a:r>
            <a:r>
              <a:rPr lang="ja-JP" altLang="en-US" sz="2800" dirty="0" smtClean="0">
                <a:solidFill>
                  <a:schemeClr val="accent2">
                    <a:lumMod val="50000"/>
                  </a:schemeClr>
                </a:solidFill>
                <a:effectLst>
                  <a:outerShdw blurRad="38100" dist="38100" dir="2700000" algn="tl">
                    <a:srgbClr val="000000">
                      <a:alpha val="43137"/>
                    </a:srgbClr>
                  </a:outerShdw>
                </a:effectLst>
              </a:rPr>
              <a:t>妥当性，有用性を検証</a:t>
            </a:r>
            <a:endParaRPr lang="en-NZ" altLang="en-US" sz="2800" dirty="0" smtClean="0">
              <a:solidFill>
                <a:schemeClr val="accent2">
                  <a:lumMod val="50000"/>
                </a:schemeClr>
              </a:solidFill>
              <a:effectLst>
                <a:outerShdw blurRad="38100" dist="38100" dir="2700000" algn="tl">
                  <a:srgbClr val="000000">
                    <a:alpha val="43137"/>
                  </a:srgbClr>
                </a:outerShdw>
              </a:effectLst>
            </a:endParaRPr>
          </a:p>
          <a:p>
            <a:pPr>
              <a:buNone/>
            </a:pPr>
            <a:endParaRPr lang="en-US" altLang="ja-JP" sz="2800" dirty="0" smtClean="0">
              <a:sym typeface="Wingdings" pitchFamily="2" charset="2"/>
            </a:endParaRPr>
          </a:p>
          <a:p>
            <a:pPr>
              <a:buNone/>
            </a:pPr>
            <a:r>
              <a:rPr lang="en-US" altLang="ja-JP" sz="2800" dirty="0" smtClean="0">
                <a:sym typeface="Wingdings" pitchFamily="2" charset="2"/>
              </a:rPr>
              <a:t>	</a:t>
            </a:r>
            <a:r>
              <a:rPr lang="ja-JP" altLang="en-US" sz="2800" dirty="0" smtClean="0"/>
              <a:t>留学生</a:t>
            </a:r>
            <a:r>
              <a:rPr lang="ja-JP" altLang="en-US" sz="2800" dirty="0"/>
              <a:t>などの語彙学習負担の</a:t>
            </a:r>
            <a:r>
              <a:rPr lang="ja-JP" altLang="en-US" sz="2800" dirty="0" smtClean="0"/>
              <a:t>軽減</a:t>
            </a:r>
            <a:endParaRPr lang="en-US" altLang="ja-JP" sz="2800" dirty="0" smtClean="0"/>
          </a:p>
          <a:p>
            <a:pPr>
              <a:buNone/>
            </a:pPr>
            <a:r>
              <a:rPr lang="en-US" altLang="ja-JP" sz="2800" dirty="0"/>
              <a:t>	</a:t>
            </a:r>
            <a:r>
              <a:rPr lang="en-US" altLang="ja-JP" sz="2800" dirty="0" smtClean="0">
                <a:sym typeface="Wingdings" pitchFamily="2" charset="2"/>
              </a:rPr>
              <a:t></a:t>
            </a:r>
            <a:r>
              <a:rPr lang="ja-JP" altLang="en-US" sz="2800" dirty="0" smtClean="0"/>
              <a:t>より</a:t>
            </a:r>
            <a:r>
              <a:rPr lang="ja-JP" altLang="en-US" sz="2800" dirty="0"/>
              <a:t>有効な語彙学習カリキュラムの</a:t>
            </a:r>
            <a:r>
              <a:rPr lang="ja-JP" altLang="en-US" sz="2800" dirty="0" smtClean="0"/>
              <a:t>開発</a:t>
            </a:r>
            <a:endParaRPr lang="en-US" altLang="ja-JP" sz="2800" dirty="0" smtClean="0"/>
          </a:p>
          <a:p>
            <a:endParaRPr lang="en-N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ジャパネスク">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ppt/theme/themeOverride10.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1.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2.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3.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4.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5.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6.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7.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1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1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0.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1.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2.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3.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4.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5.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6.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7.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30.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1.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2.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3.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4.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5.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6.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7.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3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40.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1.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2.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3.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4.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5.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6.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7.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4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5.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DE6C36"/>
    </a:accent2>
    <a:accent3>
      <a:srgbClr val="AC66BB"/>
    </a:accent3>
    <a:accent4>
      <a:srgbClr val="F9B639"/>
    </a:accent4>
    <a:accent5>
      <a:srgbClr val="CF6DA4"/>
    </a:accent5>
    <a:accent6>
      <a:srgbClr val="FA8D3D"/>
    </a:accent6>
    <a:hlink>
      <a:srgbClr val="92D050"/>
    </a:hlink>
    <a:folHlink>
      <a:srgbClr val="D490C5"/>
    </a:folHlink>
  </a:clrScheme>
</a:themeOverride>
</file>

<file path=ppt/theme/themeOverride50.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51.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52.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53.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54.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55.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56.xml><?xml version="1.0" encoding="utf-8"?>
<a:themeOverride xmlns:a="http://schemas.openxmlformats.org/drawingml/2006/main">
  <a:clrScheme name="Custom 2">
    <a:dk1>
      <a:sysClr val="windowText" lastClr="000000"/>
    </a:dk1>
    <a:lt1>
      <a:sysClr val="window" lastClr="FFFFFF"/>
    </a:lt1>
    <a:dk2>
      <a:srgbClr val="323232"/>
    </a:dk2>
    <a:lt2>
      <a:srgbClr val="E3DED1"/>
    </a:lt2>
    <a:accent1>
      <a:srgbClr val="9F2936"/>
    </a:accent1>
    <a:accent2>
      <a:srgbClr val="F07F09"/>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57.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5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5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6.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DE6C36"/>
    </a:accent2>
    <a:accent3>
      <a:srgbClr val="AC66BB"/>
    </a:accent3>
    <a:accent4>
      <a:srgbClr val="F9B639"/>
    </a:accent4>
    <a:accent5>
      <a:srgbClr val="CF6DA4"/>
    </a:accent5>
    <a:accent6>
      <a:srgbClr val="FA8D3D"/>
    </a:accent6>
    <a:hlink>
      <a:srgbClr val="92D050"/>
    </a:hlink>
    <a:folHlink>
      <a:srgbClr val="D490C5"/>
    </a:folHlink>
  </a:clrScheme>
</a:themeOverride>
</file>

<file path=ppt/theme/themeOverride60.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61.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62.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AC66BB"/>
    </a:accent2>
    <a:accent3>
      <a:srgbClr val="DE6C36"/>
    </a:accent3>
    <a:accent4>
      <a:srgbClr val="F9B639"/>
    </a:accent4>
    <a:accent5>
      <a:srgbClr val="CF6DA4"/>
    </a:accent5>
    <a:accent6>
      <a:srgbClr val="FA8D3D"/>
    </a:accent6>
    <a:hlink>
      <a:srgbClr val="92D050"/>
    </a:hlink>
    <a:folHlink>
      <a:srgbClr val="D490C5"/>
    </a:folHlink>
  </a:clrScheme>
</a:themeOverride>
</file>

<file path=ppt/theme/themeOverride7.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DE6C36"/>
    </a:accent2>
    <a:accent3>
      <a:srgbClr val="AC66BB"/>
    </a:accent3>
    <a:accent4>
      <a:srgbClr val="F9B639"/>
    </a:accent4>
    <a:accent5>
      <a:srgbClr val="CF6DA4"/>
    </a:accent5>
    <a:accent6>
      <a:srgbClr val="FA8D3D"/>
    </a:accent6>
    <a:hlink>
      <a:srgbClr val="92D050"/>
    </a:hlink>
    <a:folHlink>
      <a:srgbClr val="D490C5"/>
    </a:folHlink>
  </a:clrScheme>
</a:themeOverride>
</file>

<file path=ppt/theme/themeOverride8.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DE6C36"/>
    </a:accent2>
    <a:accent3>
      <a:srgbClr val="AC66BB"/>
    </a:accent3>
    <a:accent4>
      <a:srgbClr val="F9B639"/>
    </a:accent4>
    <a:accent5>
      <a:srgbClr val="CF6DA4"/>
    </a:accent5>
    <a:accent6>
      <a:srgbClr val="FA8D3D"/>
    </a:accent6>
    <a:hlink>
      <a:srgbClr val="92D050"/>
    </a:hlink>
    <a:folHlink>
      <a:srgbClr val="D490C5"/>
    </a:folHlink>
  </a:clrScheme>
</a:themeOverride>
</file>

<file path=ppt/theme/themeOverride9.xml><?xml version="1.0" encoding="utf-8"?>
<a:themeOverride xmlns:a="http://schemas.openxmlformats.org/drawingml/2006/main">
  <a:clrScheme name="Custom 1">
    <a:dk1>
      <a:sysClr val="windowText" lastClr="000000"/>
    </a:dk1>
    <a:lt1>
      <a:sysClr val="window" lastClr="FFFFFF"/>
    </a:lt1>
    <a:dk2>
      <a:srgbClr val="000000"/>
    </a:dk2>
    <a:lt2>
      <a:srgbClr val="F4E7ED"/>
    </a:lt2>
    <a:accent1>
      <a:srgbClr val="B83D68"/>
    </a:accent1>
    <a:accent2>
      <a:srgbClr val="DE6C36"/>
    </a:accent2>
    <a:accent3>
      <a:srgbClr val="AC66BB"/>
    </a:accent3>
    <a:accent4>
      <a:srgbClr val="F9B639"/>
    </a:accent4>
    <a:accent5>
      <a:srgbClr val="CF6DA4"/>
    </a:accent5>
    <a:accent6>
      <a:srgbClr val="FA8D3D"/>
    </a:accent6>
    <a:hlink>
      <a:srgbClr val="92D050"/>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2897</TotalTime>
  <Words>1832</Words>
  <Application>Microsoft Office PowerPoint</Application>
  <PresentationFormat>画面に合わせる (4:3)</PresentationFormat>
  <Paragraphs>441</Paragraphs>
  <Slides>64</Slides>
  <Notes>10</Notes>
  <HiddenSlides>0</HiddenSlides>
  <MMClips>0</MMClips>
  <ScaleCrop>false</ScaleCrop>
  <HeadingPairs>
    <vt:vector size="4" baseType="variant">
      <vt:variant>
        <vt:lpstr>テーマ</vt:lpstr>
      </vt:variant>
      <vt:variant>
        <vt:i4>1</vt:i4>
      </vt:variant>
      <vt:variant>
        <vt:lpstr>スライド タイトル</vt:lpstr>
      </vt:variant>
      <vt:variant>
        <vt:i4>64</vt:i4>
      </vt:variant>
    </vt:vector>
  </HeadingPairs>
  <TitlesOfParts>
    <vt:vector size="65" baseType="lpstr">
      <vt:lpstr>Equity</vt:lpstr>
      <vt:lpstr>日本語の学術共通語彙（アカデミック・ワード）の抽出と妥当性の検証</vt:lpstr>
      <vt:lpstr> * Web 版発表要旨の訂正　＝予稿集は正しいです  本発表の概要</vt:lpstr>
      <vt:lpstr>１．学術共通語彙とは</vt:lpstr>
      <vt:lpstr>先行研究</vt:lpstr>
      <vt:lpstr>２．研究目的  学習負担軽減の重要性</vt:lpstr>
      <vt:lpstr>効率的な学術テキストの語彙学習</vt:lpstr>
      <vt:lpstr>留学生対象の日本語語彙リスト</vt:lpstr>
      <vt:lpstr>学習・教育用の語彙リストの評価</vt:lpstr>
      <vt:lpstr>本研究の目的</vt:lpstr>
      <vt:lpstr>３．研究方法  対象テキストと計数単位</vt:lpstr>
      <vt:lpstr>テキストの分類</vt:lpstr>
      <vt:lpstr>専門（学術）テキストのタイトル例</vt:lpstr>
      <vt:lpstr>学術領域の分類　NDCとの分類対応はこちら</vt:lpstr>
      <vt:lpstr>PowerPoint プレゼンテーション</vt:lpstr>
      <vt:lpstr>特徴語の抽出（１）</vt:lpstr>
      <vt:lpstr>特徴語の抽出（２）</vt:lpstr>
      <vt:lpstr>カバー率の検証方法</vt:lpstr>
      <vt:lpstr>テストコーパス　予稿集p.245-246</vt:lpstr>
      <vt:lpstr>４．結果および考察 　 抽出結果</vt:lpstr>
      <vt:lpstr>PowerPoint プレゼンテーション</vt:lpstr>
      <vt:lpstr>予稿集には掲載していません</vt:lpstr>
      <vt:lpstr>予稿集には掲載していません</vt:lpstr>
      <vt:lpstr>PowerPoint プレゼンテーション</vt:lpstr>
      <vt:lpstr>カバー率の検証（テストコーパス）</vt:lpstr>
      <vt:lpstr>サンプル・テキスト（Wikipedia 「文化人類学」より）</vt:lpstr>
      <vt:lpstr>初級語彙57.7％ （旧日能試４級＋３級 JAWL ０ 6.8%含む）</vt:lpstr>
      <vt:lpstr>初級語彙（JAWL０含む）　＋JAWLⅠ 20.4%</vt:lpstr>
      <vt:lpstr>初級語彙 （JAWL０含む）　＋JAWLⅠ 計78.1%</vt:lpstr>
      <vt:lpstr>初級語彙（JAWL０含む）＋JAWLⅠ＋JAWLⅡ 6.4%</vt:lpstr>
      <vt:lpstr>初級語彙57.7% （JAWL０含む）　＋JAWLⅠ20.4%＋JAWLⅡ 6.4% 計84.5%</vt:lpstr>
      <vt:lpstr>初級・JAWLⅠ・Ⅱ　84.5％＋その他中級語彙 11.7%　計96.2％</vt:lpstr>
      <vt:lpstr>初級・中級語彙 96.2％ ＋JAWLⅢ・Ⅳ 1.5％　計97.7%</vt:lpstr>
      <vt:lpstr>JAWLⅠ＋Ⅱ＋Ⅲ＋Ⅳ 28.3%</vt:lpstr>
      <vt:lpstr>サンプル・テキスト（Wikipedia 「有機化合物」より）</vt:lpstr>
      <vt:lpstr>JAWLⅠ　18.8%</vt:lpstr>
      <vt:lpstr>JAWLⅠ　18.8%　＋JAWLⅡ 7.8%　計26.6%</vt:lpstr>
      <vt:lpstr>JAWLⅠ・Ⅱ 26.6%　＋JAWL Ⅳ・Ⅴ 6.4%　計33.0%</vt:lpstr>
      <vt:lpstr>PowerPoint プレゼンテーション</vt:lpstr>
      <vt:lpstr>日本語学術共通語彙の妥当性（１）</vt:lpstr>
      <vt:lpstr>PowerPoint プレゼンテーション</vt:lpstr>
      <vt:lpstr>日本語学術共通語彙の妥当性（２）</vt:lpstr>
      <vt:lpstr>PowerPoint プレゼンテーション</vt:lpstr>
      <vt:lpstr>領域別の特徴</vt:lpstr>
      <vt:lpstr>PowerPoint プレゼンテーション</vt:lpstr>
      <vt:lpstr>学術共通語彙の意味的特徴</vt:lpstr>
      <vt:lpstr>学術共通語彙の品詞（１）</vt:lpstr>
      <vt:lpstr>学術共通語彙の品詞（２）</vt:lpstr>
      <vt:lpstr>学術共通語彙の（異なり語数）語種比率（１）（表１）</vt:lpstr>
      <vt:lpstr>PowerPoint プレゼンテーション</vt:lpstr>
      <vt:lpstr>学術共通語彙の（異なり語数）語種比率（２）（表１）</vt:lpstr>
      <vt:lpstr>PowerPoint プレゼンテーション</vt:lpstr>
      <vt:lpstr>学術共通語彙の文字　（予稿集に出ていません）</vt:lpstr>
      <vt:lpstr>学術共通語彙の漢字　（予稿集に出ていません）</vt:lpstr>
      <vt:lpstr>５．今後の課題、まとめ  今後の課題（１）</vt:lpstr>
      <vt:lpstr>今後の課題（２）</vt:lpstr>
      <vt:lpstr>発展課題</vt:lpstr>
      <vt:lpstr>まとめ</vt:lpstr>
      <vt:lpstr> ダウンロード</vt:lpstr>
      <vt:lpstr>引用文献（１）</vt:lpstr>
      <vt:lpstr>引用文献（２）</vt:lpstr>
      <vt:lpstr>引用文献（３）</vt:lpstr>
      <vt:lpstr>引用文献（４）</vt:lpstr>
      <vt:lpstr>引用文献（５）</vt:lpstr>
      <vt:lpstr>引用文献（６）</vt:lpstr>
    </vt:vector>
  </TitlesOfParts>
  <Company>Victoria University of Wellington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日本語の学術共通語彙（アカデミック・ワード）の抽出と妥当性の検証</dc:title>
  <dc:creator>Tatsuhiko Matsushita</dc:creator>
  <cp:lastModifiedBy>matsushita</cp:lastModifiedBy>
  <cp:revision>252</cp:revision>
  <dcterms:created xsi:type="dcterms:W3CDTF">2011-04-04T01:25:19Z</dcterms:created>
  <dcterms:modified xsi:type="dcterms:W3CDTF">2015-10-31T17:15:26Z</dcterms:modified>
</cp:coreProperties>
</file>